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23" r:id="rId5"/>
  </p:sldMasterIdLst>
  <p:notesMasterIdLst>
    <p:notesMasterId r:id="rId29"/>
  </p:notesMasterIdLst>
  <p:handoutMasterIdLst>
    <p:handoutMasterId r:id="rId30"/>
  </p:handoutMasterIdLst>
  <p:sldIdLst>
    <p:sldId id="260" r:id="rId6"/>
    <p:sldId id="520" r:id="rId7"/>
    <p:sldId id="524" r:id="rId8"/>
    <p:sldId id="525" r:id="rId9"/>
    <p:sldId id="517" r:id="rId10"/>
    <p:sldId id="515" r:id="rId11"/>
    <p:sldId id="523" r:id="rId12"/>
    <p:sldId id="530" r:id="rId13"/>
    <p:sldId id="527" r:id="rId14"/>
    <p:sldId id="528" r:id="rId15"/>
    <p:sldId id="529" r:id="rId16"/>
    <p:sldId id="531" r:id="rId17"/>
    <p:sldId id="532" r:id="rId18"/>
    <p:sldId id="521" r:id="rId19"/>
    <p:sldId id="519" r:id="rId20"/>
    <p:sldId id="489" r:id="rId21"/>
    <p:sldId id="506" r:id="rId22"/>
    <p:sldId id="493" r:id="rId23"/>
    <p:sldId id="497" r:id="rId24"/>
    <p:sldId id="490" r:id="rId25"/>
    <p:sldId id="488" r:id="rId26"/>
    <p:sldId id="516" r:id="rId27"/>
    <p:sldId id="511" r:id="rId28"/>
  </p:sldIdLst>
  <p:sldSz cx="9144000" cy="5143500" type="screen16x9"/>
  <p:notesSz cx="6662738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09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CC0000"/>
    <a:srgbClr val="6600CC"/>
    <a:srgbClr val="FF3300"/>
    <a:srgbClr val="CC0099"/>
    <a:srgbClr val="278E16"/>
    <a:srgbClr val="A50021"/>
    <a:srgbClr val="FFFF66"/>
    <a:srgbClr val="FF0000"/>
    <a:srgbClr val="A2D6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908" autoAdjust="0"/>
  </p:normalViewPr>
  <p:slideViewPr>
    <p:cSldViewPr>
      <p:cViewPr>
        <p:scale>
          <a:sx n="84" d="100"/>
          <a:sy n="84" d="100"/>
        </p:scale>
        <p:origin x="-2394" y="-1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20"/>
    </p:cViewPr>
  </p:sorterViewPr>
  <p:notesViewPr>
    <p:cSldViewPr>
      <p:cViewPr>
        <p:scale>
          <a:sx n="90" d="100"/>
          <a:sy n="90" d="100"/>
        </p:scale>
        <p:origin x="-2358" y="582"/>
      </p:cViewPr>
      <p:guideLst>
        <p:guide orient="horz" pos="3127"/>
        <p:guide pos="209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BFFB96-C924-4414-BB94-C88E033ED683}" type="doc">
      <dgm:prSet loTypeId="urn:microsoft.com/office/officeart/2005/8/layout/vList5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C73DCE24-7C61-45A9-9148-D09E24EC2B27}">
      <dgm:prSet phldrT="[Текст]"/>
      <dgm:spPr/>
      <dgm:t>
        <a:bodyPr/>
        <a:lstStyle/>
        <a:p>
          <a:r>
            <a:rPr lang="ru-RU" dirty="0" smtClean="0"/>
            <a:t>видеонаблюдение</a:t>
          </a:r>
          <a:endParaRPr lang="ru-RU" dirty="0"/>
        </a:p>
      </dgm:t>
    </dgm:pt>
    <dgm:pt modelId="{3F33A48A-5196-4D51-B64A-510AFC8AFA25}" type="parTrans" cxnId="{46DD723D-E402-4AC8-A7C6-94E8389F089E}">
      <dgm:prSet/>
      <dgm:spPr/>
      <dgm:t>
        <a:bodyPr/>
        <a:lstStyle/>
        <a:p>
          <a:endParaRPr lang="ru-RU"/>
        </a:p>
      </dgm:t>
    </dgm:pt>
    <dgm:pt modelId="{B36A288F-7286-4A42-86A1-FE93AC35A991}" type="sibTrans" cxnId="{46DD723D-E402-4AC8-A7C6-94E8389F089E}">
      <dgm:prSet/>
      <dgm:spPr/>
      <dgm:t>
        <a:bodyPr/>
        <a:lstStyle/>
        <a:p>
          <a:endParaRPr lang="ru-RU"/>
        </a:p>
      </dgm:t>
    </dgm:pt>
    <dgm:pt modelId="{B5760672-3DDE-41AD-B027-8CA27371CD64}">
      <dgm:prSet phldrT="[Текст]"/>
      <dgm:spPr/>
      <dgm:t>
        <a:bodyPr/>
        <a:lstStyle/>
        <a:p>
          <a:r>
            <a:rPr lang="ru-RU" dirty="0" smtClean="0"/>
            <a:t>100% </a:t>
          </a:r>
          <a:r>
            <a:rPr lang="ru-RU" dirty="0" err="1" smtClean="0"/>
            <a:t>оффлайн</a:t>
          </a:r>
          <a:endParaRPr lang="ru-RU" dirty="0"/>
        </a:p>
      </dgm:t>
    </dgm:pt>
    <dgm:pt modelId="{A949516D-1D1F-4424-882B-0EF80CEBE6FF}" type="parTrans" cxnId="{7000E80D-6E6C-48A4-9CA3-67723171D845}">
      <dgm:prSet/>
      <dgm:spPr/>
      <dgm:t>
        <a:bodyPr/>
        <a:lstStyle/>
        <a:p>
          <a:endParaRPr lang="ru-RU"/>
        </a:p>
      </dgm:t>
    </dgm:pt>
    <dgm:pt modelId="{BF07735C-B9F8-4A34-99C9-0EB582D94760}" type="sibTrans" cxnId="{7000E80D-6E6C-48A4-9CA3-67723171D845}">
      <dgm:prSet/>
      <dgm:spPr/>
      <dgm:t>
        <a:bodyPr/>
        <a:lstStyle/>
        <a:p>
          <a:endParaRPr lang="ru-RU"/>
        </a:p>
      </dgm:t>
    </dgm:pt>
    <dgm:pt modelId="{1F02A40E-CA8B-40EA-A126-E5976D74334D}">
      <dgm:prSet phldrT="[Текст]"/>
      <dgm:spPr/>
      <dgm:t>
        <a:bodyPr/>
        <a:lstStyle/>
        <a:p>
          <a:r>
            <a:rPr lang="ru-RU" dirty="0" err="1" smtClean="0"/>
            <a:t>металлодетекторы</a:t>
          </a:r>
          <a:endParaRPr lang="ru-RU" dirty="0" smtClean="0"/>
        </a:p>
      </dgm:t>
    </dgm:pt>
    <dgm:pt modelId="{F66CA3BE-C30F-4A79-95E0-C1E59A9EF7C7}" type="parTrans" cxnId="{B9AF3A3B-38A1-4E79-8CE7-45E53B9A940E}">
      <dgm:prSet/>
      <dgm:spPr/>
      <dgm:t>
        <a:bodyPr/>
        <a:lstStyle/>
        <a:p>
          <a:endParaRPr lang="ru-RU"/>
        </a:p>
      </dgm:t>
    </dgm:pt>
    <dgm:pt modelId="{D267F2AB-9994-44C1-BFF6-4DFEA6041846}" type="sibTrans" cxnId="{B9AF3A3B-38A1-4E79-8CE7-45E53B9A940E}">
      <dgm:prSet/>
      <dgm:spPr/>
      <dgm:t>
        <a:bodyPr/>
        <a:lstStyle/>
        <a:p>
          <a:endParaRPr lang="ru-RU"/>
        </a:p>
      </dgm:t>
    </dgm:pt>
    <dgm:pt modelId="{E38DEA55-671C-486E-97F7-78866BF0A4C4}">
      <dgm:prSet phldrT="[Текст]"/>
      <dgm:spPr/>
      <dgm:t>
        <a:bodyPr/>
        <a:lstStyle/>
        <a:p>
          <a:r>
            <a:rPr lang="ru-RU" dirty="0" smtClean="0"/>
            <a:t>арочные </a:t>
          </a:r>
          <a:r>
            <a:rPr lang="ru-RU" b="1" dirty="0" smtClean="0"/>
            <a:t>в ППЭ ЕГЭ</a:t>
          </a:r>
          <a:r>
            <a:rPr lang="en-US" b="1" dirty="0" smtClean="0"/>
            <a:t>,</a:t>
          </a:r>
          <a:r>
            <a:rPr lang="ru-RU" b="1" dirty="0" smtClean="0"/>
            <a:t> ручные</a:t>
          </a:r>
          <a:endParaRPr lang="ru-RU" b="1" dirty="0"/>
        </a:p>
      </dgm:t>
    </dgm:pt>
    <dgm:pt modelId="{E506B20F-C5F1-4761-B760-1E991B3A3603}" type="parTrans" cxnId="{11FE685A-6906-465B-87EF-DF2A55309A3B}">
      <dgm:prSet/>
      <dgm:spPr/>
      <dgm:t>
        <a:bodyPr/>
        <a:lstStyle/>
        <a:p>
          <a:endParaRPr lang="ru-RU"/>
        </a:p>
      </dgm:t>
    </dgm:pt>
    <dgm:pt modelId="{BB29AB6B-5458-41FD-B802-BA4329FFA0AC}" type="sibTrans" cxnId="{11FE685A-6906-465B-87EF-DF2A55309A3B}">
      <dgm:prSet/>
      <dgm:spPr/>
      <dgm:t>
        <a:bodyPr/>
        <a:lstStyle/>
        <a:p>
          <a:endParaRPr lang="ru-RU"/>
        </a:p>
      </dgm:t>
    </dgm:pt>
    <dgm:pt modelId="{52D24111-8480-4C6F-83F8-3371896F4AAE}">
      <dgm:prSet phldrT="[Текст]"/>
      <dgm:spPr/>
      <dgm:t>
        <a:bodyPr/>
        <a:lstStyle/>
        <a:p>
          <a:r>
            <a:rPr lang="ru-RU" dirty="0" smtClean="0"/>
            <a:t>средства подавления сигналов</a:t>
          </a:r>
          <a:endParaRPr lang="ru-RU" dirty="0"/>
        </a:p>
      </dgm:t>
    </dgm:pt>
    <dgm:pt modelId="{4C15A5C7-C7D4-4376-A6A0-D965C7221A6B}" type="parTrans" cxnId="{B843CC6D-145E-4FB4-82BC-A11808B17E43}">
      <dgm:prSet/>
      <dgm:spPr/>
      <dgm:t>
        <a:bodyPr/>
        <a:lstStyle/>
        <a:p>
          <a:endParaRPr lang="ru-RU"/>
        </a:p>
      </dgm:t>
    </dgm:pt>
    <dgm:pt modelId="{EA2512AE-09DB-4314-B456-C2AC9201C310}" type="sibTrans" cxnId="{B843CC6D-145E-4FB4-82BC-A11808B17E43}">
      <dgm:prSet/>
      <dgm:spPr/>
      <dgm:t>
        <a:bodyPr/>
        <a:lstStyle/>
        <a:p>
          <a:endParaRPr lang="ru-RU"/>
        </a:p>
      </dgm:t>
    </dgm:pt>
    <dgm:pt modelId="{8F3C83E5-2CE3-4801-9B94-BB6E7CB3C3DB}">
      <dgm:prSet phldrT="[Текст]"/>
      <dgm:spPr/>
      <dgm:t>
        <a:bodyPr/>
        <a:lstStyle/>
        <a:p>
          <a:r>
            <a:rPr lang="ru-RU" b="1" dirty="0" smtClean="0"/>
            <a:t>в ППЭ ЕГЭ</a:t>
          </a:r>
          <a:endParaRPr lang="ru-RU" b="1" dirty="0"/>
        </a:p>
      </dgm:t>
    </dgm:pt>
    <dgm:pt modelId="{0D0D52C5-6B2F-4108-9240-083A7706010F}" type="parTrans" cxnId="{4B55FD75-1DB0-4904-9807-65A196731947}">
      <dgm:prSet/>
      <dgm:spPr/>
      <dgm:t>
        <a:bodyPr/>
        <a:lstStyle/>
        <a:p>
          <a:endParaRPr lang="ru-RU"/>
        </a:p>
      </dgm:t>
    </dgm:pt>
    <dgm:pt modelId="{A6D069A5-A4CC-43DC-8380-9CAACE995591}" type="sibTrans" cxnId="{4B55FD75-1DB0-4904-9807-65A196731947}">
      <dgm:prSet/>
      <dgm:spPr/>
      <dgm:t>
        <a:bodyPr/>
        <a:lstStyle/>
        <a:p>
          <a:endParaRPr lang="ru-RU"/>
        </a:p>
      </dgm:t>
    </dgm:pt>
    <dgm:pt modelId="{BC3ECE42-AEBE-4A72-927F-5002B7B6F16E}">
      <dgm:prSet phldrT="[Текст]"/>
      <dgm:spPr/>
      <dgm:t>
        <a:bodyPr/>
        <a:lstStyle/>
        <a:p>
          <a:r>
            <a:rPr lang="ru-RU" dirty="0" smtClean="0"/>
            <a:t>печать КИМ в штабе ППЭ</a:t>
          </a:r>
          <a:endParaRPr lang="ru-RU" dirty="0"/>
        </a:p>
      </dgm:t>
    </dgm:pt>
    <dgm:pt modelId="{7FEFFB85-AAA7-48A2-A749-440087D7693F}" type="parTrans" cxnId="{09440032-C3CA-4F9A-BE9A-CB5E2C8D0B21}">
      <dgm:prSet/>
      <dgm:spPr/>
      <dgm:t>
        <a:bodyPr/>
        <a:lstStyle/>
        <a:p>
          <a:endParaRPr lang="ru-RU"/>
        </a:p>
      </dgm:t>
    </dgm:pt>
    <dgm:pt modelId="{EDF76C27-B3D0-4250-BE95-57B8419A3EC5}" type="sibTrans" cxnId="{09440032-C3CA-4F9A-BE9A-CB5E2C8D0B21}">
      <dgm:prSet/>
      <dgm:spPr/>
      <dgm:t>
        <a:bodyPr/>
        <a:lstStyle/>
        <a:p>
          <a:endParaRPr lang="ru-RU"/>
        </a:p>
      </dgm:t>
    </dgm:pt>
    <dgm:pt modelId="{8273E06B-52D9-461E-BF8F-2638185A07CD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100% ППЭ</a:t>
          </a:r>
          <a:endParaRPr lang="ru-RU" dirty="0">
            <a:solidFill>
              <a:schemeClr val="tx1"/>
            </a:solidFill>
          </a:endParaRPr>
        </a:p>
      </dgm:t>
    </dgm:pt>
    <dgm:pt modelId="{DA40CCAB-BB1E-4F92-86E7-A177BEFACFCC}" type="parTrans" cxnId="{9C3F5D4D-00CA-4465-9545-FA13CD677F27}">
      <dgm:prSet/>
      <dgm:spPr/>
      <dgm:t>
        <a:bodyPr/>
        <a:lstStyle/>
        <a:p>
          <a:endParaRPr lang="ru-RU"/>
        </a:p>
      </dgm:t>
    </dgm:pt>
    <dgm:pt modelId="{6B8BA5E4-814E-4431-9DDF-673D3C22CA57}" type="sibTrans" cxnId="{9C3F5D4D-00CA-4465-9545-FA13CD677F27}">
      <dgm:prSet/>
      <dgm:spPr/>
      <dgm:t>
        <a:bodyPr/>
        <a:lstStyle/>
        <a:p>
          <a:endParaRPr lang="ru-RU"/>
        </a:p>
      </dgm:t>
    </dgm:pt>
    <dgm:pt modelId="{F3527300-6727-41A6-BE7B-55BB910DD21F}" type="pres">
      <dgm:prSet presAssocID="{15BFFB96-C924-4414-BB94-C88E033ED6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92A9B4-50BC-422D-B84F-44D8B5334710}" type="pres">
      <dgm:prSet presAssocID="{C73DCE24-7C61-45A9-9148-D09E24EC2B27}" presName="linNode" presStyleCnt="0"/>
      <dgm:spPr/>
      <dgm:t>
        <a:bodyPr/>
        <a:lstStyle/>
        <a:p>
          <a:endParaRPr lang="ru-RU"/>
        </a:p>
      </dgm:t>
    </dgm:pt>
    <dgm:pt modelId="{F095032F-6069-4B38-ABBA-BF875AF918A1}" type="pres">
      <dgm:prSet presAssocID="{C73DCE24-7C61-45A9-9148-D09E24EC2B27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AFEF3C-36E1-464B-B2E5-34E5A6D121CB}" type="pres">
      <dgm:prSet presAssocID="{C73DCE24-7C61-45A9-9148-D09E24EC2B27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EF0C55-7AAF-4AB7-B700-8B47489480B5}" type="pres">
      <dgm:prSet presAssocID="{B36A288F-7286-4A42-86A1-FE93AC35A991}" presName="sp" presStyleCnt="0"/>
      <dgm:spPr/>
      <dgm:t>
        <a:bodyPr/>
        <a:lstStyle/>
        <a:p>
          <a:endParaRPr lang="ru-RU"/>
        </a:p>
      </dgm:t>
    </dgm:pt>
    <dgm:pt modelId="{588FB7CE-4101-4E12-B368-8E92A0ED63D4}" type="pres">
      <dgm:prSet presAssocID="{1F02A40E-CA8B-40EA-A126-E5976D74334D}" presName="linNode" presStyleCnt="0"/>
      <dgm:spPr/>
      <dgm:t>
        <a:bodyPr/>
        <a:lstStyle/>
        <a:p>
          <a:endParaRPr lang="ru-RU"/>
        </a:p>
      </dgm:t>
    </dgm:pt>
    <dgm:pt modelId="{38D03071-3BF5-41E4-BE77-D211FF557BCD}" type="pres">
      <dgm:prSet presAssocID="{1F02A40E-CA8B-40EA-A126-E5976D74334D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4F2D26-1739-44A8-B39E-EC34FDFEBB79}" type="pres">
      <dgm:prSet presAssocID="{1F02A40E-CA8B-40EA-A126-E5976D74334D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A39A0A-A2F7-48FC-A5B8-8D5CE6457200}" type="pres">
      <dgm:prSet presAssocID="{D267F2AB-9994-44C1-BFF6-4DFEA6041846}" presName="sp" presStyleCnt="0"/>
      <dgm:spPr/>
      <dgm:t>
        <a:bodyPr/>
        <a:lstStyle/>
        <a:p>
          <a:endParaRPr lang="ru-RU"/>
        </a:p>
      </dgm:t>
    </dgm:pt>
    <dgm:pt modelId="{EF39A383-E0F3-4818-9B59-9A16B2683236}" type="pres">
      <dgm:prSet presAssocID="{52D24111-8480-4C6F-83F8-3371896F4AAE}" presName="linNode" presStyleCnt="0"/>
      <dgm:spPr/>
      <dgm:t>
        <a:bodyPr/>
        <a:lstStyle/>
        <a:p>
          <a:endParaRPr lang="ru-RU"/>
        </a:p>
      </dgm:t>
    </dgm:pt>
    <dgm:pt modelId="{83073848-E651-4747-A1D5-9377ED875043}" type="pres">
      <dgm:prSet presAssocID="{52D24111-8480-4C6F-83F8-3371896F4AAE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BC3FC9-6DDA-4994-A5C6-DA55EEB32FA4}" type="pres">
      <dgm:prSet presAssocID="{52D24111-8480-4C6F-83F8-3371896F4AAE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0D6282-4564-4CD1-BB3A-E5547A45632F}" type="pres">
      <dgm:prSet presAssocID="{EA2512AE-09DB-4314-B456-C2AC9201C310}" presName="sp" presStyleCnt="0"/>
      <dgm:spPr/>
      <dgm:t>
        <a:bodyPr/>
        <a:lstStyle/>
        <a:p>
          <a:endParaRPr lang="ru-RU"/>
        </a:p>
      </dgm:t>
    </dgm:pt>
    <dgm:pt modelId="{B966F85B-AA11-4E8E-8244-805DBF036CC3}" type="pres">
      <dgm:prSet presAssocID="{BC3ECE42-AEBE-4A72-927F-5002B7B6F16E}" presName="linNode" presStyleCnt="0"/>
      <dgm:spPr/>
      <dgm:t>
        <a:bodyPr/>
        <a:lstStyle/>
        <a:p>
          <a:endParaRPr lang="ru-RU"/>
        </a:p>
      </dgm:t>
    </dgm:pt>
    <dgm:pt modelId="{ADDC3CEF-D12A-4F28-A53C-A3CD57825A2B}" type="pres">
      <dgm:prSet presAssocID="{BC3ECE42-AEBE-4A72-927F-5002B7B6F16E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93BD17-63D8-44DE-8418-63EDC70A717C}" type="pres">
      <dgm:prSet presAssocID="{BC3ECE42-AEBE-4A72-927F-5002B7B6F16E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A66FFD-CD43-476E-9152-16E2615ABDD1}" type="presOf" srcId="{B5760672-3DDE-41AD-B027-8CA27371CD64}" destId="{6DAFEF3C-36E1-464B-B2E5-34E5A6D121CB}" srcOrd="0" destOrd="0" presId="urn:microsoft.com/office/officeart/2005/8/layout/vList5"/>
    <dgm:cxn modelId="{07164B20-E20D-4D5F-B9D4-DECEE3589FCC}" type="presOf" srcId="{E38DEA55-671C-486E-97F7-78866BF0A4C4}" destId="{D44F2D26-1739-44A8-B39E-EC34FDFEBB79}" srcOrd="0" destOrd="0" presId="urn:microsoft.com/office/officeart/2005/8/layout/vList5"/>
    <dgm:cxn modelId="{D63CA3A5-80B8-4268-9757-88090A6059BF}" type="presOf" srcId="{BC3ECE42-AEBE-4A72-927F-5002B7B6F16E}" destId="{ADDC3CEF-D12A-4F28-A53C-A3CD57825A2B}" srcOrd="0" destOrd="0" presId="urn:microsoft.com/office/officeart/2005/8/layout/vList5"/>
    <dgm:cxn modelId="{B843CC6D-145E-4FB4-82BC-A11808B17E43}" srcId="{15BFFB96-C924-4414-BB94-C88E033ED683}" destId="{52D24111-8480-4C6F-83F8-3371896F4AAE}" srcOrd="2" destOrd="0" parTransId="{4C15A5C7-C7D4-4376-A6A0-D965C7221A6B}" sibTransId="{EA2512AE-09DB-4314-B456-C2AC9201C310}"/>
    <dgm:cxn modelId="{1327EF85-0334-4E58-8EB6-6EA19C53121C}" type="presOf" srcId="{8273E06B-52D9-461E-BF8F-2638185A07CD}" destId="{3593BD17-63D8-44DE-8418-63EDC70A717C}" srcOrd="0" destOrd="0" presId="urn:microsoft.com/office/officeart/2005/8/layout/vList5"/>
    <dgm:cxn modelId="{9C3F5D4D-00CA-4465-9545-FA13CD677F27}" srcId="{BC3ECE42-AEBE-4A72-927F-5002B7B6F16E}" destId="{8273E06B-52D9-461E-BF8F-2638185A07CD}" srcOrd="0" destOrd="0" parTransId="{DA40CCAB-BB1E-4F92-86E7-A177BEFACFCC}" sibTransId="{6B8BA5E4-814E-4431-9DDF-673D3C22CA57}"/>
    <dgm:cxn modelId="{B9AF3A3B-38A1-4E79-8CE7-45E53B9A940E}" srcId="{15BFFB96-C924-4414-BB94-C88E033ED683}" destId="{1F02A40E-CA8B-40EA-A126-E5976D74334D}" srcOrd="1" destOrd="0" parTransId="{F66CA3BE-C30F-4A79-95E0-C1E59A9EF7C7}" sibTransId="{D267F2AB-9994-44C1-BFF6-4DFEA6041846}"/>
    <dgm:cxn modelId="{F8EA91C8-88F8-4B3F-A91B-8C2FA9AB0BD9}" type="presOf" srcId="{C73DCE24-7C61-45A9-9148-D09E24EC2B27}" destId="{F095032F-6069-4B38-ABBA-BF875AF918A1}" srcOrd="0" destOrd="0" presId="urn:microsoft.com/office/officeart/2005/8/layout/vList5"/>
    <dgm:cxn modelId="{46DD723D-E402-4AC8-A7C6-94E8389F089E}" srcId="{15BFFB96-C924-4414-BB94-C88E033ED683}" destId="{C73DCE24-7C61-45A9-9148-D09E24EC2B27}" srcOrd="0" destOrd="0" parTransId="{3F33A48A-5196-4D51-B64A-510AFC8AFA25}" sibTransId="{B36A288F-7286-4A42-86A1-FE93AC35A991}"/>
    <dgm:cxn modelId="{AFA4E13D-208B-4579-8F8B-3C53D810CDD4}" type="presOf" srcId="{52D24111-8480-4C6F-83F8-3371896F4AAE}" destId="{83073848-E651-4747-A1D5-9377ED875043}" srcOrd="0" destOrd="0" presId="urn:microsoft.com/office/officeart/2005/8/layout/vList5"/>
    <dgm:cxn modelId="{7000E80D-6E6C-48A4-9CA3-67723171D845}" srcId="{C73DCE24-7C61-45A9-9148-D09E24EC2B27}" destId="{B5760672-3DDE-41AD-B027-8CA27371CD64}" srcOrd="0" destOrd="0" parTransId="{A949516D-1D1F-4424-882B-0EF80CEBE6FF}" sibTransId="{BF07735C-B9F8-4A34-99C9-0EB582D94760}"/>
    <dgm:cxn modelId="{E356BE21-05E1-4F94-BEBD-3F9D8E1BB9E1}" type="presOf" srcId="{15BFFB96-C924-4414-BB94-C88E033ED683}" destId="{F3527300-6727-41A6-BE7B-55BB910DD21F}" srcOrd="0" destOrd="0" presId="urn:microsoft.com/office/officeart/2005/8/layout/vList5"/>
    <dgm:cxn modelId="{11FE685A-6906-465B-87EF-DF2A55309A3B}" srcId="{1F02A40E-CA8B-40EA-A126-E5976D74334D}" destId="{E38DEA55-671C-486E-97F7-78866BF0A4C4}" srcOrd="0" destOrd="0" parTransId="{E506B20F-C5F1-4761-B760-1E991B3A3603}" sibTransId="{BB29AB6B-5458-41FD-B802-BA4329FFA0AC}"/>
    <dgm:cxn modelId="{F3931C1C-231C-4C87-BE16-17A17A40DD9B}" type="presOf" srcId="{8F3C83E5-2CE3-4801-9B94-BB6E7CB3C3DB}" destId="{31BC3FC9-6DDA-4994-A5C6-DA55EEB32FA4}" srcOrd="0" destOrd="0" presId="urn:microsoft.com/office/officeart/2005/8/layout/vList5"/>
    <dgm:cxn modelId="{09440032-C3CA-4F9A-BE9A-CB5E2C8D0B21}" srcId="{15BFFB96-C924-4414-BB94-C88E033ED683}" destId="{BC3ECE42-AEBE-4A72-927F-5002B7B6F16E}" srcOrd="3" destOrd="0" parTransId="{7FEFFB85-AAA7-48A2-A749-440087D7693F}" sibTransId="{EDF76C27-B3D0-4250-BE95-57B8419A3EC5}"/>
    <dgm:cxn modelId="{4B55FD75-1DB0-4904-9807-65A196731947}" srcId="{52D24111-8480-4C6F-83F8-3371896F4AAE}" destId="{8F3C83E5-2CE3-4801-9B94-BB6E7CB3C3DB}" srcOrd="0" destOrd="0" parTransId="{0D0D52C5-6B2F-4108-9240-083A7706010F}" sibTransId="{A6D069A5-A4CC-43DC-8380-9CAACE995591}"/>
    <dgm:cxn modelId="{230C54E2-997E-4D66-B57E-31A619E04798}" type="presOf" srcId="{1F02A40E-CA8B-40EA-A126-E5976D74334D}" destId="{38D03071-3BF5-41E4-BE77-D211FF557BCD}" srcOrd="0" destOrd="0" presId="urn:microsoft.com/office/officeart/2005/8/layout/vList5"/>
    <dgm:cxn modelId="{B3ADAA1D-2415-49A9-AB12-6B656207A72B}" type="presParOf" srcId="{F3527300-6727-41A6-BE7B-55BB910DD21F}" destId="{9B92A9B4-50BC-422D-B84F-44D8B5334710}" srcOrd="0" destOrd="0" presId="urn:microsoft.com/office/officeart/2005/8/layout/vList5"/>
    <dgm:cxn modelId="{25FDF8DF-697C-40BE-BC33-BC75C091B672}" type="presParOf" srcId="{9B92A9B4-50BC-422D-B84F-44D8B5334710}" destId="{F095032F-6069-4B38-ABBA-BF875AF918A1}" srcOrd="0" destOrd="0" presId="urn:microsoft.com/office/officeart/2005/8/layout/vList5"/>
    <dgm:cxn modelId="{EC4E990F-AAB2-4167-8A47-0BB3E6D992F5}" type="presParOf" srcId="{9B92A9B4-50BC-422D-B84F-44D8B5334710}" destId="{6DAFEF3C-36E1-464B-B2E5-34E5A6D121CB}" srcOrd="1" destOrd="0" presId="urn:microsoft.com/office/officeart/2005/8/layout/vList5"/>
    <dgm:cxn modelId="{F427A87B-ECFC-473C-BE8B-72D5C6B5FFD1}" type="presParOf" srcId="{F3527300-6727-41A6-BE7B-55BB910DD21F}" destId="{B0EF0C55-7AAF-4AB7-B700-8B47489480B5}" srcOrd="1" destOrd="0" presId="urn:microsoft.com/office/officeart/2005/8/layout/vList5"/>
    <dgm:cxn modelId="{84FFD4B3-C72C-49DB-9004-57BCA9D41386}" type="presParOf" srcId="{F3527300-6727-41A6-BE7B-55BB910DD21F}" destId="{588FB7CE-4101-4E12-B368-8E92A0ED63D4}" srcOrd="2" destOrd="0" presId="urn:microsoft.com/office/officeart/2005/8/layout/vList5"/>
    <dgm:cxn modelId="{98466400-8E18-437A-803B-9DDDE6CD5E53}" type="presParOf" srcId="{588FB7CE-4101-4E12-B368-8E92A0ED63D4}" destId="{38D03071-3BF5-41E4-BE77-D211FF557BCD}" srcOrd="0" destOrd="0" presId="urn:microsoft.com/office/officeart/2005/8/layout/vList5"/>
    <dgm:cxn modelId="{FAEC9315-34B7-4D03-B28B-27AFD6E44663}" type="presParOf" srcId="{588FB7CE-4101-4E12-B368-8E92A0ED63D4}" destId="{D44F2D26-1739-44A8-B39E-EC34FDFEBB79}" srcOrd="1" destOrd="0" presId="urn:microsoft.com/office/officeart/2005/8/layout/vList5"/>
    <dgm:cxn modelId="{B0DF0023-3329-48BC-B0CB-582A47FDADDD}" type="presParOf" srcId="{F3527300-6727-41A6-BE7B-55BB910DD21F}" destId="{6BA39A0A-A2F7-48FC-A5B8-8D5CE6457200}" srcOrd="3" destOrd="0" presId="urn:microsoft.com/office/officeart/2005/8/layout/vList5"/>
    <dgm:cxn modelId="{092D4753-983D-49F7-8C5F-506CC4700EB7}" type="presParOf" srcId="{F3527300-6727-41A6-BE7B-55BB910DD21F}" destId="{EF39A383-E0F3-4818-9B59-9A16B2683236}" srcOrd="4" destOrd="0" presId="urn:microsoft.com/office/officeart/2005/8/layout/vList5"/>
    <dgm:cxn modelId="{57F2E46B-4D78-4B69-AD86-4C6953A13C7B}" type="presParOf" srcId="{EF39A383-E0F3-4818-9B59-9A16B2683236}" destId="{83073848-E651-4747-A1D5-9377ED875043}" srcOrd="0" destOrd="0" presId="urn:microsoft.com/office/officeart/2005/8/layout/vList5"/>
    <dgm:cxn modelId="{AD2CEC39-3156-4557-8A2D-B95151C17F9D}" type="presParOf" srcId="{EF39A383-E0F3-4818-9B59-9A16B2683236}" destId="{31BC3FC9-6DDA-4994-A5C6-DA55EEB32FA4}" srcOrd="1" destOrd="0" presId="urn:microsoft.com/office/officeart/2005/8/layout/vList5"/>
    <dgm:cxn modelId="{A2F7E8A8-80F1-46E6-94EB-E29E1D042924}" type="presParOf" srcId="{F3527300-6727-41A6-BE7B-55BB910DD21F}" destId="{B30D6282-4564-4CD1-BB3A-E5547A45632F}" srcOrd="5" destOrd="0" presId="urn:microsoft.com/office/officeart/2005/8/layout/vList5"/>
    <dgm:cxn modelId="{CE6F3882-3059-4CAC-BAB2-86B391164442}" type="presParOf" srcId="{F3527300-6727-41A6-BE7B-55BB910DD21F}" destId="{B966F85B-AA11-4E8E-8244-805DBF036CC3}" srcOrd="6" destOrd="0" presId="urn:microsoft.com/office/officeart/2005/8/layout/vList5"/>
    <dgm:cxn modelId="{831A5972-9F9F-4544-B874-6C2860F29CE9}" type="presParOf" srcId="{B966F85B-AA11-4E8E-8244-805DBF036CC3}" destId="{ADDC3CEF-D12A-4F28-A53C-A3CD57825A2B}" srcOrd="0" destOrd="0" presId="urn:microsoft.com/office/officeart/2005/8/layout/vList5"/>
    <dgm:cxn modelId="{D4F9AEA2-CBD6-4486-9A45-A86E46F3FFEA}" type="presParOf" srcId="{B966F85B-AA11-4E8E-8244-805DBF036CC3}" destId="{3593BD17-63D8-44DE-8418-63EDC70A717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9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3270" y="0"/>
            <a:ext cx="28879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EF88B23-9694-4A4C-91CF-83A107F4051D}" type="datetimeFigureOut">
              <a:rPr lang="ru-RU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8879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3270" y="9428165"/>
            <a:ext cx="28879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9F149B7-D4A8-41CD-80C6-BC9BC91A6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8707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9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3270" y="0"/>
            <a:ext cx="28879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9A5D9E8-DC11-4F88-B055-7C6033DE779E}" type="datetimeFigureOut">
              <a:rPr lang="ru-RU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813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5963" y="4714877"/>
            <a:ext cx="5330813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8879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3270" y="9428165"/>
            <a:ext cx="28879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D042E8-DB45-4D3D-A82D-A6AC747BD7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463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ipi.ru/oge-i-gve-9/gve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3813" y="744538"/>
            <a:ext cx="6615112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613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042E8-DB45-4D3D-A82D-A6AC747BD70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269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3813" y="744538"/>
            <a:ext cx="6615112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66275" y="4715153"/>
            <a:ext cx="5330190" cy="4466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/>
              <a:t>В 2016 году по результатам самодиагностики будет оценена работа каждого муниципалитета по организации ЕГЭ.</a:t>
            </a:r>
          </a:p>
          <a:p>
            <a:r>
              <a:rPr lang="ru-RU" dirty="0"/>
              <a:t>На особом контроле и вопросы ГИА-9, нормативная база которой претерпела изменений: </a:t>
            </a:r>
          </a:p>
          <a:p>
            <a:r>
              <a:rPr lang="ru-RU" dirty="0"/>
              <a:t>- 2 обязательных предмета (русский язык и математика) и 2 предмета по выбору  (физика, химия, биология, история, география, информатика и ИКТ, иностранные языки, обществознание, литература)</a:t>
            </a:r>
          </a:p>
          <a:p>
            <a:r>
              <a:rPr lang="ru-RU" dirty="0"/>
              <a:t>Изменения также и в технологии проведения экзамена по иностранным языкам: 2 дня (письменный, устный). Аудитории для проведения устной части экзамена должны быть оснащены компьютерами с предустановленным специальным программным обеспечением, а также гарнитурами со встроенными микрофонами.  Для проведения устной части экзамена могут использоваться лингафонные кабинеты с соответствующим оборудованием.</a:t>
            </a:r>
          </a:p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37891" name="Номер слайда 3"/>
          <p:cNvSpPr txBox="1">
            <a:spLocks noGrp="1"/>
          </p:cNvSpPr>
          <p:nvPr/>
        </p:nvSpPr>
        <p:spPr bwMode="auto">
          <a:xfrm>
            <a:off x="3774011" y="9428584"/>
            <a:ext cx="2887186" cy="49633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698" tIns="45349" rIns="90698" bIns="45349" anchor="b"/>
          <a:lstStyle/>
          <a:p>
            <a:pPr algn="r">
              <a:defRPr/>
            </a:pPr>
            <a:fld id="{C46973FA-6258-46C7-9AC3-BBB2AB3FF328}" type="slidenum">
              <a:rPr lang="ru-RU" sz="1200">
                <a:solidFill>
                  <a:prstClr val="black"/>
                </a:solidFill>
                <a:latin typeface="Calibri"/>
              </a:rPr>
              <a:pPr algn="r">
                <a:defRPr/>
              </a:pPr>
              <a:t>6</a:t>
            </a:fld>
            <a:endParaRPr lang="ru-RU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0312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Если на базе ППЭ ЕГЭ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042E8-DB45-4D3D-A82D-A6AC747BD70D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076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90513" y="808038"/>
            <a:ext cx="7185026" cy="4041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60414" y="5118725"/>
            <a:ext cx="5283304" cy="48493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72708" name="Номер слайда 3"/>
          <p:cNvSpPr txBox="1">
            <a:spLocks noGrp="1"/>
          </p:cNvSpPr>
          <p:nvPr/>
        </p:nvSpPr>
        <p:spPr bwMode="auto">
          <a:xfrm>
            <a:off x="3740813" y="10235579"/>
            <a:ext cx="2861790" cy="53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B9A53449-FFF7-4DAB-8595-048FA7A278D8}" type="slidenum">
              <a:rPr lang="ru-RU" altLang="ru-RU" sz="1200">
                <a:latin typeface="Calibri" pitchFamily="34" charset="0"/>
              </a:rPr>
              <a:pPr algn="r" eaLnBrk="1" hangingPunct="1"/>
              <a:t>20</a:t>
            </a:fld>
            <a:endParaRPr lang="ru-RU" altLang="ru-R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366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  <a:spcBef>
                <a:spcPct val="30000"/>
              </a:spcBef>
            </a:pPr>
            <a:r>
              <a:rPr lang="ru-RU" altLang="ru-RU" sz="1200" dirty="0" smtClean="0"/>
              <a:t>Распечатанные комплекты КИМ упаковываются (под видеонаблюдением) </a:t>
            </a:r>
            <a:r>
              <a:rPr lang="ru-RU" altLang="ru-RU" sz="1200" b="1" dirty="0" err="1" smtClean="0"/>
              <a:t>поаудиторно</a:t>
            </a:r>
            <a:r>
              <a:rPr lang="ru-RU" altLang="ru-RU" sz="1200" dirty="0" smtClean="0"/>
              <a:t> в заранее подготовленные </a:t>
            </a:r>
            <a:r>
              <a:rPr lang="ru-RU" altLang="ru-RU" sz="1200" dirty="0" err="1" smtClean="0"/>
              <a:t>секьюрпаки</a:t>
            </a:r>
            <a:r>
              <a:rPr lang="ru-RU" altLang="ru-RU" sz="1200" dirty="0" smtClean="0"/>
              <a:t> (конверты А4 с защитным внутренним покрытием). </a:t>
            </a:r>
            <a:endParaRPr lang="ru-RU" altLang="ru-RU" sz="1200" dirty="0" smtClean="0">
              <a:cs typeface="Arial" panose="020B0604020202020204" pitchFamily="34" charset="0"/>
            </a:endParaRPr>
          </a:p>
          <a:p>
            <a:pPr eaLnBrk="1" hangingPunct="1">
              <a:lnSpc>
                <a:spcPct val="85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ru-RU" altLang="ru-RU" sz="1200" dirty="0" smtClean="0"/>
              <a:t>    В каждый  </a:t>
            </a:r>
            <a:r>
              <a:rPr lang="ru-RU" altLang="ru-RU" sz="1200" dirty="0" err="1" smtClean="0"/>
              <a:t>секьюрпак</a:t>
            </a:r>
            <a:r>
              <a:rPr lang="ru-RU" altLang="ru-RU" sz="1200" dirty="0" smtClean="0"/>
              <a:t> вкладываются дополнительные материалы в соответствии со спецификациями КИМ:</a:t>
            </a:r>
          </a:p>
          <a:p>
            <a:pPr eaLnBrk="1" hangingPunct="1">
              <a:lnSpc>
                <a:spcPct val="85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ru-RU" altLang="ru-RU" sz="1200" dirty="0" smtClean="0"/>
              <a:t>- по русскому языку – электронный носитель с записью текста  для изложения,</a:t>
            </a:r>
          </a:p>
          <a:p>
            <a:pPr eaLnBrk="1" hangingPunct="1">
              <a:lnSpc>
                <a:spcPct val="85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ru-RU" altLang="ru-RU" sz="1200" dirty="0" smtClean="0"/>
              <a:t>- по химии – таблицы Менделеева и растворимости, </a:t>
            </a:r>
          </a:p>
          <a:p>
            <a:pPr eaLnBrk="1" hangingPunct="1">
              <a:lnSpc>
                <a:spcPct val="85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ru-RU" altLang="ru-RU" sz="1200" dirty="0" smtClean="0"/>
              <a:t>- по информатике – электронный носитель с записью дополнительных файлов, </a:t>
            </a:r>
          </a:p>
          <a:p>
            <a:pPr eaLnBrk="1" hangingPunct="1">
              <a:lnSpc>
                <a:spcPct val="85000"/>
              </a:lnSpc>
              <a:spcBef>
                <a:spcPct val="30000"/>
              </a:spcBef>
              <a:buFont typeface="Wingdings" panose="05000000000000000000" pitchFamily="2" charset="2"/>
              <a:buNone/>
            </a:pPr>
            <a:r>
              <a:rPr lang="ru-RU" altLang="ru-RU" sz="1200" dirty="0" smtClean="0"/>
              <a:t>- по иностранному языку (</a:t>
            </a:r>
            <a:r>
              <a:rPr lang="ru-RU" altLang="ru-RU" sz="1200" dirty="0" err="1" smtClean="0"/>
              <a:t>письм</a:t>
            </a:r>
            <a:r>
              <a:rPr lang="ru-RU" altLang="ru-RU" sz="1200" dirty="0" smtClean="0"/>
              <a:t>.) – электронный носитель с записью для </a:t>
            </a:r>
            <a:r>
              <a:rPr lang="ru-RU" altLang="ru-RU" sz="1200" dirty="0" err="1" smtClean="0"/>
              <a:t>аудирования</a:t>
            </a:r>
            <a:endParaRPr lang="ru-RU" sz="12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042E8-DB45-4D3D-A82D-A6AC747BD70D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617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Вопросы,  требующие особого внимания в организации подготовки к проведению ГИА-9:</a:t>
            </a:r>
          </a:p>
          <a:p>
            <a:pPr lvl="0"/>
            <a:r>
              <a:rPr lang="ru-RU" dirty="0"/>
              <a:t>информационная и разъяснительная работа с участниками ГИА-9 и их родителями (законными представителями), </a:t>
            </a:r>
          </a:p>
          <a:p>
            <a:pPr lvl="0"/>
            <a:r>
              <a:rPr lang="ru-RU" dirty="0"/>
              <a:t>организация доставки участников ОГЭ при сдаче экзаменов по выбору в ППЭ,</a:t>
            </a:r>
          </a:p>
          <a:p>
            <a:pPr lvl="0"/>
            <a:r>
              <a:rPr lang="ru-RU" dirty="0"/>
              <a:t>техническое оснащение ППЭ по физике, информатике и ИКТ, иностранным языкам,</a:t>
            </a:r>
          </a:p>
          <a:p>
            <a:pPr lvl="0"/>
            <a:r>
              <a:rPr lang="ru-RU" dirty="0"/>
              <a:t>усиление  контроля со стороны </a:t>
            </a:r>
            <a:r>
              <a:rPr lang="ru-RU" dirty="0" err="1"/>
              <a:t>Рособрнадзора</a:t>
            </a:r>
            <a:r>
              <a:rPr lang="ru-RU" dirty="0"/>
              <a:t> за организацией  и проведением ОГЭ,</a:t>
            </a:r>
          </a:p>
          <a:p>
            <a:pPr lvl="0"/>
            <a:r>
              <a:rPr lang="ru-RU" dirty="0"/>
              <a:t>размещение на сайтах образовательных организаций информации для участников ГИА с ссылкой  на ознакомление с методическими материалами для подготовки и проведения ОГЭ, ГВЭ по всем учебным предметам</a:t>
            </a:r>
            <a:r>
              <a:rPr lang="ru-RU" u="sng" dirty="0">
                <a:hlinkClick r:id="rId3"/>
              </a:rPr>
              <a:t> http://fipi.ru/ ; oge-i-gve-9/</a:t>
            </a:r>
            <a:r>
              <a:rPr lang="ru-RU" u="sng" dirty="0" err="1">
                <a:hlinkClick r:id="rId3"/>
              </a:rPr>
              <a:t>gve</a:t>
            </a:r>
            <a:endParaRPr lang="ru-RU" dirty="0"/>
          </a:p>
          <a:p>
            <a:r>
              <a:rPr lang="ru-RU" dirty="0"/>
              <a:t>  - подготовка организаторов, включая    руководителей ППЭ  и работы по привлечению  общественных наблюдателей </a:t>
            </a:r>
          </a:p>
          <a:p>
            <a:r>
              <a:rPr lang="ru-RU" dirty="0"/>
              <a:t>Наша общая задача – обеспечить подготовку к ГИА на высоком уровне и выполнить установленные требования к прозрачности и честности проведения экзамена в полной мере.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042E8-DB45-4D3D-A82D-A6AC747BD70D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789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3813" y="744538"/>
            <a:ext cx="6615112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42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B16CB7-428C-484F-8B8C-742AD9E5893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996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D551FA-8605-4720-AB93-90AF295C6CB9}" type="datetimeFigureOut">
              <a:rPr lang="ru-RU" smtClean="0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6C0224-97F7-490A-B934-2FB382DE131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26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94CF97-62A0-4DAC-9DB1-FF17090F65A7}" type="datetimeFigureOut">
              <a:rPr lang="ru-RU" smtClean="0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CABE5-8475-4850-83F6-7462E25008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527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BF36CF-0A3C-47F8-B04A-48650009F402}" type="datetimeFigureOut">
              <a:rPr lang="ru-RU" smtClean="0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6CB2A-DF0C-4AB6-BF86-A51512CD5F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88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E9174-92FE-4ED6-A0B6-A3018A59DA4B}" type="datetimeFigureOut">
              <a:rPr lang="ru-RU" smtClean="0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556B28-C4C4-49E3-8878-E65BC629A7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327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0FE4C0-960A-4A48-9145-4D58019AC6BF}" type="datetimeFigureOut">
              <a:rPr lang="ru-RU" smtClean="0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0E8374-394E-4758-8D1C-9EB470881A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73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D1BAD4-6070-4172-BE3C-8EA8647C554E}" type="datetimeFigureOut">
              <a:rPr lang="ru-RU" smtClean="0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6A0F0-A63A-473E-9150-0C876367BA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20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1ACEAC-74A8-424F-A716-F561F079D9AF}" type="datetimeFigureOut">
              <a:rPr lang="ru-RU" smtClean="0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08A911-33B7-49BB-938F-5F8AAA854E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805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87E159-1827-435F-A2CD-E4511BA35A48}" type="datetimeFigureOut">
              <a:rPr lang="ru-RU" smtClean="0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E75A75-6807-418F-8B59-FE4B1D9546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544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240EE3-CC60-4559-B239-70DBD044A060}" type="datetimeFigureOut">
              <a:rPr lang="ru-RU" smtClean="0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0CD642-FCC7-4B45-8CC8-F769D80877A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03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F430E5-34C9-4658-9C1C-38FD876929AB}" type="datetimeFigureOut">
              <a:rPr lang="ru-RU" smtClean="0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7E1AD-5C48-4B5F-91DC-2A2FC960F5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87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FDCBE4-FF3B-4D8D-8C61-82BF246C4C2F}" type="datetimeFigureOut">
              <a:rPr lang="ru-RU" smtClean="0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D04BC9-D748-423D-9CB1-BA9C45FBA0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60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7E257E0-7E82-4384-90EF-189AF12F5CED}" type="datetimeFigureOut">
              <a:rPr lang="ru-RU" smtClean="0"/>
              <a:pPr>
                <a:defRPr/>
              </a:pPr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8FE1F12-A712-4AE9-9E32-66E7461C4D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924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hduplication.net/copierinfo/Color%20production/Bizhub%20C650/BizhubC650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fipi.ru/oge-i-gve-9/gv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9153" y="915566"/>
            <a:ext cx="878497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endParaRPr lang="ru-RU" sz="2400" dirty="0"/>
          </a:p>
          <a:p>
            <a:endParaRPr lang="ru-RU" sz="2400" dirty="0"/>
          </a:p>
          <a:p>
            <a:pPr algn="ctr"/>
            <a:r>
              <a:rPr lang="ru-RU" sz="2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ГОСУДАРСТВЕННОЙ ИТОГОВОЙ АТТЕСТАЦИИ </a:t>
            </a:r>
            <a:r>
              <a:rPr lang="ru-RU" sz="24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ПРОГРАММАМ ОСНОВНОГО ОБЩЕГО ОБРАЗОВАНИЯ В 2017 ГОДУ </a:t>
            </a:r>
            <a:endParaRPr lang="ru-RU" sz="2400" b="1" dirty="0">
              <a:ln w="1905">
                <a:solidFill>
                  <a:srgbClr val="C00000"/>
                </a:solidFill>
              </a:ln>
              <a:solidFill>
                <a:srgbClr val="33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073264"/>
              </p:ext>
            </p:extLst>
          </p:nvPr>
        </p:nvGraphicFramePr>
        <p:xfrm>
          <a:off x="179513" y="304800"/>
          <a:ext cx="8677471" cy="45863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16023"/>
                <a:gridCol w="960582"/>
                <a:gridCol w="661841"/>
                <a:gridCol w="1547884"/>
                <a:gridCol w="2398651"/>
                <a:gridCol w="1991882"/>
                <a:gridCol w="900608"/>
              </a:tblGrid>
              <a:tr h="14041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Категория участников с ОВЗ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Требования 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3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Оформление КИМ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Продолжительность экзамена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Рабочее  место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Работа ассистента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Оформление работы</a:t>
                      </a:r>
                      <a:endParaRPr lang="ru-RU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  <a:tr h="230256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ru-RU" sz="11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6.</a:t>
                      </a: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С нарушениями опорно-двигательного аппарата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нет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Увеличивается на 1,5 часа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Продолжительность ЕГЭ и ОГЭ по иностранным языкам (раздел «Говорение») увеличивается на 30 минут.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Отдельные аудитории в ППЭ должны находиться на  первых этажах.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Количество участников ГИА  в одной аудитории – не более 10 человек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В ППЭ – пандусы и поручни, в помещении – специальные кресла, медицинские лежаки – для детей, которые не могут долго сидеть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В туалетных помещениях также предусмотреть расширенные дверные проемы и поручни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Ассистенты,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которые могут при необходимости в течение всего экзамена оказывать помощь в сопровождение выпускников с ограниченной мобильностью (помогают сменить положение в колясках, креслах, лежаках, фиксировать положение в кресле, укрепить и поправить протезы и т.п.)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  <a:tr h="170538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ru-RU" sz="11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7.</a:t>
                      </a: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Участники, выполняющие работу на компьютере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нет</a:t>
                      </a:r>
                      <a:endParaRPr lang="ru-RU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Отдельная аудитория, рабочее место, оборудованное компьютером, не имеющим выхода в сеть «Интернет» и не содержащего информации по сдаваемому предмету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Ассистент помогает занять рабочее место в  аудитории, распечатывает ответы участника и переносит информацию с распечатанных бланков участника ГИА в стандартные бланки ответов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Организатор оформляет регистрационный бланк (для участника ЕГЭ),  бланк ответа № 1 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902075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86488" algn="l"/>
              </a:tabLst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356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873104"/>
              </p:ext>
            </p:extLst>
          </p:nvPr>
        </p:nvGraphicFramePr>
        <p:xfrm>
          <a:off x="107504" y="195486"/>
          <a:ext cx="8856985" cy="453650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88032"/>
                <a:gridCol w="1152128"/>
                <a:gridCol w="720080"/>
                <a:gridCol w="1517660"/>
                <a:gridCol w="1866716"/>
                <a:gridCol w="2376264"/>
                <a:gridCol w="936105"/>
              </a:tblGrid>
              <a:tr h="20620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Категория участников с ОВЗ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Требования </a:t>
                      </a:r>
                      <a:endParaRPr lang="ru-RU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24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Оформление КИМ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Продолжительность экзамена</a:t>
                      </a:r>
                      <a:endParaRPr lang="ru-RU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Рабочее  место</a:t>
                      </a:r>
                      <a:endParaRPr lang="ru-RU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Работа ассистента</a:t>
                      </a:r>
                      <a:endParaRPr lang="ru-RU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Оформление работы</a:t>
                      </a:r>
                      <a:endParaRPr lang="ru-RU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  <a:tr h="123722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ru-RU" sz="1050" dirty="0" smtClean="0">
                          <a:effectLst/>
                        </a:rPr>
                        <a:t>8.</a:t>
                      </a: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Обучающиеся с задержкой психического развития. </a:t>
                      </a:r>
                      <a:b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</a:b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нет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Увеличивается на 1,5 часа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Продолжительность ЕГЭ и ОГЭ по иностранным языкам (раздел «Говорение») увеличивается на 30 минут.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Отдельная аудитория, количество участников ГИА  в одной аудитории   – не более 5 чел.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Ассистент помогает занять рабочее место в  аудитории. Рекомендуется обеспечение индивидуального медицинского сопровождения этой категории выпускников на весь период работы ППЭ.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  <a:tr h="144343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ru-RU" sz="1050" dirty="0" smtClean="0">
                          <a:effectLst/>
                        </a:rPr>
                        <a:t>9.</a:t>
                      </a: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Обучающиеся </a:t>
                      </a: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с расстройствами аутистического спектра.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Отдельная аудитория, количество участников ГИА  в одной аудитории   – не более 5 чел.</a:t>
                      </a:r>
                      <a:endParaRPr lang="ru-RU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Ассистент помогает участнику занять место в аудитории, предотвращает аффективные реакции на новую стрессовую обстановку, возникающую во время проведения экзамена, при необходимости осуществляет разбор конфликтов  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  <a:tr h="123722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ru-RU" sz="1050" dirty="0" smtClean="0">
                          <a:effectLst/>
                        </a:rPr>
                        <a:t>10.</a:t>
                      </a: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Иные категории участников с ОВЗ  (диабет, онкология, астма, порок сердца, </a:t>
                      </a:r>
                      <a:r>
                        <a:rPr lang="ru-RU" sz="1100" b="1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энурез</a:t>
                      </a: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, язва и др.)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нет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Отдельная аудитория, количество участников ГИА  в одной аудитории   – не более 12 чел.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Ассистент оказывает возможные виды сопровождения, рекомендованные психолого-медико-педагогической комиссией</a:t>
                      </a:r>
                      <a:endParaRPr lang="ru-RU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1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902075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86488" algn="l"/>
              </a:tabLst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074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205531"/>
          </a:xfrm>
        </p:spPr>
        <p:txBody>
          <a:bodyPr>
            <a:normAutofit fontScale="90000"/>
          </a:bodyPr>
          <a:lstStyle/>
          <a:p>
            <a:r>
              <a:rPr lang="ru-RU" sz="1300" b="1" dirty="0" smtClean="0"/>
              <a:t>2</a:t>
            </a:r>
            <a:r>
              <a:rPr lang="ru-RU" sz="1300" b="1" dirty="0"/>
              <a:t>. МАТЕМАТИКА </a:t>
            </a:r>
            <a:r>
              <a:rPr lang="ru-RU" sz="1300" dirty="0"/>
              <a:t/>
            </a:r>
            <a:br>
              <a:rPr lang="ru-RU" sz="1300" dirty="0"/>
            </a:br>
            <a:endParaRPr lang="ru-RU" sz="13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11510"/>
            <a:ext cx="8568952" cy="4183113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  <a:p>
            <a:r>
              <a:rPr lang="ru-RU" sz="4800" dirty="0" smtClean="0"/>
              <a:t>Максимальное </a:t>
            </a:r>
            <a:r>
              <a:rPr lang="ru-RU" sz="4800" dirty="0"/>
              <a:t>количество баллов, которое может получить экзаменуемый за выполнение всей экзаменационной работы, – 32 баллов. Из них – за модуль «Алгебра» – 14 баллов, за модуль «Геометрия» – 11 баллов, за модуль «Реальная математика» – 7 баллов. </a:t>
            </a:r>
          </a:p>
          <a:p>
            <a:r>
              <a:rPr lang="ru-RU" sz="4800" dirty="0"/>
              <a:t>Рекомендуемый минимальный результат выполнения экзаменационной работы, свидетельствующий об освоении федерального компонента образовательного стандарта в предметной области «Математика», – 8 баллов, набранные в сумме за выполнение заданий всех трёх модулей, при условии, что из них не менее 3 баллов по модулю «Алгебра», не менее 2 баллов по модулю «Геометрия» и не менее 2 баллов по модулю «Реальная математика». Преодоление этого минимального результата даёт выпускнику право на получение, в соответствии с учебным планом образовательного учреждения, итоговой 2 </a:t>
            </a:r>
          </a:p>
          <a:p>
            <a:r>
              <a:rPr lang="ru-RU" sz="4800" dirty="0" smtClean="0"/>
              <a:t>отметки </a:t>
            </a:r>
            <a:r>
              <a:rPr lang="ru-RU" sz="4800" dirty="0"/>
              <a:t>по математике или по алгебре и геометрии. </a:t>
            </a:r>
          </a:p>
          <a:p>
            <a:r>
              <a:rPr lang="ru-RU" sz="4800" dirty="0"/>
              <a:t>Рекомендованные шкалы пересчёта первичного балла в экзаменационную отметку по пятибалльной шкале: </a:t>
            </a:r>
          </a:p>
          <a:p>
            <a:r>
              <a:rPr lang="ru-RU" sz="4800" dirty="0"/>
              <a:t> суммарного балла за выполнение работы в целом – в экзаменационную отметку по математике (табл. 2); </a:t>
            </a:r>
          </a:p>
          <a:p>
            <a:r>
              <a:rPr lang="ru-RU" sz="4800" dirty="0"/>
              <a:t> суммарного балла за выполнение заданий, относящихся к разделу «Алгебра» (все задания модуля «Алгебра» и задания 14, 15, 16, 18, 19, 20 модуля «Реальная математика»), – в экзаменационную отметку по алгебре (табл. 3); </a:t>
            </a:r>
          </a:p>
          <a:p>
            <a:r>
              <a:rPr lang="ru-RU" sz="4800" dirty="0"/>
              <a:t> суммарного балла за выполнение заданий, относящихся к разделу «Геометрия» (все задания модуля «Геометрия» и задание 17 модуля «Реальная математика»), – в экзаменационную отметку по геометрии (табл. 4). </a:t>
            </a:r>
          </a:p>
          <a:p>
            <a:r>
              <a:rPr lang="ru-RU" sz="4800" i="1" dirty="0" smtClean="0"/>
              <a:t>Таблица </a:t>
            </a:r>
            <a:r>
              <a:rPr lang="ru-RU" sz="4800" i="1" dirty="0"/>
              <a:t>2 </a:t>
            </a:r>
            <a:endParaRPr lang="ru-RU" sz="4800" dirty="0"/>
          </a:p>
          <a:p>
            <a:r>
              <a:rPr lang="ru-RU" sz="4800" b="1" dirty="0" smtClean="0"/>
              <a:t>Шкала пересчета суммарного балла за выполнение </a:t>
            </a:r>
            <a:endParaRPr lang="ru-RU" sz="4800" dirty="0" smtClean="0"/>
          </a:p>
          <a:p>
            <a:r>
              <a:rPr lang="ru-RU" sz="4800" b="1" dirty="0" smtClean="0"/>
              <a:t>экзаменационной работы в целом в отметку по математике Отметка по пятибалльной шкале </a:t>
            </a:r>
            <a:r>
              <a:rPr lang="ru-RU" sz="4800" dirty="0" smtClean="0"/>
              <a:t>	</a:t>
            </a:r>
          </a:p>
          <a:p>
            <a:r>
              <a:rPr lang="ru-RU" sz="4800" b="1" dirty="0"/>
              <a:t> </a:t>
            </a:r>
            <a:r>
              <a:rPr lang="ru-RU" sz="4800" b="1" dirty="0" smtClean="0"/>
              <a:t>                                                                                            «2» </a:t>
            </a:r>
            <a:r>
              <a:rPr lang="ru-RU" sz="4800" dirty="0" smtClean="0"/>
              <a:t>	</a:t>
            </a:r>
            <a:r>
              <a:rPr lang="ru-RU" sz="4800" b="1" dirty="0" smtClean="0"/>
              <a:t>«3» </a:t>
            </a:r>
            <a:r>
              <a:rPr lang="ru-RU" sz="4800" dirty="0" smtClean="0"/>
              <a:t>	</a:t>
            </a:r>
            <a:r>
              <a:rPr lang="ru-RU" sz="4800" b="1" dirty="0" smtClean="0"/>
              <a:t>«4» </a:t>
            </a:r>
            <a:r>
              <a:rPr lang="ru-RU" sz="4800" dirty="0" smtClean="0"/>
              <a:t>	</a:t>
            </a:r>
            <a:r>
              <a:rPr lang="ru-RU" sz="4800" b="1" dirty="0" smtClean="0"/>
              <a:t>«5» </a:t>
            </a:r>
            <a:r>
              <a:rPr lang="ru-RU" sz="4800" dirty="0" smtClean="0"/>
              <a:t>	</a:t>
            </a:r>
          </a:p>
          <a:p>
            <a:r>
              <a:rPr lang="ru-RU" sz="4800" b="1" dirty="0" smtClean="0"/>
              <a:t>Суммарный балл за работу в целом </a:t>
            </a:r>
            <a:r>
              <a:rPr lang="ru-RU" sz="4800" dirty="0" smtClean="0"/>
              <a:t>	0 – 7 	8 – 14 	15 – 21 	22 – 32 	</a:t>
            </a:r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646994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7494"/>
            <a:ext cx="871296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b="1" dirty="0"/>
              <a:t>Шкала пересчета суммарного балла за выполнение </a:t>
            </a:r>
            <a:r>
              <a:rPr lang="ru-RU" b="1" dirty="0" smtClean="0"/>
              <a:t>заданий</a:t>
            </a:r>
            <a:r>
              <a:rPr lang="ru-RU" b="1" dirty="0"/>
              <a:t>, относящихся к разделу «Алгебра» в отметку по алгебре Отметка по </a:t>
            </a:r>
            <a:r>
              <a:rPr lang="ru-RU" b="1" dirty="0" smtClean="0"/>
              <a:t>пятибалльной </a:t>
            </a:r>
            <a:r>
              <a:rPr lang="ru-RU" b="1" dirty="0"/>
              <a:t>шкале </a:t>
            </a:r>
            <a:r>
              <a:rPr lang="ru-RU" dirty="0"/>
              <a:t>	</a:t>
            </a:r>
            <a:endParaRPr lang="ru-RU" dirty="0" smtClean="0"/>
          </a:p>
          <a:p>
            <a:pPr algn="ctr"/>
            <a:r>
              <a:rPr lang="ru-RU" b="1" dirty="0" smtClean="0"/>
              <a:t>                                                                        «</a:t>
            </a:r>
            <a:r>
              <a:rPr lang="ru-RU" b="1" dirty="0"/>
              <a:t>2» </a:t>
            </a:r>
            <a:r>
              <a:rPr lang="ru-RU" b="1" dirty="0" smtClean="0"/>
              <a:t> </a:t>
            </a:r>
            <a:r>
              <a:rPr lang="ru-RU" dirty="0"/>
              <a:t>	</a:t>
            </a:r>
            <a:r>
              <a:rPr lang="ru-RU" b="1" dirty="0"/>
              <a:t>«3» </a:t>
            </a:r>
            <a:r>
              <a:rPr lang="ru-RU" dirty="0"/>
              <a:t>	</a:t>
            </a:r>
            <a:r>
              <a:rPr lang="ru-RU" b="1" dirty="0"/>
              <a:t>«4» </a:t>
            </a:r>
            <a:r>
              <a:rPr lang="ru-RU" dirty="0"/>
              <a:t>	</a:t>
            </a:r>
            <a:r>
              <a:rPr lang="ru-RU" b="1" dirty="0"/>
              <a:t>«5» </a:t>
            </a:r>
            <a:r>
              <a:rPr lang="ru-RU" dirty="0"/>
              <a:t>	</a:t>
            </a:r>
          </a:p>
          <a:p>
            <a:r>
              <a:rPr lang="ru-RU" b="1" dirty="0"/>
              <a:t>Суммарный балл </a:t>
            </a:r>
            <a:r>
              <a:rPr lang="ru-RU" b="1" dirty="0" smtClean="0"/>
              <a:t>по </a:t>
            </a:r>
          </a:p>
          <a:p>
            <a:r>
              <a:rPr lang="ru-RU" b="1" dirty="0" smtClean="0"/>
              <a:t>алгебраическим заданиям </a:t>
            </a:r>
            <a:r>
              <a:rPr lang="ru-RU" dirty="0" smtClean="0"/>
              <a:t>	               0 – 4 	5 – 10 	11 – 15 	16 – 20 	</a:t>
            </a:r>
          </a:p>
          <a:p>
            <a:pPr algn="ctr"/>
            <a:endParaRPr lang="ru-RU" dirty="0"/>
          </a:p>
          <a:p>
            <a:r>
              <a:rPr lang="ru-RU" b="1" dirty="0" smtClean="0"/>
              <a:t>Шкала </a:t>
            </a:r>
            <a:r>
              <a:rPr lang="ru-RU" b="1" dirty="0"/>
              <a:t>пересчета суммарного балла за выполнение </a:t>
            </a:r>
            <a:endParaRPr lang="ru-RU" dirty="0"/>
          </a:p>
          <a:p>
            <a:r>
              <a:rPr lang="ru-RU" b="1" dirty="0"/>
              <a:t>заданий, относящихся к разделу «Геометрия» в отметку по геометрии </a:t>
            </a:r>
            <a:endParaRPr lang="ru-RU" b="1" dirty="0" smtClean="0"/>
          </a:p>
          <a:p>
            <a:endParaRPr lang="ru-RU" b="1" dirty="0"/>
          </a:p>
          <a:p>
            <a:r>
              <a:rPr lang="ru-RU" b="1" dirty="0" smtClean="0"/>
              <a:t>Отметка </a:t>
            </a:r>
            <a:r>
              <a:rPr lang="ru-RU" b="1" dirty="0"/>
              <a:t>по пятибалльной шкале </a:t>
            </a:r>
            <a:r>
              <a:rPr lang="ru-RU" dirty="0"/>
              <a:t>	</a:t>
            </a:r>
            <a:r>
              <a:rPr lang="ru-RU" dirty="0" smtClean="0"/>
              <a:t>        </a:t>
            </a:r>
            <a:r>
              <a:rPr lang="ru-RU" b="1" dirty="0" smtClean="0"/>
              <a:t>«</a:t>
            </a:r>
            <a:r>
              <a:rPr lang="ru-RU" b="1" dirty="0"/>
              <a:t>2» </a:t>
            </a:r>
            <a:r>
              <a:rPr lang="ru-RU" b="1" dirty="0" smtClean="0"/>
              <a:t>   «3</a:t>
            </a:r>
            <a:r>
              <a:rPr lang="ru-RU" b="1" dirty="0"/>
              <a:t>» </a:t>
            </a:r>
            <a:r>
              <a:rPr lang="ru-RU" dirty="0"/>
              <a:t>	</a:t>
            </a:r>
            <a:r>
              <a:rPr lang="ru-RU" b="1" dirty="0"/>
              <a:t>«4» </a:t>
            </a:r>
            <a:r>
              <a:rPr lang="ru-RU" dirty="0"/>
              <a:t>	</a:t>
            </a:r>
            <a:r>
              <a:rPr lang="ru-RU" b="1" dirty="0"/>
              <a:t>«5» </a:t>
            </a:r>
            <a:r>
              <a:rPr lang="ru-RU" dirty="0"/>
              <a:t>	</a:t>
            </a:r>
          </a:p>
          <a:p>
            <a:r>
              <a:rPr lang="ru-RU" b="1" dirty="0"/>
              <a:t>Суммарный балл по </a:t>
            </a:r>
            <a:r>
              <a:rPr lang="ru-RU" b="1" dirty="0" smtClean="0"/>
              <a:t>геометрическим</a:t>
            </a:r>
          </a:p>
          <a:p>
            <a:r>
              <a:rPr lang="ru-RU" b="1" dirty="0" smtClean="0"/>
              <a:t> </a:t>
            </a:r>
            <a:r>
              <a:rPr lang="ru-RU" b="1" dirty="0"/>
              <a:t>заданиям </a:t>
            </a:r>
            <a:r>
              <a:rPr lang="ru-RU" dirty="0"/>
              <a:t>	</a:t>
            </a:r>
            <a:r>
              <a:rPr lang="ru-RU" dirty="0" smtClean="0"/>
              <a:t>                                               0 </a:t>
            </a:r>
            <a:r>
              <a:rPr lang="ru-RU" dirty="0"/>
              <a:t>– 2 	3 – 4 	5 – 7 	8 – 12 	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9715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23478"/>
            <a:ext cx="8496944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подаче заявления на участие в ОГЭ по иностранным языкам обучающийся должен быть информирован о схеме организации проведения ОГЭ по иностранным </a:t>
            </a:r>
            <a:r>
              <a:rPr lang="ru-RU" sz="1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языкам. </a:t>
            </a:r>
            <a:endParaRPr lang="ru-RU" sz="11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При </a:t>
            </a:r>
            <a: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подаче заявления на участие в ГВЭ по русскому языку и математике обучающемуся необходимо указывать форму сдачи экзамена (устная или письменная).</a:t>
            </a:r>
          </a:p>
          <a:p>
            <a:r>
              <a:rPr lang="ru-RU" sz="1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Заявление </a:t>
            </a:r>
            <a: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 участие в экзамене подается обучающимися лично на основании документа, удостоверяющего их личность, или их родителями (законными представителями) на основании документа, удостоверяющего их личность, или уполномоченными лицами на основании документа, удостоверяющего их личность, и оформленной в установленном порядке доверенности. </a:t>
            </a:r>
          </a:p>
          <a:p>
            <a:r>
              <a:rPr lang="ru-RU" sz="1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Обучающиеся </a:t>
            </a:r>
            <a: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 ОВЗ при подаче заявления представляют копию рекомендаций психолого-медико-педагогической комиссии, а обучающиеся дети-инвалиды и инвалиды - оригинал или заверенную в установленном порядке копию справки, подтверждающей факт установления инвалидности, выданной федеральным государственным учреждением медико-социальной экспертизы</a:t>
            </a:r>
            <a:r>
              <a:rPr lang="ru-RU" sz="1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ГЭК </a:t>
            </a:r>
            <a: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принимать решение о допуске к сдаче ГИА в дополнительные сроки обучающихся, не имеющих возможности участвовать в ГИА в основные сроки проведения ГИА по религиозным убеждениям, а также считать такие причины уважительными.</a:t>
            </a:r>
          </a:p>
          <a:p>
            <a:pPr algn="just"/>
            <a:r>
              <a:rPr lang="ru-RU" sz="1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Обучающиеся </a:t>
            </a:r>
            <a: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изменить (дополнить) перечень указанных в заявлении экзаменов только при наличии у них уважительных причин (болезни или иных обстоятельств, подтвержденных документально). В этом случае обучающиеся подают заявление в ГЭК с указанием измененного перечня учебных предметов, по которым он планирует пройти ГИА, и причины изменения заявленного ранее перечня. Указанное заявление подается не позднее чем за две недели до начала соответствующих экзаменов. </a:t>
            </a:r>
          </a:p>
          <a:p>
            <a:pPr algn="just"/>
            <a:r>
              <a:rPr lang="ru-RU" sz="1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Общее </a:t>
            </a:r>
            <a: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экзаменов не должно превышать четырех.</a:t>
            </a:r>
          </a:p>
          <a:p>
            <a:pPr algn="just"/>
            <a:r>
              <a:rPr lang="ru-RU" sz="1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Для </a:t>
            </a:r>
            <a:r>
              <a:rPr lang="ru-RU" sz="11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 ОВЗ, освоивших образовательные программы основного общего образования, количество сдаваемых экзаменов по их желанию сокращается до двух обязательных экзаменов по русскому языку и </a:t>
            </a:r>
            <a:r>
              <a:rPr lang="ru-RU" sz="11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математике 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минобрнауки России от 24 марта 2016 г. № 305).</a:t>
            </a:r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формы проведения ГИА после 1 марта текущего года </a:t>
            </a:r>
            <a:r>
              <a:rPr lang="ru-RU" sz="11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ГЭК может принимать решение по изменению формы проведения ГИА в соответствии с пунктом 9 Порядка, то есть обучающиеся вправе изменить форму проведения ГИА только при наличии у них уважительных причин, подтвержденных документально. </a:t>
            </a:r>
          </a:p>
          <a:p>
            <a:pPr algn="just"/>
            <a:endParaRPr lang="ru-RU" sz="1100" b="1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396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11879" y="408923"/>
            <a:ext cx="6321395" cy="40775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68580" tIns="34290" rIns="68580" bIns="34290" rtlCol="0">
            <a:spAutoFit/>
          </a:bodyPr>
          <a:lstStyle/>
          <a:p>
            <a:r>
              <a:rPr lang="ru-RU" sz="2200" b="1" dirty="0">
                <a:solidFill>
                  <a:srgbClr val="2E3192"/>
                </a:solidFill>
                <a:latin typeface="Cambria" panose="02040503050406030204" pitchFamily="18" charset="0"/>
              </a:rPr>
              <a:t>Особенности ГИА-9 по отдельным предметам</a:t>
            </a:r>
            <a:endParaRPr lang="ru-RU" sz="22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72377" y="842414"/>
            <a:ext cx="1791571" cy="432048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FF0000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ОБОРУДОВАНИЕ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616793" y="842414"/>
            <a:ext cx="1872208" cy="432048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FF0000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АУДИТОРИИ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744585" y="842414"/>
            <a:ext cx="1791571" cy="432048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FF0000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КАДРЫ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00168" y="2283719"/>
            <a:ext cx="1800200" cy="539488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Информатика и ИКТ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00169" y="842414"/>
            <a:ext cx="1791571" cy="432048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FF0000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ПРЕДМЕТ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863748" y="987574"/>
            <a:ext cx="1800200" cy="1706511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Компьютеры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44585" y="2694085"/>
            <a:ext cx="1800200" cy="2252786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Специалист,  оказывающий помощь практической части экзамена (не учитель)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616793" y="1346470"/>
            <a:ext cx="1872208" cy="1296144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Для письменной и устной части, ожидания, подготовки к устной части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000168" y="1346470"/>
            <a:ext cx="1800200" cy="865240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Иностранные языки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744585" y="1346470"/>
            <a:ext cx="1800200" cy="1296144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Экзаменаторы </a:t>
            </a:r>
          </a:p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и доп. организаторы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010834" y="3830746"/>
            <a:ext cx="1800200" cy="901243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Химия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000168" y="2859783"/>
            <a:ext cx="1800200" cy="792088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Физика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841657" y="2714624"/>
            <a:ext cx="1800200" cy="1105854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4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Лабораторные устройства и материалы согласно </a:t>
            </a:r>
            <a:r>
              <a:rPr lang="ru-RU" sz="1400" b="1" dirty="0" smtClean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 спец. </a:t>
            </a:r>
            <a:r>
              <a:rPr lang="ru-RU" sz="14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к </a:t>
            </a:r>
            <a:r>
              <a:rPr lang="ru-RU" sz="1400" b="1" dirty="0" smtClean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КИМ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616793" y="2714623"/>
            <a:ext cx="1872208" cy="2232248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Для письменной и практической части экзамена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863748" y="3855427"/>
            <a:ext cx="1790685" cy="901243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Первая модель (без лабораторной работы)</a:t>
            </a:r>
            <a:endParaRPr lang="ru-RU" sz="1600" b="1" dirty="0">
              <a:solidFill>
                <a:srgbClr val="2E3192"/>
              </a:solidFill>
              <a:latin typeface="Cambria" pitchFamily="18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728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1979712" y="195486"/>
            <a:ext cx="5760640" cy="62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altLang="ru-RU" sz="2000" b="1" kern="0" dirty="0" smtClean="0">
              <a:ln>
                <a:solidFill>
                  <a:srgbClr val="2D2D8A"/>
                </a:solidFill>
              </a:ln>
              <a:solidFill>
                <a:srgbClr val="2D2D8A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 eaLnBrk="1" hangingPunct="1"/>
            <a:r>
              <a:rPr lang="ru-RU" altLang="ru-RU" sz="2000" b="1" kern="0" dirty="0" smtClean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Схеме </a:t>
            </a:r>
            <a:r>
              <a:rPr lang="ru-RU" altLang="ru-RU" sz="2000" b="1" kern="0" dirty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доставки КИМ ГИА-9 в </a:t>
            </a:r>
            <a:r>
              <a:rPr lang="ru-RU" altLang="ru-RU" sz="2000" b="1" kern="0" dirty="0" smtClean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2017 </a:t>
            </a:r>
            <a:r>
              <a:rPr lang="ru-RU" altLang="ru-RU" sz="2000" b="1" kern="0" dirty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г. </a:t>
            </a:r>
          </a:p>
          <a:p>
            <a:pPr algn="ctr" eaLnBrk="1" hangingPunct="1"/>
            <a:r>
              <a:rPr lang="ru-RU" altLang="ru-RU" sz="2000" b="1" kern="0" dirty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(региональный уровень</a:t>
            </a:r>
            <a:r>
              <a:rPr lang="ru-RU" altLang="ru-RU" sz="2000" b="1" kern="0" dirty="0" smtClean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)</a:t>
            </a:r>
          </a:p>
          <a:p>
            <a:pPr algn="ctr" eaLnBrk="1" hangingPunct="1"/>
            <a:endParaRPr lang="ru-RU" altLang="ru-RU" sz="2000" b="1" kern="0" dirty="0">
              <a:ln>
                <a:solidFill>
                  <a:srgbClr val="2D2D8A"/>
                </a:solidFill>
              </a:ln>
              <a:solidFill>
                <a:srgbClr val="2D2D8A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139269" name="TextBox 29"/>
          <p:cNvSpPr txBox="1">
            <a:spLocks noChangeArrowheads="1"/>
          </p:cNvSpPr>
          <p:nvPr/>
        </p:nvSpPr>
        <p:spPr bwMode="auto">
          <a:xfrm>
            <a:off x="467544" y="820411"/>
            <a:ext cx="8424936" cy="3990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dirty="0">
                <a:latin typeface="Verdana" pitchFamily="34" charset="0"/>
                <a:cs typeface="Arial" charset="0"/>
              </a:rPr>
              <a:t>   </a:t>
            </a:r>
            <a:r>
              <a:rPr lang="ru-RU" altLang="ru-RU" sz="1800" b="1" dirty="0">
                <a:latin typeface="Arial" charset="0"/>
                <a:cs typeface="Arial" charset="0"/>
              </a:rPr>
              <a:t>Печать КИМ в ППЭ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altLang="ru-RU" sz="1600" b="1" i="1" dirty="0">
                <a:latin typeface="Arial" charset="0"/>
              </a:rPr>
              <a:t>РОЦОИСО </a:t>
            </a:r>
            <a:r>
              <a:rPr lang="ru-RU" altLang="ru-RU" sz="1600" dirty="0">
                <a:latin typeface="Arial" charset="0"/>
              </a:rPr>
              <a:t>- передача экзаменационных материалов в ОМС на электронных носителях в зашифрованном виде для организации печати КИМ в ППЭ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altLang="ru-RU" sz="1600" dirty="0">
                <a:latin typeface="Arial" charset="0"/>
              </a:rPr>
              <a:t> </a:t>
            </a:r>
            <a:r>
              <a:rPr lang="ru-RU" altLang="ru-RU" sz="1600" b="1" i="1" dirty="0">
                <a:latin typeface="Arial" charset="0"/>
              </a:rPr>
              <a:t>ОМС </a:t>
            </a:r>
            <a:r>
              <a:rPr lang="ru-RU" altLang="ru-RU" sz="1600" dirty="0">
                <a:latin typeface="Arial" charset="0"/>
              </a:rPr>
              <a:t>- передача руководителю ППЭ электронных носителей с экзаменационными материалами не позднее, чем за один календарный день до начала экзамена</a:t>
            </a:r>
            <a:r>
              <a:rPr lang="ru-RU" altLang="ru-RU" sz="1600" dirty="0"/>
              <a:t> 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altLang="ru-RU" sz="1600" b="1" i="1" dirty="0">
                <a:latin typeface="Arial" charset="0"/>
              </a:rPr>
              <a:t>РОЦОИСО </a:t>
            </a:r>
            <a:r>
              <a:rPr lang="ru-RU" altLang="ru-RU" sz="1600" dirty="0">
                <a:latin typeface="Arial" charset="0"/>
              </a:rPr>
              <a:t>- размещение на </a:t>
            </a:r>
            <a:r>
              <a:rPr lang="ru-RU" altLang="ru-RU" sz="1600" dirty="0">
                <a:solidFill>
                  <a:srgbClr val="FF0066"/>
                </a:solidFill>
                <a:latin typeface="Arial" charset="0"/>
              </a:rPr>
              <a:t>техническом портале</a:t>
            </a:r>
            <a:r>
              <a:rPr lang="ru-RU" altLang="ru-RU" sz="1600" dirty="0">
                <a:latin typeface="Arial" charset="0"/>
              </a:rPr>
              <a:t> своего официального сайта кода доступа к расшифровке ЭМ для организации печати ИК ЭМ в ППЭ в день проведения экзамена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altLang="ru-RU" sz="1600" b="1" i="1" dirty="0">
                <a:latin typeface="Arial" charset="0"/>
              </a:rPr>
              <a:t>Руководитель ППЭ в присутствии </a:t>
            </a:r>
            <a:r>
              <a:rPr lang="ru-RU" altLang="ru-RU" sz="1600" b="1" i="1" dirty="0" smtClean="0">
                <a:latin typeface="Arial" charset="0"/>
              </a:rPr>
              <a:t>уполномоченного члена ТЭК (общественного наблюдателя) </a:t>
            </a:r>
            <a:r>
              <a:rPr lang="ru-RU" altLang="ru-RU" sz="1600" dirty="0">
                <a:latin typeface="Arial" charset="0"/>
              </a:rPr>
              <a:t>- печать ЭМ на лазерных принтерах в помещении, оборудованном системой видеонаблюдения, персональным(и) компьютером(амии) и принтером(</a:t>
            </a:r>
            <a:r>
              <a:rPr lang="ru-RU" altLang="ru-RU" sz="1600" dirty="0" err="1">
                <a:latin typeface="Arial" charset="0"/>
              </a:rPr>
              <a:t>ами</a:t>
            </a:r>
            <a:r>
              <a:rPr lang="ru-RU" altLang="ru-RU" sz="1600" dirty="0">
                <a:latin typeface="Arial" charset="0"/>
              </a:rPr>
              <a:t>). </a:t>
            </a:r>
          </a:p>
          <a:p>
            <a:pPr algn="ctr" eaLnBrk="1" hangingPunct="1">
              <a:lnSpc>
                <a:spcPct val="85000"/>
              </a:lnSpc>
              <a:spcBef>
                <a:spcPct val="25000"/>
              </a:spcBef>
              <a:buFont typeface="Arial" charset="0"/>
              <a:buNone/>
            </a:pPr>
            <a:r>
              <a:rPr lang="ru-RU" altLang="ru-RU" sz="1600" b="1" dirty="0" smtClean="0">
                <a:solidFill>
                  <a:srgbClr val="FF0000"/>
                </a:solidFill>
                <a:latin typeface="Arial" charset="0"/>
              </a:rPr>
              <a:t>В </a:t>
            </a:r>
            <a:r>
              <a:rPr lang="ru-RU" altLang="ru-RU" sz="1600" b="1" dirty="0">
                <a:solidFill>
                  <a:srgbClr val="FF0000"/>
                </a:solidFill>
                <a:latin typeface="Arial" charset="0"/>
              </a:rPr>
              <a:t>помещении </a:t>
            </a:r>
            <a:r>
              <a:rPr lang="ru-RU" altLang="ru-RU" sz="1600" b="1" dirty="0" smtClean="0">
                <a:solidFill>
                  <a:srgbClr val="FF0000"/>
                </a:solidFill>
                <a:latin typeface="Arial" charset="0"/>
              </a:rPr>
              <a:t>созданы условия </a:t>
            </a:r>
            <a:r>
              <a:rPr lang="ru-RU" altLang="ru-RU" sz="1600" b="1" dirty="0">
                <a:solidFill>
                  <a:srgbClr val="FF0000"/>
                </a:solidFill>
                <a:latin typeface="Arial" charset="0"/>
              </a:rPr>
              <a:t>для безопасного хранения экзаменационных </a:t>
            </a:r>
            <a:r>
              <a:rPr lang="ru-RU" altLang="ru-RU" sz="1600" b="1" dirty="0" smtClean="0">
                <a:solidFill>
                  <a:srgbClr val="FF0000"/>
                </a:solidFill>
                <a:latin typeface="Arial" charset="0"/>
              </a:rPr>
              <a:t>материалов.</a:t>
            </a:r>
            <a:r>
              <a:rPr lang="ru-RU" altLang="ru-RU" sz="1600" dirty="0" smtClean="0">
                <a:solidFill>
                  <a:srgbClr val="FF0000"/>
                </a:solidFill>
                <a:latin typeface="Arial" charset="0"/>
              </a:rPr>
              <a:t> </a:t>
            </a:r>
            <a:endParaRPr lang="ru-RU" altLang="ru-RU" sz="16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endParaRPr lang="ru-RU" altLang="ru-RU" sz="16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09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8700" y="123478"/>
            <a:ext cx="8021620" cy="857250"/>
          </a:xfrm>
        </p:spPr>
        <p:txBody>
          <a:bodyPr vert="horz" lIns="91438" tIns="45719" rIns="91438" bIns="45719" rtlCol="0" anchor="ctr">
            <a:noAutofit/>
          </a:bodyPr>
          <a:lstStyle/>
          <a:p>
            <a:pPr fontAlgn="base">
              <a:spcAft>
                <a:spcPct val="0"/>
              </a:spcAft>
            </a:pPr>
            <a:r>
              <a:rPr lang="ru-RU" sz="2000" b="1" kern="0" dirty="0" smtClean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n-ea"/>
                <a:cs typeface="+mn-cs"/>
              </a:rPr>
              <a:t>Меры обеспечения информационной безопасности в</a:t>
            </a:r>
            <a:endParaRPr lang="ru-RU" sz="2000" b="1" kern="0" dirty="0">
              <a:ln>
                <a:solidFill>
                  <a:srgbClr val="2D2D8A"/>
                </a:solidFill>
              </a:ln>
              <a:solidFill>
                <a:srgbClr val="2D2D8A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ea typeface="+mn-ea"/>
              <a:cs typeface="+mn-cs"/>
            </a:endParaRPr>
          </a:p>
        </p:txBody>
      </p:sp>
      <p:graphicFrame>
        <p:nvGraphicFramePr>
          <p:cNvPr id="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2026172"/>
              </p:ext>
            </p:extLst>
          </p:nvPr>
        </p:nvGraphicFramePr>
        <p:xfrm>
          <a:off x="137161" y="1200150"/>
          <a:ext cx="8899337" cy="3459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0102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Заголовок 3"/>
          <p:cNvSpPr>
            <a:spLocks noGrp="1"/>
          </p:cNvSpPr>
          <p:nvPr/>
        </p:nvSpPr>
        <p:spPr>
          <a:xfrm>
            <a:off x="1143000" y="1073349"/>
            <a:ext cx="6858000" cy="202704"/>
          </a:xfrm>
          <a:prstGeom prst="rect">
            <a:avLst/>
          </a:prstGeom>
        </p:spPr>
        <p:txBody>
          <a:bodyPr lIns="68580" tIns="34290" rIns="68580" bIns="34290" anchor="ctr">
            <a:sp3d prstMaterial="softEdge">
              <a:bevelT w="25400" h="25400"/>
            </a:sp3d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ru-RU" altLang="ru-RU" sz="11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6567" name="Picture 7" descr="Печать КИ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128" y="1358859"/>
            <a:ext cx="5003817" cy="3030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568" name="Rectangle 3"/>
          <p:cNvSpPr>
            <a:spLocks noChangeArrowheads="1"/>
          </p:cNvSpPr>
          <p:nvPr/>
        </p:nvSpPr>
        <p:spPr bwMode="auto">
          <a:xfrm>
            <a:off x="2057280" y="267494"/>
            <a:ext cx="5080100" cy="345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b="1" kern="0" dirty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Оснащение штаба ППЭ</a:t>
            </a:r>
          </a:p>
        </p:txBody>
      </p:sp>
      <p:pic>
        <p:nvPicPr>
          <p:cNvPr id="6656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530" y="1485009"/>
            <a:ext cx="1080492" cy="80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64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99450" cy="257175"/>
          </a:xfrm>
        </p:spPr>
        <p:txBody>
          <a:bodyPr>
            <a:noAutofit/>
          </a:bodyPr>
          <a:lstStyle/>
          <a:p>
            <a:r>
              <a:rPr lang="ru-RU" altLang="ru-RU" sz="2000" b="1" kern="0" dirty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n-ea"/>
                <a:cs typeface="+mn-cs"/>
              </a:rPr>
              <a:t>Организация видеонаблюдения в аудитории </a:t>
            </a:r>
            <a:r>
              <a:rPr lang="ru-RU" altLang="ru-RU" sz="2000" b="1" kern="0" dirty="0" smtClean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n-ea"/>
                <a:cs typeface="+mn-cs"/>
              </a:rPr>
              <a:t>ППЭ</a:t>
            </a:r>
            <a:endParaRPr lang="ru-RU" altLang="ru-RU" sz="2000" b="1" kern="0" dirty="0">
              <a:ln>
                <a:solidFill>
                  <a:srgbClr val="2D2D8A"/>
                </a:solidFill>
              </a:ln>
              <a:solidFill>
                <a:srgbClr val="2D2D8A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ea typeface="+mn-ea"/>
              <a:cs typeface="+mn-cs"/>
            </a:endParaRPr>
          </a:p>
        </p:txBody>
      </p:sp>
      <p:pic>
        <p:nvPicPr>
          <p:cNvPr id="63495" name="Picture 7" descr="1 камер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7665"/>
            <a:ext cx="4010323" cy="2766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49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5664" y="244772"/>
            <a:ext cx="572683" cy="429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2 камеры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3264" y="1707654"/>
            <a:ext cx="4010323" cy="276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96758" y="1059582"/>
            <a:ext cx="1287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kern="0" dirty="0" smtClean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 камера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56176" y="1059582"/>
            <a:ext cx="1489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kern="0" dirty="0" smtClean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(2 камеры)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020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9502"/>
            <a:ext cx="8784976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</a:t>
            </a:r>
            <a:r>
              <a:rPr lang="ru-RU" sz="20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</a:t>
            </a:r>
            <a:endParaRPr lang="ru-RU" sz="2000" b="1" dirty="0" smtClean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Федеральный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«Об образовании в Российской Федерации» от 29 декабря 2012 года N 273-ФЗ </a:t>
            </a:r>
          </a:p>
          <a:p>
            <a:pPr algn="just"/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Приказ 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 от 25.12.2013 № 1394 «Об утверждении Порядка проведения государственной итоговой аттестации по образовательным программам основного общего образования» (зарегистрирован Минюстом России 03.02.2014, регистрационный № 31206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Постановление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31.08.2013 № 755 «О федеральной информационной системе обеспечения проведения государственной итоговой аттестации обучающихся, освоивших основные образовательные программы основного общего и среднего общего образования, и приема граждан в образовательные организации для получения среднего профессионального и высшего образования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endParaRPr lang="ru-RU" sz="1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3" algn="just"/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Приказ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службы по надзору в сфере образования и науки от 17.12.2013 № 1274 «Об утверждении Порядка разработки использования и хранения контрольных измерительных материалов при проведении государственной итоговой аттестации по образовательным программам основного общего образования и Порядка разработки, использования и хранения контрольных измерительных материалов при проведении государственной итоговой аттестации по образовательным программам среднего общего образования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lvl="3" algn="just"/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Приказ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 от 20.09.2013 № 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1082</a:t>
            </a:r>
            <a:r>
              <a:rPr lang="en-US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Положения о психолого-медико-педагогической комиссии» (зарегистрирован Минюстом России 23.10.2013, регистрационный № 30242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3" algn="just"/>
            <a:endParaRPr lang="ru-RU" sz="1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3" algn="just"/>
            <a:endParaRPr lang="ru-RU" sz="1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68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Прямая со стрелкой 31"/>
          <p:cNvCxnSpPr/>
          <p:nvPr/>
        </p:nvCxnSpPr>
        <p:spPr>
          <a:xfrm>
            <a:off x="2916436" y="3992091"/>
            <a:ext cx="1848446" cy="893"/>
          </a:xfrm>
          <a:prstGeom prst="straightConnector1">
            <a:avLst/>
          </a:prstGeom>
          <a:ln w="28575">
            <a:prstDash val="dash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687" name="TextBox 20"/>
          <p:cNvSpPr txBox="1">
            <a:spLocks noChangeArrowheads="1"/>
          </p:cNvSpPr>
          <p:nvPr/>
        </p:nvSpPr>
        <p:spPr bwMode="auto">
          <a:xfrm>
            <a:off x="1275160" y="771550"/>
            <a:ext cx="6858000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Verdana" pitchFamily="34" charset="0"/>
              </a:rPr>
              <a:t>Защищенные носители информации для каждого ППЭ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844874" y="3795639"/>
            <a:ext cx="1188542" cy="364331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rgbClr val="FFFFFF"/>
                </a:solidFill>
                <a:latin typeface="Verdana" pitchFamily="34" charset="0"/>
              </a:rPr>
              <a:t>ОМС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065044" y="3809927"/>
            <a:ext cx="1188542" cy="364331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Verdana" pitchFamily="34" charset="0"/>
              </a:rPr>
              <a:t>ППЭ</a:t>
            </a:r>
          </a:p>
        </p:txBody>
      </p:sp>
      <p:pic>
        <p:nvPicPr>
          <p:cNvPr id="71692" name="Picture 2" descr="электронные usb ключи, смарт-карты, токены и идентификаторы eToken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6859" y="3651870"/>
            <a:ext cx="1104602" cy="60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Скругленный прямоугольник 45"/>
          <p:cNvSpPr/>
          <p:nvPr/>
        </p:nvSpPr>
        <p:spPr>
          <a:xfrm>
            <a:off x="1946672" y="1776414"/>
            <a:ext cx="1188542" cy="364331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b="1" dirty="0">
                <a:latin typeface="Verdana" pitchFamily="34" charset="0"/>
              </a:rPr>
              <a:t>РЦОИ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6069508" y="1776414"/>
            <a:ext cx="1188542" cy="364331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/>
              <a:t>ОМС</a:t>
            </a:r>
          </a:p>
        </p:txBody>
      </p:sp>
      <p:sp>
        <p:nvSpPr>
          <p:cNvPr id="71703" name="Rectangle 3"/>
          <p:cNvSpPr>
            <a:spLocks noChangeArrowheads="1"/>
          </p:cNvSpPr>
          <p:nvPr/>
        </p:nvSpPr>
        <p:spPr bwMode="auto">
          <a:xfrm>
            <a:off x="2221706" y="195486"/>
            <a:ext cx="5080100" cy="345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000" b="1" kern="0" dirty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Доставка электронных КИМ</a:t>
            </a:r>
          </a:p>
        </p:txBody>
      </p:sp>
      <p:sp>
        <p:nvSpPr>
          <p:cNvPr id="71704" name="TextBox 20"/>
          <p:cNvSpPr txBox="1">
            <a:spLocks noChangeArrowheads="1"/>
          </p:cNvSpPr>
          <p:nvPr/>
        </p:nvSpPr>
        <p:spPr bwMode="auto">
          <a:xfrm>
            <a:off x="1345704" y="2931790"/>
            <a:ext cx="6858000" cy="6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Verdana" pitchFamily="34" charset="0"/>
              </a:rPr>
              <a:t>Передача в ППЭ не позднее, чем за один календарный день</a:t>
            </a:r>
            <a:r>
              <a:rPr lang="ru-RU" altLang="ru-RU" dirty="0">
                <a:latin typeface="Verdana" pitchFamily="34" charset="0"/>
              </a:rPr>
              <a:t> </a:t>
            </a:r>
          </a:p>
        </p:txBody>
      </p:sp>
      <p:pic>
        <p:nvPicPr>
          <p:cNvPr id="71705" name="Picture 2" descr="электронные usb ключи, смарт-карты, токены и идентификаторы eToken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929" y="1707654"/>
            <a:ext cx="1104602" cy="60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" name="Прямая со стрелкой 31"/>
          <p:cNvCxnSpPr/>
          <p:nvPr/>
        </p:nvCxnSpPr>
        <p:spPr>
          <a:xfrm>
            <a:off x="3010198" y="1968401"/>
            <a:ext cx="1848446" cy="893"/>
          </a:xfrm>
          <a:prstGeom prst="straightConnector1">
            <a:avLst/>
          </a:prstGeom>
          <a:ln w="28575">
            <a:prstDash val="dash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Заголовок 3"/>
          <p:cNvSpPr>
            <a:spLocks noGrp="1"/>
          </p:cNvSpPr>
          <p:nvPr/>
        </p:nvSpPr>
        <p:spPr>
          <a:xfrm>
            <a:off x="1288238" y="2195716"/>
            <a:ext cx="1836204" cy="445550"/>
          </a:xfrm>
          <a:prstGeom prst="rect">
            <a:avLst/>
          </a:prstGeom>
        </p:spPr>
        <p:txBody>
          <a:bodyPr lIns="68580" tIns="34290" rIns="68580" bIns="34290" anchor="ctr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ru-RU" sz="900" dirty="0">
                <a:solidFill>
                  <a:schemeClr val="tx1"/>
                </a:solidFill>
                <a:effectLst/>
                <a:latin typeface="Verdana" pitchFamily="34" charset="0"/>
                <a:cs typeface="Times New Roman" pitchFamily="18" charset="0"/>
              </a:rPr>
              <a:t>Комплекты электронных КИМ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900" b="0" dirty="0">
                <a:solidFill>
                  <a:schemeClr val="tx1"/>
                </a:solidFill>
                <a:effectLst/>
                <a:latin typeface="Verdana" pitchFamily="34" charset="0"/>
                <a:cs typeface="Times New Roman" pitchFamily="18" charset="0"/>
              </a:rPr>
              <a:t>(</a:t>
            </a:r>
            <a:r>
              <a:rPr lang="ru-RU" sz="900" b="0" dirty="0">
                <a:solidFill>
                  <a:schemeClr val="tx1"/>
                </a:solidFill>
                <a:effectLst/>
                <a:latin typeface="Verdana" pitchFamily="34" charset="0"/>
                <a:cs typeface="Times New Roman" pitchFamily="18" charset="0"/>
              </a:rPr>
              <a:t>на все даты этапа</a:t>
            </a:r>
            <a:r>
              <a:rPr lang="en-US" sz="900" b="0" dirty="0">
                <a:solidFill>
                  <a:schemeClr val="tx1"/>
                </a:solidFill>
                <a:effectLst/>
                <a:latin typeface="Verdana" pitchFamily="34" charset="0"/>
                <a:cs typeface="Times New Roman" pitchFamily="18" charset="0"/>
              </a:rPr>
              <a:t>)</a:t>
            </a:r>
            <a:endParaRPr lang="ru-RU" sz="900" b="0" dirty="0">
              <a:solidFill>
                <a:schemeClr val="tx1"/>
              </a:solidFill>
              <a:effectLst/>
              <a:latin typeface="Verdana" pitchFamily="34" charset="0"/>
              <a:cs typeface="Times New Roman" pitchFamily="18" charset="0"/>
            </a:endParaRPr>
          </a:p>
        </p:txBody>
      </p:sp>
      <p:pic>
        <p:nvPicPr>
          <p:cNvPr id="71708" name="Picture 2" descr="http://kbyte.pp.ua/wp-content/uploads/2012/04/files_icon1.png?cbf68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154" y="2008586"/>
            <a:ext cx="613469" cy="458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9" name="Picture 2" descr="http://kbyte.pp.ua/wp-content/uploads/2012/04/files_icon1.png?cbf68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255" y="2005907"/>
            <a:ext cx="613469" cy="458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0" name="Picture 2" descr="http://kbyte.pp.ua/wp-content/uploads/2012/04/files_icon1.png?cbf68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537" y="2002335"/>
            <a:ext cx="613470" cy="458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Заголовок 3"/>
          <p:cNvSpPr>
            <a:spLocks noGrp="1"/>
          </p:cNvSpPr>
          <p:nvPr/>
        </p:nvSpPr>
        <p:spPr>
          <a:xfrm>
            <a:off x="3007360" y="2470933"/>
            <a:ext cx="1339755" cy="162018"/>
          </a:xfrm>
          <a:prstGeom prst="rect">
            <a:avLst/>
          </a:prstGeom>
        </p:spPr>
        <p:txBody>
          <a:bodyPr lIns="68580" tIns="34290" rIns="68580" bIns="34290" anchor="ctr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fontAlgn="auto">
              <a:spcAft>
                <a:spcPts val="0"/>
              </a:spcAft>
              <a:defRPr/>
            </a:pPr>
            <a:r>
              <a:rPr lang="ru-RU" sz="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Дата 1,2,3</a:t>
            </a:r>
            <a:r>
              <a:rPr lang="en-US" sz="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Times New Roman" pitchFamily="18" charset="0"/>
              </a:rPr>
              <a:t>.. N</a:t>
            </a:r>
            <a:endParaRPr lang="ru-RU" sz="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Times New Roman" pitchFamily="18" charset="0"/>
            </a:endParaRPr>
          </a:p>
        </p:txBody>
      </p:sp>
      <p:pic>
        <p:nvPicPr>
          <p:cNvPr id="71712" name="Picture 4" descr="http://test3.arbiko.ru/sites/default/files/images/security-icon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5288" y="2297906"/>
            <a:ext cx="481310" cy="361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3" name="Прямоугольник 22"/>
          <p:cNvSpPr>
            <a:spLocks noChangeArrowheads="1"/>
          </p:cNvSpPr>
          <p:nvPr/>
        </p:nvSpPr>
        <p:spPr bwMode="auto">
          <a:xfrm>
            <a:off x="5606058" y="2235399"/>
            <a:ext cx="160020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800" b="1">
                <a:latin typeface="Verdana" pitchFamily="34" charset="0"/>
              </a:rPr>
              <a:t>Зашифрованы</a:t>
            </a:r>
            <a:r>
              <a:rPr lang="en-US" altLang="ru-RU" sz="800" b="1">
                <a:latin typeface="Verdana" pitchFamily="34" charset="0"/>
              </a:rPr>
              <a:t> </a:t>
            </a:r>
            <a:r>
              <a:rPr lang="ru-RU" altLang="ru-RU" sz="800" b="1">
                <a:latin typeface="Verdana" pitchFamily="34" charset="0"/>
              </a:rPr>
              <a:t>сертифицированным алгоритмом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45042" y="4371950"/>
            <a:ext cx="75873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 algn="ctr">
              <a:spcAft>
                <a:spcPts val="675"/>
              </a:spcAft>
              <a:buClr>
                <a:srgbClr val="558ED5"/>
              </a:buClr>
              <a:buSzPct val="150000"/>
            </a:pPr>
            <a:r>
              <a:rPr lang="ru-RU" altLang="ru-RU" sz="1400" b="1" dirty="0" smtClean="0">
                <a:latin typeface="Arial" pitchFamily="34" charset="0"/>
                <a:cs typeface="Arial" pitchFamily="34" charset="0"/>
              </a:rPr>
              <a:t>Передача паролей </a:t>
            </a:r>
            <a:r>
              <a:rPr lang="ru-RU" altLang="ru-RU" sz="1400" b="1" dirty="0">
                <a:latin typeface="Arial" pitchFamily="34" charset="0"/>
                <a:cs typeface="Arial" pitchFamily="34" charset="0"/>
              </a:rPr>
              <a:t>в </a:t>
            </a:r>
            <a:r>
              <a:rPr lang="ru-RU" altLang="ru-RU" sz="1400" b="1" dirty="0" smtClean="0">
                <a:latin typeface="Arial" pitchFamily="34" charset="0"/>
                <a:cs typeface="Arial" pitchFamily="34" charset="0"/>
              </a:rPr>
              <a:t>ППЭ через сайт РОЦОИСО в 6.00 в день проведения экзамена</a:t>
            </a:r>
            <a:endParaRPr lang="ru-RU" altLang="ru-RU" sz="1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811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Прямоугольник 33"/>
          <p:cNvSpPr>
            <a:spLocks noChangeArrowheads="1"/>
          </p:cNvSpPr>
          <p:nvPr/>
        </p:nvSpPr>
        <p:spPr bwMode="auto">
          <a:xfrm>
            <a:off x="1331417" y="3503117"/>
            <a:ext cx="6669584" cy="193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marL="128588" indent="-128588">
              <a:lnSpc>
                <a:spcPct val="90000"/>
              </a:lnSpc>
              <a:buFont typeface="Arial" charset="0"/>
              <a:buChar char="•"/>
            </a:pPr>
            <a:endParaRPr lang="ru-RU" altLang="ru-RU" sz="900">
              <a:latin typeface="Verdana" pitchFamily="34" charset="0"/>
              <a:cs typeface="Arial" charset="0"/>
            </a:endParaRPr>
          </a:p>
        </p:txBody>
      </p:sp>
      <p:sp>
        <p:nvSpPr>
          <p:cNvPr id="35" name="Заголовок 3"/>
          <p:cNvSpPr>
            <a:spLocks noGrp="1"/>
          </p:cNvSpPr>
          <p:nvPr/>
        </p:nvSpPr>
        <p:spPr>
          <a:xfrm>
            <a:off x="1143000" y="1073349"/>
            <a:ext cx="6858000" cy="202704"/>
          </a:xfrm>
          <a:prstGeom prst="rect">
            <a:avLst/>
          </a:prstGeom>
        </p:spPr>
        <p:txBody>
          <a:bodyPr lIns="68580" tIns="34290" rIns="68580" bIns="34290" anchor="ctr">
            <a:sp3d prstMaterial="softEdge">
              <a:bevelT w="25400" h="25400"/>
            </a:sp3d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ru-RU" altLang="ru-RU" sz="11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558" name="TextBox 29"/>
          <p:cNvSpPr txBox="1">
            <a:spLocks noChangeArrowheads="1"/>
          </p:cNvSpPr>
          <p:nvPr/>
        </p:nvSpPr>
        <p:spPr bwMode="auto">
          <a:xfrm>
            <a:off x="479152" y="956242"/>
            <a:ext cx="8341320" cy="368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742950" indent="-28575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ru-RU" altLang="ru-RU" sz="1400" dirty="0">
              <a:latin typeface="Verdan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1600" dirty="0">
                <a:latin typeface="Verdana" pitchFamily="34" charset="0"/>
                <a:cs typeface="Arial" charset="0"/>
              </a:rPr>
              <a:t>Оснащение штаба ППЭ (</a:t>
            </a:r>
            <a:r>
              <a:rPr lang="ru-RU" alt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Печать КИМ в ППЭ</a:t>
            </a:r>
            <a:r>
              <a:rPr lang="ru-RU" altLang="ru-RU" sz="1600" dirty="0">
                <a:latin typeface="Verdana" pitchFamily="34" charset="0"/>
                <a:cs typeface="Arial" charset="0"/>
              </a:rPr>
              <a:t>):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sz="1600" dirty="0">
              <a:latin typeface="Verdana" pitchFamily="34" charset="0"/>
              <a:cs typeface="Arial" charset="0"/>
            </a:endParaRPr>
          </a:p>
          <a:p>
            <a:pPr lvl="2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Char char="§"/>
            </a:pPr>
            <a:r>
              <a:rPr lang="ru-RU" altLang="ru-RU" sz="1600" dirty="0">
                <a:latin typeface="Verdana" pitchFamily="34" charset="0"/>
                <a:cs typeface="Arial" charset="0"/>
              </a:rPr>
              <a:t>Рабочая станция (компьютер) с выходом в сеть Интернет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Char char="§"/>
            </a:pPr>
            <a:r>
              <a:rPr lang="ru-RU" altLang="ru-RU" sz="1600" dirty="0">
                <a:latin typeface="Verdana" pitchFamily="34" charset="0"/>
                <a:cs typeface="Arial" charset="0"/>
              </a:rPr>
              <a:t>Рабочая станция печати</a:t>
            </a:r>
            <a:r>
              <a:rPr lang="ru-RU" altLang="ru-RU" sz="1600" dirty="0">
                <a:solidFill>
                  <a:srgbClr val="FF0000"/>
                </a:solidFill>
                <a:latin typeface="Verdana" pitchFamily="34" charset="0"/>
                <a:cs typeface="Arial" charset="0"/>
              </a:rPr>
              <a:t> </a:t>
            </a:r>
            <a:r>
              <a:rPr lang="ru-RU" altLang="ru-RU" sz="1600" dirty="0">
                <a:latin typeface="Verdana" pitchFamily="34" charset="0"/>
                <a:cs typeface="Arial" charset="0"/>
              </a:rPr>
              <a:t>КИМ (компьютер), </a:t>
            </a:r>
            <a:r>
              <a:rPr lang="ru-RU" altLang="ru-RU" sz="1600" dirty="0">
                <a:solidFill>
                  <a:srgbClr val="FF0000"/>
                </a:solidFill>
                <a:latin typeface="Verdana" pitchFamily="34" charset="0"/>
                <a:cs typeface="Arial" charset="0"/>
              </a:rPr>
              <a:t>без выхода в сеть Интернет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Char char="§"/>
            </a:pPr>
            <a:r>
              <a:rPr lang="ru-RU" altLang="ru-RU" sz="1600" dirty="0">
                <a:latin typeface="Verdana" pitchFamily="34" charset="0"/>
                <a:cs typeface="Arial" charset="0"/>
              </a:rPr>
              <a:t>Обеспечение видеозаписи всей процедуры печати и упаковки ЭМ (</a:t>
            </a:r>
            <a:r>
              <a:rPr lang="ru-RU" altLang="ru-RU" sz="1600" dirty="0" smtClean="0">
                <a:latin typeface="Verdana" pitchFamily="34" charset="0"/>
                <a:cs typeface="Arial" charset="0"/>
              </a:rPr>
              <a:t>видеозаписи проверяются выборочно)</a:t>
            </a:r>
            <a:endParaRPr lang="ru-RU" altLang="ru-RU" sz="1600" dirty="0">
              <a:latin typeface="Verdana" pitchFamily="34" charset="0"/>
              <a:cs typeface="Arial" charset="0"/>
            </a:endParaRP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Char char="§"/>
            </a:pPr>
            <a:r>
              <a:rPr lang="ru-RU" altLang="ru-RU" sz="1600" dirty="0">
                <a:latin typeface="Verdana" pitchFamily="34" charset="0"/>
                <a:cs typeface="Arial" charset="0"/>
              </a:rPr>
              <a:t>Принтер(ы</a:t>
            </a:r>
            <a:r>
              <a:rPr lang="ru-RU" altLang="ru-RU" sz="1600" dirty="0" smtClean="0">
                <a:latin typeface="Verdana" pitchFamily="34" charset="0"/>
                <a:cs typeface="Arial" charset="0"/>
              </a:rPr>
              <a:t>) (МФУ)</a:t>
            </a:r>
            <a:endParaRPr lang="ru-RU" altLang="ru-RU" sz="1600" dirty="0">
              <a:latin typeface="Verdana" pitchFamily="34" charset="0"/>
              <a:cs typeface="Arial" charset="0"/>
            </a:endParaRP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Char char="§"/>
            </a:pPr>
            <a:r>
              <a:rPr lang="ru-RU" altLang="ru-RU" sz="1600" dirty="0">
                <a:latin typeface="Verdana" pitchFamily="34" charset="0"/>
                <a:cs typeface="Arial" charset="0"/>
              </a:rPr>
              <a:t>Картриджи (включая резервные)</a:t>
            </a:r>
          </a:p>
          <a:p>
            <a:pPr lvl="1" eaLnBrk="1" hangingPunct="1">
              <a:lnSpc>
                <a:spcPct val="120000"/>
              </a:lnSpc>
              <a:spcBef>
                <a:spcPct val="25000"/>
              </a:spcBef>
              <a:buFont typeface="Wingdings" pitchFamily="2" charset="2"/>
              <a:buChar char="§"/>
            </a:pPr>
            <a:r>
              <a:rPr lang="ru-RU" altLang="ru-RU" sz="1600" dirty="0">
                <a:latin typeface="Verdana" pitchFamily="34" charset="0"/>
                <a:cs typeface="Arial" charset="0"/>
              </a:rPr>
              <a:t>Бумага </a:t>
            </a:r>
            <a:r>
              <a:rPr lang="ru-RU" altLang="ru-RU" sz="1600" dirty="0" smtClean="0">
                <a:latin typeface="Verdana" pitchFamily="34" charset="0"/>
                <a:cs typeface="Arial" charset="0"/>
              </a:rPr>
              <a:t>(в соответствии с проведенными расчетами)</a:t>
            </a:r>
            <a:endParaRPr lang="ru-RU" altLang="ru-RU" sz="1600" dirty="0">
              <a:latin typeface="Verdana" pitchFamily="34" charset="0"/>
              <a:cs typeface="Arial" charset="0"/>
            </a:endParaRPr>
          </a:p>
          <a:p>
            <a:pPr lvl="2" eaLnBrk="1" hangingPunct="1">
              <a:lnSpc>
                <a:spcPct val="90000"/>
              </a:lnSpc>
              <a:spcBef>
                <a:spcPct val="25000"/>
              </a:spcBef>
              <a:buFont typeface="Wingdings" pitchFamily="2" charset="2"/>
              <a:buChar char="§"/>
            </a:pPr>
            <a:endParaRPr lang="ru-RU" altLang="ru-RU" sz="1400" dirty="0">
              <a:latin typeface="Verdana" pitchFamily="34" charset="0"/>
              <a:cs typeface="Arial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221707" y="195486"/>
            <a:ext cx="5634562" cy="345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algn="ctr" eaLnBrk="1" hangingPunct="1"/>
            <a:r>
              <a:rPr lang="ru-RU" altLang="ru-RU" sz="2000" b="1" kern="0" dirty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Нововведения при проведении ГИА-9 в 2016 г. </a:t>
            </a:r>
          </a:p>
          <a:p>
            <a:pPr algn="ctr" eaLnBrk="1" hangingPunct="1"/>
            <a:r>
              <a:rPr lang="ru-RU" altLang="ru-RU" sz="2000" b="1" kern="0" dirty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(региональный уровень)</a:t>
            </a:r>
          </a:p>
        </p:txBody>
      </p:sp>
      <p:pic>
        <p:nvPicPr>
          <p:cNvPr id="8" name="Picture 6" descr="Картинка 15 из 48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48264" y="3630282"/>
            <a:ext cx="1946721" cy="10707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843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Номер слайда 3"/>
          <p:cNvSpPr txBox="1">
            <a:spLocks/>
          </p:cNvSpPr>
          <p:nvPr/>
        </p:nvSpPr>
        <p:spPr bwMode="auto">
          <a:xfrm>
            <a:off x="8676086" y="4839892"/>
            <a:ext cx="467915" cy="303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9" tIns="34289" rIns="68579" bIns="34289"/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B4C4BD8C-9E26-4B07-91FB-4989F29C5F6E}" type="slidenum">
              <a:rPr lang="ru-RU" altLang="ru-RU" sz="1400">
                <a:solidFill>
                  <a:prstClr val="black"/>
                </a:solidFill>
                <a:latin typeface="Arial" charset="0"/>
                <a:cs typeface="Arial" charset="0"/>
              </a:rPr>
              <a:pPr algn="ctr"/>
              <a:t>22</a:t>
            </a:fld>
            <a:endParaRPr lang="ru-RU" altLang="ru-RU" sz="14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2467" name="Прямоугольник 8"/>
          <p:cNvSpPr>
            <a:spLocks noChangeArrowheads="1"/>
          </p:cNvSpPr>
          <p:nvPr/>
        </p:nvSpPr>
        <p:spPr bwMode="auto">
          <a:xfrm>
            <a:off x="182927" y="1203598"/>
            <a:ext cx="8637545" cy="3516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9" tIns="34289" rIns="68579" bIns="34289" anchor="ctr">
            <a:spAutoFit/>
          </a:bodyPr>
          <a:lstStyle/>
          <a:p>
            <a:pPr marL="257168" indent="-257168" algn="ctr">
              <a:buFontTx/>
              <a:buChar char="-"/>
            </a:pPr>
            <a:r>
              <a:rPr lang="ru-RU" altLang="ru-RU" sz="1600" b="1" dirty="0">
                <a:solidFill>
                  <a:prstClr val="black"/>
                </a:solidFill>
                <a:latin typeface="Century Gothic" pitchFamily="34" charset="0"/>
              </a:rPr>
              <a:t>информационная и разъяснительная работа с участниками ГИА-9 и их родителями (законными представителями), </a:t>
            </a:r>
          </a:p>
          <a:p>
            <a:pPr marL="257168" indent="-257168" algn="ctr">
              <a:buFontTx/>
              <a:buChar char="-"/>
            </a:pPr>
            <a:r>
              <a:rPr lang="ru-RU" altLang="ru-RU" sz="1600" b="1" dirty="0">
                <a:solidFill>
                  <a:prstClr val="black"/>
                </a:solidFill>
                <a:latin typeface="Century Gothic" pitchFamily="34" charset="0"/>
              </a:rPr>
              <a:t>организация доставки участников ОГЭ при сдаче экзаменов по выбору в ППЭ,</a:t>
            </a:r>
          </a:p>
          <a:p>
            <a:pPr marL="257168" indent="-257168" algn="ctr">
              <a:buFontTx/>
              <a:buChar char="-"/>
            </a:pPr>
            <a:r>
              <a:rPr lang="ru-RU" altLang="ru-RU" sz="1600" b="1" dirty="0">
                <a:solidFill>
                  <a:prstClr val="black"/>
                </a:solidFill>
                <a:latin typeface="Century Gothic" pitchFamily="34" charset="0"/>
              </a:rPr>
              <a:t>техническое оснащение ППЭ по физике, информатике и ИКТ, иностранным языкам,</a:t>
            </a:r>
          </a:p>
          <a:p>
            <a:pPr marL="257168" indent="-257168" algn="ctr">
              <a:buFontTx/>
              <a:buChar char="-"/>
            </a:pPr>
            <a:r>
              <a:rPr lang="ru-RU" altLang="ru-RU" sz="1600" b="1" dirty="0">
                <a:solidFill>
                  <a:prstClr val="black"/>
                </a:solidFill>
                <a:latin typeface="Century Gothic" pitchFamily="34" charset="0"/>
              </a:rPr>
              <a:t>усиление  контроля со стороны Рособрнадзора за организацией  и проведением ОГЭ,</a:t>
            </a:r>
          </a:p>
          <a:p>
            <a:pPr marL="257168" indent="-257168" algn="ctr">
              <a:buFontTx/>
              <a:buChar char="-"/>
            </a:pPr>
            <a:r>
              <a:rPr lang="ru-RU" sz="1600" b="1" i="1" dirty="0">
                <a:solidFill>
                  <a:prstClr val="black"/>
                </a:solidFill>
                <a:latin typeface="Century Gothic" pitchFamily="34" charset="0"/>
              </a:rPr>
              <a:t>размещение на сайтах образовательных организаций информации для участников ГИА с ссылкой  на ознакомление с методическими материалами для подготовки и проведения ОГЭ, ГВЭ по всем учебным предметам</a:t>
            </a:r>
            <a:r>
              <a:rPr lang="ru-RU" sz="1600" b="1" i="1" dirty="0">
                <a:solidFill>
                  <a:prstClr val="black"/>
                </a:solidFill>
                <a:latin typeface="Century Gothic" pitchFamily="34" charset="0"/>
                <a:hlinkClick r:id="rId3"/>
              </a:rPr>
              <a:t> http://fipi.ru</a:t>
            </a:r>
            <a:r>
              <a:rPr lang="ru-RU" sz="1600" b="1" i="1" dirty="0" smtClean="0">
                <a:solidFill>
                  <a:prstClr val="black"/>
                </a:solidFill>
                <a:latin typeface="Century Gothic" pitchFamily="34" charset="0"/>
                <a:hlinkClick r:id="rId3"/>
              </a:rPr>
              <a:t>/; </a:t>
            </a:r>
            <a:r>
              <a:rPr lang="ru-RU" sz="1600" b="1" i="1" dirty="0">
                <a:solidFill>
                  <a:prstClr val="black"/>
                </a:solidFill>
                <a:latin typeface="Century Gothic" pitchFamily="34" charset="0"/>
                <a:hlinkClick r:id="rId3"/>
              </a:rPr>
              <a:t>oge-i-gve-9/</a:t>
            </a:r>
            <a:r>
              <a:rPr lang="ru-RU" sz="1600" b="1" i="1" dirty="0" err="1">
                <a:solidFill>
                  <a:prstClr val="black"/>
                </a:solidFill>
                <a:latin typeface="Century Gothic" pitchFamily="34" charset="0"/>
                <a:hlinkClick r:id="rId3"/>
              </a:rPr>
              <a:t>gve</a:t>
            </a:r>
            <a:endParaRPr lang="ru-RU" sz="1600" b="1" i="1" dirty="0">
              <a:solidFill>
                <a:prstClr val="black"/>
              </a:solidFill>
              <a:latin typeface="Century Gothic" pitchFamily="34" charset="0"/>
            </a:endParaRPr>
          </a:p>
          <a:p>
            <a:pPr algn="ctr"/>
            <a:r>
              <a:rPr lang="ru-RU" sz="1600" b="1" i="1" dirty="0">
                <a:solidFill>
                  <a:prstClr val="black"/>
                </a:solidFill>
                <a:latin typeface="Century Gothic" pitchFamily="34" charset="0"/>
              </a:rPr>
              <a:t>  </a:t>
            </a:r>
            <a:r>
              <a:rPr lang="ru-RU" sz="1600" b="1" i="1" dirty="0">
                <a:solidFill>
                  <a:prstClr val="black"/>
                </a:solidFill>
                <a:latin typeface="Century Gothic" pitchFamily="34" charset="0"/>
                <a:cs typeface="Arial" charset="0"/>
              </a:rPr>
              <a:t>- </a:t>
            </a:r>
            <a:r>
              <a:rPr lang="ru-RU" altLang="ru-RU" sz="1600" b="1" dirty="0">
                <a:solidFill>
                  <a:prstClr val="black"/>
                </a:solidFill>
                <a:latin typeface="Century Gothic" pitchFamily="34" charset="0"/>
              </a:rPr>
              <a:t>подготовка организаторов, включая руководителей ППЭ  и работы по привлечению  общественных наблюдателей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188540"/>
            <a:ext cx="7839018" cy="830995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2400" b="1" kern="0" dirty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Вопросы, требующие особого внимания в организации подготовки к проведению ГИА-9</a:t>
            </a:r>
          </a:p>
        </p:txBody>
      </p:sp>
      <p:pic>
        <p:nvPicPr>
          <p:cNvPr id="1026" name="Picture 2" descr="Q:\сектор мониторинга и оценки качества образования\Кадач Т.Г\Мои документы\Флэшка\Фото\ЕГЭ\ЕГЭ\Для презентаций\гал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8625"/>
            <a:ext cx="876126" cy="1070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605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07910" y="391447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E3192"/>
                </a:solidFill>
                <a:latin typeface="Century Gothic" pitchFamily="34" charset="0"/>
              </a:rPr>
              <a:t>http://www.rostobr.ru</a:t>
            </a:r>
            <a:endParaRPr lang="ru-RU" b="1" dirty="0">
              <a:solidFill>
                <a:srgbClr val="2E3192"/>
              </a:solidFill>
              <a:latin typeface="Century Gothic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4402" y="1923678"/>
            <a:ext cx="88679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3600" b="1" kern="0" dirty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9316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7493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</a:p>
          <a:p>
            <a:pPr algn="just"/>
            <a:r>
              <a:rPr lang="en-US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 от </a:t>
            </a:r>
            <a:r>
              <a:rPr lang="en-US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</a:t>
            </a:r>
            <a:r>
              <a:rPr lang="en-US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.2016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 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305 «О внесении изменений в Порядок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государственной итоговой аттестации по образовательным программам основного общего образования, утвержденный приказом Министерства образования и науки Российской Федерации от 25 декабря 2013 г. № 1394»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(зарегистрирован Минюстом России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13.04.2016,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регистрационный № 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41778);</a:t>
            </a:r>
          </a:p>
          <a:p>
            <a:pPr algn="just"/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(«Для обучающихся с ограниченными возможностями здоровья, обучающихся детей-инвалидов и инвалидов, освоивших образовательные программы основного общего образования, количество сдаваемых экзаменов по их желанию сокращается до двух обязательных экзаменов по русскому языку и математике».  </a:t>
            </a:r>
          </a:p>
          <a:p>
            <a:pPr algn="just"/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«Продолжительность ОГЭ по ин. языкам (раздел «Говорение» увеличивается на 30 минут»).</a:t>
            </a:r>
          </a:p>
          <a:p>
            <a:pPr algn="just"/>
            <a:endParaRPr lang="ru-RU" sz="16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 от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09.01.2017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 3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 внесении изменения в Порядок заполнения, учета и выдачи аттестатов об основном общем и среднем общем образования и их дубликатов, утвержденный приказом Министерства образования и науки Российской Федерации от 14 февраля 2014  г.  № 115»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(зарегистрирован Минюстом России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03.02.2017,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регистрационный № 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45525);</a:t>
            </a:r>
          </a:p>
          <a:p>
            <a:pPr algn="just"/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(«Итоговые отметки за 9 класс по русскому языку, математике и двум учебным предметам, сдаваемым по выбору обучающегося, определяются как среднее арифметическое годовой и экзаменационной отметок выпускника и выставляются в аттестат целыми числами в соответствии с правилами математического округления»)</a:t>
            </a:r>
          </a:p>
          <a:p>
            <a:pPr algn="just"/>
            <a:endParaRPr lang="ru-RU" sz="1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4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25091"/>
            <a:ext cx="85689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 от 09.01.2017 № 7 «О внесении изменений в Порядок проведения государственной итоговой аттестации по образовательным программам основного общего образования, утвержденный приказом Министерства образования и науки Российской Федерации от 25 декабря 2013 г. № 1394» (зарегистрирован Минюстом России   03.02.2017 г. регистрационный №  45523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285750" indent="-285750" algn="just">
              <a:buFontTx/>
              <a:buChar char="-"/>
            </a:pPr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«...органы местного самоуправления, осуществляющие управление в сфере образования:</a:t>
            </a:r>
          </a:p>
          <a:p>
            <a:pPr algn="just"/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……под роспись информируют работников, привлекаемых к проведению ГИА, о сроках, местах и порядке проведения ГИА, в том числе о введении в ППЭ и аудиториях видеозаписи, об основаниях для удаления из ППЭ, о применении мер дисциплинарного и административного воздействия  в отношении лиц, привлекаемых к проведению ГИА и нарушивших установленный порядок проведения ГИА;»;</a:t>
            </a:r>
            <a:endParaRPr lang="ru-RU" sz="1400" b="1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30 Порядка</a:t>
            </a:r>
            <a:r>
              <a:rPr lang="ru-RU" sz="14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(повторно) «По решению ГЭК повторно допускаются к сдаче ГИА в текущем учебном году по соответствующим учебным предметам в дополнительные сроки следующие обучающиеся ……</a:t>
            </a:r>
          </a:p>
          <a:p>
            <a:pPr algn="just"/>
            <a:r>
              <a:rPr lang="ru-RU" sz="1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Получившие на ГИА неудовлетворительные результаты не более чем по двум учебным предметам»</a:t>
            </a:r>
          </a:p>
          <a:p>
            <a:pPr algn="just"/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Пункт 61 Порядка («не прошедшие ГИА или получившие на ГИА неудовлетворительные результаты более чем по двум учебным предметам…..не ранее 1 сентября»).</a:t>
            </a:r>
          </a:p>
          <a:p>
            <a:pPr marL="285750" indent="-285750" algn="just">
              <a:buFontTx/>
              <a:buChar char="-"/>
            </a:pPr>
            <a:endParaRPr lang="ru-RU" sz="1400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b="1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sz="1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061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98440" y="195486"/>
            <a:ext cx="7264180" cy="648072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FF0000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ОБЯЗАТЕЛЬНЫЕ: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98441" y="1059583"/>
            <a:ext cx="3528392" cy="576064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РУССКИЙ ЯЗЫК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98440" y="3075806"/>
            <a:ext cx="7272808" cy="1669167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just">
              <a:defRPr/>
            </a:pPr>
            <a:r>
              <a:rPr lang="ru-RU" sz="1400" b="1" u="sng" dirty="0">
                <a:solidFill>
                  <a:srgbClr val="FF0000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Ч.5 ст. 67 Федерального закона «Об образовании в Российской Федерации»: </a:t>
            </a:r>
            <a:r>
              <a:rPr lang="ru-RU" sz="14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Организация индивидуального отбора при приеме либо переводе в государственные и муниципальные образовательные организации для получения основного общего и среднего общего образования с углубленным изучением отдельных учебных предметов или для профильного обучения допускается в случаях и в порядке, которые предусмотрены </a:t>
            </a:r>
            <a:r>
              <a:rPr lang="ru-RU" sz="1400" b="1" dirty="0">
                <a:solidFill>
                  <a:srgbClr val="FF0000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законодательством субъекта Российской Федерации</a:t>
            </a:r>
            <a:r>
              <a:rPr lang="ru-RU" sz="14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33554" y="830576"/>
            <a:ext cx="3528392" cy="805071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МАТЕМАТИКА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98440" y="1707655"/>
            <a:ext cx="7264180" cy="360040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FF0000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ПО ВЫБОРУ </a:t>
            </a:r>
            <a:r>
              <a:rPr lang="ru-RU" sz="1600" b="1" dirty="0" smtClean="0">
                <a:solidFill>
                  <a:srgbClr val="FF0000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2 ЭКЗАМЕНА: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98441" y="2211710"/>
            <a:ext cx="7272809" cy="792088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ru-RU" sz="1600" b="1" dirty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Литература, физика, химия, биология, география, история, обществознание, информатика и ИКТ, иностранные языки </a:t>
            </a:r>
            <a:r>
              <a:rPr lang="ru-RU" sz="1600" b="1" dirty="0" smtClean="0">
                <a:solidFill>
                  <a:srgbClr val="2E3192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(английский, французский, немецкий и испанский языки)</a:t>
            </a:r>
            <a:endParaRPr lang="ru-RU" sz="1600" b="1" dirty="0">
              <a:solidFill>
                <a:srgbClr val="2E3192"/>
              </a:solidFill>
              <a:latin typeface="Cambria" pitchFamily="18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127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1" name="Группа 17"/>
          <p:cNvGrpSpPr>
            <a:grpSpLocks/>
          </p:cNvGrpSpPr>
          <p:nvPr/>
        </p:nvGrpSpPr>
        <p:grpSpPr bwMode="auto">
          <a:xfrm>
            <a:off x="271362" y="686845"/>
            <a:ext cx="8671841" cy="4159447"/>
            <a:chOff x="1434552" y="1196752"/>
            <a:chExt cx="7295844" cy="527790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076227" y="1196752"/>
              <a:ext cx="3654169" cy="423948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b="1" kern="0" dirty="0" smtClean="0">
                  <a:solidFill>
                    <a:srgbClr val="333399"/>
                  </a:solidFill>
                  <a:latin typeface="Century Gothic" pitchFamily="34" charset="0"/>
                </a:rPr>
                <a:t>по </a:t>
              </a:r>
              <a:r>
                <a:rPr lang="ru-RU" sz="1200" b="1" kern="0" dirty="0">
                  <a:solidFill>
                    <a:srgbClr val="333399"/>
                  </a:solidFill>
                  <a:latin typeface="Century Gothic" pitchFamily="34" charset="0"/>
                </a:rPr>
                <a:t>иностранным языкам </a:t>
              </a:r>
            </a:p>
          </p:txBody>
        </p:sp>
        <p:sp>
          <p:nvSpPr>
            <p:cNvPr id="5" name="Стрелка вниз 4"/>
            <p:cNvSpPr/>
            <p:nvPr/>
          </p:nvSpPr>
          <p:spPr>
            <a:xfrm>
              <a:off x="2533396" y="1764950"/>
              <a:ext cx="1222298" cy="324036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kern="0">
                <a:solidFill>
                  <a:prstClr val="white"/>
                </a:solidFill>
                <a:latin typeface="Century Gothic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34552" y="1207704"/>
              <a:ext cx="3419985" cy="423949"/>
            </a:xfrm>
            <a:prstGeom prst="rect">
              <a:avLst/>
            </a:prstGeom>
            <a:gradFill rotWithShape="1">
              <a:gsLst>
                <a:gs pos="0">
                  <a:srgbClr val="C0504D">
                    <a:tint val="50000"/>
                    <a:satMod val="300000"/>
                  </a:srgbClr>
                </a:gs>
                <a:gs pos="35000">
                  <a:srgbClr val="C0504D">
                    <a:tint val="37000"/>
                    <a:satMod val="300000"/>
                  </a:srgbClr>
                </a:gs>
                <a:gs pos="100000">
                  <a:srgbClr val="C0504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ru-RU" sz="2100" b="1" kern="0" dirty="0" smtClean="0">
                  <a:solidFill>
                    <a:srgbClr val="333399"/>
                  </a:solidFill>
                  <a:latin typeface="Century Gothic" pitchFamily="34" charset="0"/>
                </a:rPr>
                <a:t>2016/2017</a:t>
              </a:r>
              <a:endParaRPr lang="ru-RU" sz="2100" b="1" kern="0" dirty="0">
                <a:solidFill>
                  <a:srgbClr val="333399"/>
                </a:solidFill>
                <a:latin typeface="Century Gothic" pitchFamily="34" charset="0"/>
              </a:endParaRPr>
            </a:p>
          </p:txBody>
        </p:sp>
        <p:sp>
          <p:nvSpPr>
            <p:cNvPr id="7" name="Стрелка вниз 6"/>
            <p:cNvSpPr/>
            <p:nvPr/>
          </p:nvSpPr>
          <p:spPr>
            <a:xfrm>
              <a:off x="6156195" y="1768495"/>
              <a:ext cx="1306099" cy="324036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kern="0">
                <a:solidFill>
                  <a:prstClr val="white"/>
                </a:solidFill>
                <a:latin typeface="Century Gothic" pitchFamily="34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076227" y="2182788"/>
              <a:ext cx="3654169" cy="34614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b="1" kern="0" dirty="0">
                  <a:solidFill>
                    <a:srgbClr val="333399"/>
                  </a:solidFill>
                  <a:latin typeface="Century Gothic" pitchFamily="34" charset="0"/>
                </a:rPr>
                <a:t>Проведение экзамена в 2 дня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364715" y="3578480"/>
              <a:ext cx="3223441" cy="1837436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100" kern="0" dirty="0">
                  <a:latin typeface="Century Gothic" pitchFamily="34" charset="0"/>
                </a:rPr>
                <a:t>Аудитории для проведения устной части экзамена должны быть оснащены компьютерами с предустановленным специальным программным обеспечением, а также гарнитурами со встроенными микрофонами.  Для проведения устной части экзамена могут использоваться лингафонные кабинеты с соответствующим оборудованием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364715" y="2651195"/>
              <a:ext cx="3223441" cy="35884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Century Gothic" pitchFamily="34" charset="0"/>
                </a:rPr>
                <a:t>26 </a:t>
              </a:r>
              <a:r>
                <a:rPr lang="ru-RU" sz="1400" b="1" kern="0" dirty="0">
                  <a:solidFill>
                    <a:srgbClr val="333399"/>
                  </a:solidFill>
                  <a:latin typeface="Century Gothic" pitchFamily="34" charset="0"/>
                </a:rPr>
                <a:t>мая </a:t>
              </a:r>
              <a:r>
                <a:rPr lang="en-US" sz="1400" b="1" kern="0" dirty="0">
                  <a:solidFill>
                    <a:srgbClr val="333399"/>
                  </a:solidFill>
                  <a:latin typeface="Century Gothic" pitchFamily="34" charset="0"/>
                </a:rPr>
                <a:t>-</a:t>
              </a:r>
              <a:r>
                <a:rPr lang="ru-RU" sz="1400" b="1" kern="0" dirty="0">
                  <a:solidFill>
                    <a:srgbClr val="333399"/>
                  </a:solidFill>
                  <a:latin typeface="Century Gothic" pitchFamily="34" charset="0"/>
                </a:rPr>
                <a:t> письменный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393256" y="3083080"/>
              <a:ext cx="3223441" cy="35884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Century Gothic" pitchFamily="34" charset="0"/>
                </a:rPr>
                <a:t>2</a:t>
              </a:r>
              <a:r>
                <a:rPr lang="en-US" sz="1400" b="1" kern="0" dirty="0" smtClean="0">
                  <a:solidFill>
                    <a:srgbClr val="333399"/>
                  </a:solidFill>
                  <a:latin typeface="Century Gothic" pitchFamily="34" charset="0"/>
                </a:rPr>
                <a:t>7 </a:t>
              </a:r>
              <a:r>
                <a:rPr lang="ru-RU" sz="1400" b="1" kern="0" dirty="0" smtClean="0">
                  <a:solidFill>
                    <a:srgbClr val="333399"/>
                  </a:solidFill>
                  <a:latin typeface="Century Gothic" pitchFamily="34" charset="0"/>
                </a:rPr>
                <a:t>мая </a:t>
              </a:r>
              <a:r>
                <a:rPr lang="ru-RU" sz="1400" b="1" kern="0" dirty="0">
                  <a:solidFill>
                    <a:srgbClr val="333399"/>
                  </a:solidFill>
                  <a:latin typeface="Century Gothic" pitchFamily="34" charset="0"/>
                </a:rPr>
                <a:t>- </a:t>
              </a:r>
              <a:r>
                <a:rPr lang="ru-RU" sz="1400" b="1" kern="0" dirty="0" smtClean="0">
                  <a:solidFill>
                    <a:srgbClr val="333399"/>
                  </a:solidFill>
                  <a:latin typeface="Century Gothic" pitchFamily="34" charset="0"/>
                </a:rPr>
                <a:t>устный</a:t>
              </a:r>
              <a:endParaRPr lang="ru-RU" sz="1400" b="1" kern="0" dirty="0">
                <a:solidFill>
                  <a:srgbClr val="333399"/>
                </a:solidFill>
                <a:latin typeface="Century Gothic" pitchFamily="34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440160" y="2182788"/>
              <a:ext cx="3419985" cy="34614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b="1" kern="0" dirty="0">
                  <a:solidFill>
                    <a:srgbClr val="333399"/>
                  </a:solidFill>
                  <a:latin typeface="Century Gothic" pitchFamily="34" charset="0"/>
                </a:rPr>
                <a:t>Обязательные предметы: 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562343" y="3578480"/>
              <a:ext cx="3098690" cy="1367112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>
                  <a:solidFill>
                    <a:srgbClr val="C00000"/>
                  </a:solidFill>
                  <a:latin typeface="Century Gothic" pitchFamily="34" charset="0"/>
                </a:rPr>
                <a:t>2 предмета по выбору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kern="0" dirty="0">
                  <a:latin typeface="Century Gothic" pitchFamily="34" charset="0"/>
                </a:rPr>
                <a:t>(физика, химия, биология, история, география, информатика и ИКТ, иностранные языки, обществознание, литература)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562343" y="2651194"/>
              <a:ext cx="3098690" cy="35884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>
                  <a:solidFill>
                    <a:srgbClr val="333399"/>
                  </a:solidFill>
                  <a:latin typeface="Century Gothic" pitchFamily="34" charset="0"/>
                </a:rPr>
                <a:t>русский язык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62343" y="3083080"/>
              <a:ext cx="3098690" cy="35884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>
                  <a:solidFill>
                    <a:srgbClr val="333399"/>
                  </a:solidFill>
                  <a:latin typeface="Century Gothic" pitchFamily="34" charset="0"/>
                </a:rPr>
                <a:t>математика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549899" y="5082145"/>
              <a:ext cx="3098689" cy="1392516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b="1" kern="0" dirty="0">
                  <a:solidFill>
                    <a:srgbClr val="C00000"/>
                  </a:solidFill>
                  <a:latin typeface="Century Gothic" pitchFamily="34" charset="0"/>
                </a:rPr>
                <a:t>Аттестат = успешные результаты ГИА по </a:t>
              </a:r>
              <a:r>
                <a:rPr lang="ru-RU" sz="1200" b="1" kern="0" dirty="0" smtClean="0">
                  <a:solidFill>
                    <a:srgbClr val="C00000"/>
                  </a:solidFill>
                  <a:latin typeface="Century Gothic" pitchFamily="34" charset="0"/>
                </a:rPr>
                <a:t>всем учебным </a:t>
              </a:r>
              <a:r>
                <a:rPr lang="ru-RU" sz="1200" b="1" kern="0" dirty="0">
                  <a:solidFill>
                    <a:srgbClr val="C00000"/>
                  </a:solidFill>
                  <a:latin typeface="Century Gothic" pitchFamily="34" charset="0"/>
                </a:rPr>
                <a:t>предметам</a:t>
              </a:r>
              <a:r>
                <a:rPr lang="en-US" sz="1200" b="1" kern="0" dirty="0">
                  <a:solidFill>
                    <a:srgbClr val="C00000"/>
                  </a:solidFill>
                  <a:latin typeface="Century Gothic" pitchFamily="34" charset="0"/>
                </a:rPr>
                <a:t> </a:t>
              </a:r>
              <a:endParaRPr lang="ru-RU" sz="1200" b="1" kern="0" dirty="0" smtClean="0">
                <a:solidFill>
                  <a:srgbClr val="C00000"/>
                </a:solidFill>
                <a:latin typeface="Century Gothic" pitchFamily="34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100" b="1" kern="0" dirty="0" smtClean="0">
                  <a:latin typeface="Century Gothic" pitchFamily="34" charset="0"/>
                </a:rPr>
                <a:t>По решению </a:t>
              </a:r>
              <a:r>
                <a:rPr lang="ru-RU" sz="1100" b="1" kern="0" dirty="0">
                  <a:latin typeface="Century Gothic" pitchFamily="34" charset="0"/>
                </a:rPr>
                <a:t>ГЭК </a:t>
              </a:r>
              <a:r>
                <a:rPr lang="ru-RU" sz="1100" b="1" kern="0" dirty="0" smtClean="0">
                  <a:latin typeface="Century Gothic" pitchFamily="34" charset="0"/>
                </a:rPr>
                <a:t>повторно (июнь) </a:t>
              </a:r>
              <a:r>
                <a:rPr lang="ru-RU" sz="1100" b="1" kern="0" dirty="0">
                  <a:latin typeface="Century Gothic" pitchFamily="34" charset="0"/>
                </a:rPr>
                <a:t>допускаются </a:t>
              </a:r>
              <a:r>
                <a:rPr lang="ru-RU" sz="1100" b="1" kern="0" dirty="0" smtClean="0">
                  <a:latin typeface="Century Gothic" pitchFamily="34" charset="0"/>
                </a:rPr>
                <a:t> к сдаче ГИА получившие неудовлетворительные результаты не более чем по двум учебным предметам </a:t>
              </a:r>
              <a:endParaRPr lang="ru-RU" sz="1100" b="1" kern="0" dirty="0">
                <a:latin typeface="Century Gothic" pitchFamily="34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364715" y="5598658"/>
              <a:ext cx="3223441" cy="639595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b="1" kern="0" dirty="0">
                  <a:solidFill>
                    <a:srgbClr val="C00000"/>
                  </a:solidFill>
                  <a:latin typeface="Century Gothic" pitchFamily="34" charset="0"/>
                </a:rPr>
                <a:t>http://fipi.ru - демоверсии и спецификации КИМ ОГЭ</a:t>
              </a: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129023" y="110703"/>
            <a:ext cx="8785113" cy="584773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3200" b="1" kern="0" dirty="0" smtClean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Порядок </a:t>
            </a:r>
            <a:r>
              <a:rPr lang="ru-RU" altLang="ru-RU" sz="3200" b="1" kern="0" dirty="0">
                <a:ln>
                  <a:solidFill>
                    <a:srgbClr val="2D2D8A"/>
                  </a:solidFill>
                </a:ln>
                <a:solidFill>
                  <a:srgbClr val="2D2D8A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проведения ГИА-9</a:t>
            </a:r>
          </a:p>
        </p:txBody>
      </p:sp>
    </p:spTree>
    <p:extLst>
      <p:ext uri="{BB962C8B-B14F-4D97-AF65-F5344CB8AC3E}">
        <p14:creationId xmlns:p14="http://schemas.microsoft.com/office/powerpoint/2010/main" val="349210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9502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ГИА с ОВЗ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выпускной экзамен: 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sz="1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ОГРАНИЧЕННЫМИ ВОЗМОЖНОСТЯМИ ЗДОРОВЬЯ, ДЕТИ-ИНВАЛИДЫ, ИМЕЮЩИЕ ГОДОВЫЕ ОТМЕТКИ ПО ВСЕМ УЧЕБНЫМ ПРЕДМЕТАМ УЧЕБНОГО ПЛАНА ЗА 9 КЛАСС НЕ НИЖЕ «3» </a:t>
            </a:r>
          </a:p>
          <a:p>
            <a:pPr marL="171450" indent="-171450" algn="just">
              <a:buFontTx/>
              <a:buChar char="-"/>
            </a:pPr>
            <a:r>
              <a:rPr lang="ru-RU" sz="1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</a:t>
            </a:r>
            <a:r>
              <a:rPr lang="ru-RU" sz="1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УСТНЫЙ ЭКЗАМЕН </a:t>
            </a:r>
            <a:r>
              <a:rPr lang="ru-RU" sz="1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ИСПОЛЬЗОВАНИЕМ ТЕКСТОВ, ЗАДАНИЙ, ТЕМ, БИЛЕТОВ </a:t>
            </a:r>
            <a:endParaRPr lang="ru-RU" sz="12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Tx/>
              <a:buChar char="-"/>
            </a:pPr>
            <a:endParaRPr lang="ru-RU" sz="12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СНОВНОЙ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ЭКЗАМЕН 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ИМЕЮЩИЕ ГОДОВЫЕ ОТМЕТКИ ПО ВСЕМ УЧЕБНЫМ ПРЕДМЕТАМ УЧЕБНОГО ПЛАНА ЗА 9 КЛАСС НЕ НИЖЕ «3» </a:t>
            </a:r>
          </a:p>
          <a:p>
            <a:pPr algn="just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КОНТРОЛЬНО-ИЗМЕРИТЕЛЬНЫЕ МАТЕРИАЛЫ </a:t>
            </a:r>
            <a:endParaRPr 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01.03.2016 </a:t>
            </a:r>
          </a:p>
          <a:p>
            <a:pPr algn="just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ЛИЧНО </a:t>
            </a:r>
          </a:p>
          <a:p>
            <a:pPr algn="just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РОДИТЕЛЯМИ (ЗАКОННЫМИ ПРЕДСТАВИТЕЛЯМИ) </a:t>
            </a:r>
          </a:p>
          <a:p>
            <a:pPr algn="just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РЕКОМЕНДАЦИЙ ПСИХОЛОГО-МЕДИКО-ПЕДАГОГИЧЕСКОЙ КОМИССИИ, ОРИГИНАЛ ИЛИ ЗАВЕРЕННУЮ КОПИЮ СПРАВКИ, ВЫДАННОЙ ФЕДЕРАЛЬНЫМ ГОСУДАРСТВЕННЫМ УЧРЕЖДЕНИЕМ МЕДИКО-СОЦИАЛЬНОЙ ЭКСПЕРТИЗЫ ОСНОВНОЙ ГОСУДАРСТВЕННЫЙ ЭКЗАМЕН </a:t>
            </a:r>
          </a:p>
        </p:txBody>
      </p:sp>
    </p:spTree>
    <p:extLst>
      <p:ext uri="{BB962C8B-B14F-4D97-AF65-F5344CB8AC3E}">
        <p14:creationId xmlns:p14="http://schemas.microsoft.com/office/powerpoint/2010/main" val="520293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569489"/>
              </p:ext>
            </p:extLst>
          </p:nvPr>
        </p:nvGraphicFramePr>
        <p:xfrm>
          <a:off x="179512" y="195486"/>
          <a:ext cx="8784977" cy="462985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16024"/>
                <a:gridCol w="975159"/>
                <a:gridCol w="1042285"/>
                <a:gridCol w="1414530"/>
                <a:gridCol w="1712326"/>
                <a:gridCol w="1488979"/>
                <a:gridCol w="1935674"/>
              </a:tblGrid>
              <a:tr h="3160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Категория участников с ОВЗ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Требования </a:t>
                      </a:r>
                      <a:endParaRPr lang="ru-RU" sz="12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7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Оформление КИМ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Продолжительность экзамена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Рабочее  место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Работа ассистента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Оформление работы</a:t>
                      </a:r>
                      <a:endParaRPr lang="ru-RU" sz="1200" b="1" u="non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  <a:tr h="146732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ru-RU" sz="1050" dirty="0" smtClean="0">
                          <a:effectLst/>
                        </a:rPr>
                        <a:t>1.</a:t>
                      </a: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Слепые, </a:t>
                      </a:r>
                      <a:r>
                        <a:rPr lang="ru-RU" sz="1200" b="1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поздноослепшие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Перевод на шрифт Брайля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Увеличивается на 1,5 часа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Продолжительность ЕГЭ и ОГЭ по иностранным языкам (раздел «Говорение») увеличивается на 30 минут.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Отдельная аудитория, количество участников ГИА  в одной аудитории   – не более 8 чел.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Ассистент помогает занять рабочее место в аудитории всем категориям выпускников с нарушением зрения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Участник ГИА  оформляет экзаменационную работу в тетради рельефно-точечным шрифтом.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Тифлопереводчик</a:t>
                      </a: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переводит работу участника ГИА и оформляет ее на бланке установленной формы.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  <a:tr h="0">
                <a:tc rowSpan="4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ru-RU" sz="1050" dirty="0" smtClean="0">
                          <a:effectLst/>
                        </a:rPr>
                        <a:t>2.</a:t>
                      </a: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Слабовидящие 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Шрифт, увеличенный до 16-18 </a:t>
                      </a:r>
                      <a:r>
                        <a:rPr lang="en-US" sz="1200" b="1" u="none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pt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Отдельная аудитория, количество участников ГИА в одной аудитории   – не более 12 чел</a:t>
                      </a:r>
                      <a:r>
                        <a:rPr lang="ru-RU" sz="1200" b="1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9007">
                <a:tc vMerge="1"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u="none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 u="non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  <a:tr h="6387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Индивидуальное равномерное освещение не ниже 300 </a:t>
                      </a:r>
                      <a:r>
                        <a:rPr lang="ru-RU" sz="1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люкс</a:t>
                      </a:r>
                      <a:endParaRPr lang="ru-RU" sz="12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6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Каждому участнику ГИА предоставляется увеличивающее </a:t>
                      </a:r>
                      <a:r>
                        <a:rPr lang="ru-RU" sz="1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устройство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902075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86488" algn="l"/>
              </a:tabLst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173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233220"/>
              </p:ext>
            </p:extLst>
          </p:nvPr>
        </p:nvGraphicFramePr>
        <p:xfrm>
          <a:off x="179513" y="79562"/>
          <a:ext cx="8712967" cy="47418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81063"/>
                <a:gridCol w="900356"/>
                <a:gridCol w="645493"/>
                <a:gridCol w="1897178"/>
                <a:gridCol w="1545849"/>
                <a:gridCol w="1744737"/>
                <a:gridCol w="1698291"/>
              </a:tblGrid>
              <a:tr h="23424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Категория участников с ОВЗ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Требования 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42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Оформление КИМ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Продолжительность экзамена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Рабочее  место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Работа ассистента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Оформление работы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  <a:tr h="73429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ru-RU" sz="1050" dirty="0" smtClean="0">
                          <a:effectLst/>
                        </a:rPr>
                        <a:t>3.</a:t>
                      </a: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Глухие,</a:t>
                      </a:r>
                      <a:br>
                        <a:rPr lang="ru-RU" sz="1200" b="1">
                          <a:effectLst/>
                        </a:rPr>
                      </a:br>
                      <a:r>
                        <a:rPr lang="ru-RU" sz="1200" b="1">
                          <a:effectLst/>
                        </a:rPr>
                        <a:t>позднооглохшие 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нет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Увеличивается на 1,5 часа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Продолжительность ЕГЭ и ОГЭ по иностранным языкам (раздел «Говорение») увеличивается на 30 минут.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Количество участников ГИА в одной аудитории   – не более 6 чел.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Ассистент-сурдопереводчик, осуществляет при необходимости жестовый перевод и разъяснение непонятных слов.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Текстовая форма инструкции по заполнению бланков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  <a:tr h="2036442">
                <a:tc rowSpan="2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ru-RU" sz="1050" dirty="0" smtClean="0">
                          <a:effectLst/>
                        </a:rPr>
                        <a:t>4.</a:t>
                      </a: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Слабослышащие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нет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Наличие звукоусиливающей аппаратуры, как коллективного, так и индивидуального пользования;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количество участников ГИА  в одной аудитории   – не более 10 чел.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0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Количество участников ГИА  в одной аудитории   – не более 12 чел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Текстовая форма инструкции по заполнению бланков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  <a:tr h="73429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ru-RU" sz="1050" dirty="0" smtClean="0">
                          <a:effectLst/>
                        </a:rPr>
                        <a:t>5.</a:t>
                      </a: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С тяжелыми нарушениями речи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нет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659" marR="9659" marT="0" marB="0"/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902075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1864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86488" algn="l"/>
              </a:tabLst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838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8A57D39EA87654A826E1AE073001366" ma:contentTypeVersion="23" ma:contentTypeDescription="Создание документа." ma:contentTypeScope="" ma:versionID="42b5252cb208ec0dd7e2244ea476f46b">
  <xsd:schema xmlns:xsd="http://www.w3.org/2001/XMLSchema" xmlns:xs="http://www.w3.org/2001/XMLSchema" xmlns:p="http://schemas.microsoft.com/office/2006/metadata/properties" xmlns:ns2="cd3664f2-095a-4f8b-9d55-6e8dac6b38e9" xmlns:ns3="357de74d-0576-4f64-94f1-0981946002d6" xmlns:ns4="http://schemas.microsoft.com/sharepoint/v4" targetNamespace="http://schemas.microsoft.com/office/2006/metadata/properties" ma:root="true" ma:fieldsID="4fbe54119b3c74b82b5ce5f47f16accc" ns2:_="" ns3:_="" ns4:_="">
    <xsd:import namespace="cd3664f2-095a-4f8b-9d55-6e8dac6b38e9"/>
    <xsd:import namespace="357de74d-0576-4f64-94f1-0981946002d6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Project" minOccurs="0"/>
                <xsd:element ref="ns2:Program" minOccurs="0"/>
                <xsd:element ref="ns2:DocTypeChoose" minOccurs="0"/>
                <xsd:element ref="ns2:DocType" minOccurs="0"/>
                <xsd:element ref="ns3:_dlc_DocId" minOccurs="0"/>
                <xsd:element ref="ns3:_dlc_DocIdUrl" minOccurs="0"/>
                <xsd:element ref="ns3:_dlc_DocIdPersistId" minOccurs="0"/>
                <xsd:element ref="ns2:Project_Value" minOccurs="0"/>
                <xsd:element ref="ns2:Program_Value" minOccurs="0"/>
                <xsd:element ref="ns2:Uniq" minOccurs="0"/>
                <xsd:element ref="ns4:IconOverlay" minOccurs="0"/>
                <xsd:element ref="ns2:a39f889c817340af9831b8d13b13a208" minOccurs="0"/>
                <xsd:element ref="ns3:TaxCatchAll" minOccurs="0"/>
                <xsd:element ref="ns2:l6ea12c2109f40bda277d1a9858ecc92" minOccurs="0"/>
                <xsd:element ref="ns2:g943717a092c4fc1b62636c74327ccf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664f2-095a-4f8b-9d55-6e8dac6b38e9" elementFormDefault="qualified">
    <xsd:import namespace="http://schemas.microsoft.com/office/2006/documentManagement/types"/>
    <xsd:import namespace="http://schemas.microsoft.com/office/infopath/2007/PartnerControls"/>
    <xsd:element name="Project" ma:index="2" nillable="true" ma:displayName="Проект" ma:indexed="true" ma:internalName="Project">
      <xsd:simpleType>
        <xsd:restriction base="dms:Unknown"/>
      </xsd:simpleType>
    </xsd:element>
    <xsd:element name="Program" ma:index="3" nillable="true" ma:displayName="Программа" ma:indexed="true" ma:internalName="Program">
      <xsd:simpleType>
        <xsd:restriction base="dms:Unknown"/>
      </xsd:simpleType>
    </xsd:element>
    <xsd:element name="DocTypeChoose" ma:index="4" nillable="true" ma:displayName="Вид документа" ma:format="Dropdown" ma:internalName="DocTypeChoose">
      <xsd:simpleType>
        <xsd:restriction base="dms:Choice">
          <xsd:enumeration value="Предложение"/>
          <xsd:enumeration value="Презентация"/>
          <xsd:enumeration value="Отчет"/>
          <xsd:enumeration value="База данных"/>
          <xsd:enumeration value="Письмо"/>
          <xsd:enumeration value="План работ"/>
          <xsd:enumeration value="Пресс-релиз"/>
          <xsd:enumeration value="Перевод"/>
          <xsd:enumeration value="Мониторинг"/>
          <xsd:enumeration value="Финанс.юрид."/>
          <xsd:enumeration value="Инф справка"/>
          <xsd:enumeration value="Статья"/>
          <xsd:enumeration value="Комментарий"/>
          <xsd:enumeration value="QnA"/>
          <xsd:enumeration value="План тренинг."/>
          <xsd:enumeration value="Реп. аудит"/>
          <xsd:enumeration value="Стратегия"/>
        </xsd:restriction>
      </xsd:simpleType>
    </xsd:element>
    <xsd:element name="DocType" ma:index="5" nillable="true" ma:displayName="Вид документа (не используется)" ma:hidden="true" ma:indexed="true" ma:list="{8295f3c2-d109-40e8-8d7e-92da87b75d93}" ma:internalName="DocType" ma:readOnly="false" ma:showField="Title">
      <xsd:simpleType>
        <xsd:restriction base="dms:Lookup"/>
      </xsd:simpleType>
    </xsd:element>
    <xsd:element name="Project_Value" ma:index="12" nillable="true" ma:displayName="Project_Value" ma:hidden="true" ma:internalName="Project_Value" ma:readOnly="false">
      <xsd:simpleType>
        <xsd:restriction base="dms:Text"/>
      </xsd:simpleType>
    </xsd:element>
    <xsd:element name="Program_Value" ma:index="14" nillable="true" ma:displayName="Program_Value" ma:hidden="true" ma:internalName="Program_Value" ma:readOnly="false">
      <xsd:simpleType>
        <xsd:restriction base="dms:Text"/>
      </xsd:simpleType>
    </xsd:element>
    <xsd:element name="Uniq" ma:index="17" nillable="true" ma:displayName="Доступ" ma:internalName="Uniq">
      <xsd:simpleType>
        <xsd:restriction base="dms:Unknown"/>
      </xsd:simpleType>
    </xsd:element>
    <xsd:element name="a39f889c817340af9831b8d13b13a208" ma:index="20" nillable="true" ma:taxonomy="true" ma:internalName="a39f889c817340af9831b8d13b13a208" ma:taxonomyFieldName="Area" ma:displayName="Отрасль" ma:default="" ma:fieldId="{a39f889c-8173-40af-9831-b8d13b13a208}" ma:taxonomyMulti="true" ma:sspId="605086db-a9be-4a34-a41c-e0db27f7284e" ma:termSetId="36fcc24b-8144-4298-95fe-04d7adb7800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6ea12c2109f40bda277d1a9858ecc92" ma:index="23" nillable="true" ma:taxonomy="true" ma:internalName="l6ea12c2109f40bda277d1a9858ecc92" ma:taxonomyFieldName="CommDirection" ma:displayName="Направление коммуникаций" ma:default="" ma:fieldId="{56ea12c2-109f-40bd-a277-d1a9858ecc92}" ma:taxonomyMulti="true" ma:sspId="605086db-a9be-4a34-a41c-e0db27f7284e" ma:termSetId="2b711527-2f8f-429e-9564-d448a209af6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943717a092c4fc1b62636c74327ccfa" ma:index="25" nillable="true" ma:taxonomy="true" ma:internalName="g943717a092c4fc1b62636c74327ccfa" ma:taxonomyFieldName="Department" ma:displayName="Department" ma:default="" ma:fieldId="{0943717a-092c-4fc1-b626-36c74327ccfa}" ma:sspId="605086db-a9be-4a34-a41c-e0db27f7284e" ma:termSetId="a6a5710a-213b-442e-9230-089bae104af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7de74d-0576-4f64-94f1-0981946002d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dexed="true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  <xsd:element name="TaxCatchAll" ma:index="21" nillable="true" ma:displayName="Столбец для захвата всех терминов таксономии" ma:hidden="true" ma:list="{1945cbee-8e77-4ba9-90e6-c2c7f6e6bc49}" ma:internalName="TaxCatchAll" ma:showField="CatchAllData" ma:web="357de74d-0576-4f64-94f1-0981946002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Тип контента"/>
        <xsd:element ref="dc:title" minOccurs="0" maxOccurs="1" ma:index="1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57de74d-0576-4f64-94f1-0981946002d6">C7SY476UVPAM-52-228396</_dlc_DocId>
    <_dlc_DocIdUrl xmlns="357de74d-0576-4f64-94f1-0981946002d6">
      <Url>http://mp27/Docs/_layouts/DocIdRedir.aspx?ID=C7SY476UVPAM-52-228396</Url>
      <Description>C7SY476UVPAM-52-228396</Description>
    </_dlc_DocIdUrl>
    <Project_Value xmlns="cd3664f2-095a-4f8b-9d55-6e8dac6b38e9">80bbf775-14f1-11e1-8ae5-003048d4ff32</Project_Value>
    <l6ea12c2109f40bda277d1a9858ecc92 xmlns="cd3664f2-095a-4f8b-9d55-6e8dac6b38e9">
      <Terms xmlns="http://schemas.microsoft.com/office/infopath/2007/PartnerControls"/>
    </l6ea12c2109f40bda277d1a9858ecc92>
    <IconOverlay xmlns="http://schemas.microsoft.com/sharepoint/v4" xsi:nil="true"/>
    <DocType xmlns="cd3664f2-095a-4f8b-9d55-6e8dac6b38e9" xsi:nil="true"/>
    <Program xmlns="cd3664f2-095a-4f8b-9d55-6e8dac6b38e9" xsi:nil="true"/>
    <a39f889c817340af9831b8d13b13a208 xmlns="cd3664f2-095a-4f8b-9d55-6e8dac6b38e9">
      <Terms xmlns="http://schemas.microsoft.com/office/infopath/2007/PartnerControls"/>
    </a39f889c817340af9831b8d13b13a208>
    <Uniq xmlns="cd3664f2-095a-4f8b-9d55-6e8dac6b38e9" xsi:nil="true"/>
    <DocTypeChoose xmlns="cd3664f2-095a-4f8b-9d55-6e8dac6b38e9">Презентация</DocTypeChoose>
    <Project xmlns="cd3664f2-095a-4f8b-9d55-6e8dac6b38e9">Рособрнадзор</Project>
    <Program_Value xmlns="cd3664f2-095a-4f8b-9d55-6e8dac6b38e9" xsi:nil="true"/>
    <TaxCatchAll xmlns="357de74d-0576-4f64-94f1-0981946002d6">
      <Value>29</Value>
    </TaxCatchAll>
    <g943717a092c4fc1b62636c74327ccfa xmlns="cd3664f2-095a-4f8b-9d55-6e8dac6b38e9">
      <Terms xmlns="http://schemas.microsoft.com/office/infopath/2007/PartnerControls">
        <TermInfo xmlns="http://schemas.microsoft.com/office/infopath/2007/PartnerControls">
          <TermName xmlns="http://schemas.microsoft.com/office/infopath/2007/PartnerControls">ДМП</TermName>
          <TermId xmlns="http://schemas.microsoft.com/office/infopath/2007/PartnerControls">3e3ca49e-6427-40d8-bc11-0597c9532f93</TermId>
        </TermInfo>
      </Terms>
    </g943717a092c4fc1b62636c74327ccfa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F132760-EE7F-4F78-8BE2-00BF2057B6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3664f2-095a-4f8b-9d55-6e8dac6b38e9"/>
    <ds:schemaRef ds:uri="357de74d-0576-4f64-94f1-0981946002d6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ECB60F-05B7-4B06-A592-1DA9C9840522}">
  <ds:schemaRefs>
    <ds:schemaRef ds:uri="357de74d-0576-4f64-94f1-0981946002d6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cd3664f2-095a-4f8b-9d55-6e8dac6b38e9"/>
    <ds:schemaRef ds:uri="http://schemas.microsoft.com/office/infopath/2007/PartnerControls"/>
    <ds:schemaRef ds:uri="http://schemas.openxmlformats.org/package/2006/metadata/core-properties"/>
    <ds:schemaRef ds:uri="http://schemas.microsoft.com/sharepoint/v4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DF6CE3A-C03D-4AAD-8F3F-4BC460944E4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FAB738F-DEE4-48AD-803B-EF681A6D1AB9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10989</TotalTime>
  <Words>1829</Words>
  <Application>Microsoft Office PowerPoint</Application>
  <PresentationFormat>Экран (16:9)</PresentationFormat>
  <Paragraphs>340</Paragraphs>
  <Slides>23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МАТЕМАТИКА  </vt:lpstr>
      <vt:lpstr>Презентация PowerPoint</vt:lpstr>
      <vt:lpstr>Презентация PowerPoint</vt:lpstr>
      <vt:lpstr>Презентация PowerPoint</vt:lpstr>
      <vt:lpstr>Презентация PowerPoint</vt:lpstr>
      <vt:lpstr>Меры обеспечения информационной безопасности в</vt:lpstr>
      <vt:lpstr>Презентация PowerPoint</vt:lpstr>
      <vt:lpstr>Организация видеонаблюдения в аудитории ППЭ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Кадач Татьяна Геннадьевна</dc:creator>
  <cp:lastModifiedBy>tkorsunova</cp:lastModifiedBy>
  <cp:revision>699</cp:revision>
  <cp:lastPrinted>2015-10-27T07:56:09Z</cp:lastPrinted>
  <dcterms:created xsi:type="dcterms:W3CDTF">2013-10-28T02:04:26Z</dcterms:created>
  <dcterms:modified xsi:type="dcterms:W3CDTF">2017-04-13T10:43:57Z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fc33d8bf-fcc2-4c62-975b-fa0018f44cac</vt:lpwstr>
  </property>
  <property fmtid="{D5CDD505-2E9C-101B-9397-08002B2CF9AE}" pid="3" name="ContentTypeId">
    <vt:lpwstr>0x010100F8A57D39EA87654A826E1AE073001366</vt:lpwstr>
  </property>
  <property fmtid="{D5CDD505-2E9C-101B-9397-08002B2CF9AE}" pid="4" name="CommDirection">
    <vt:lpwstr/>
  </property>
  <property fmtid="{D5CDD505-2E9C-101B-9397-08002B2CF9AE}" pid="5" name="Area">
    <vt:lpwstr/>
  </property>
  <property fmtid="{D5CDD505-2E9C-101B-9397-08002B2CF9AE}" pid="6" name="Department">
    <vt:lpwstr>29;#ДМП|3e3ca49e-6427-40d8-bc11-0597c9532f93</vt:lpwstr>
  </property>
  <property fmtid="{D5CDD505-2E9C-101B-9397-08002B2CF9AE}" pid="7" name="Project">
    <vt:lpwstr>Рособрнадзор</vt:lpwstr>
  </property>
  <property fmtid="{D5CDD505-2E9C-101B-9397-08002B2CF9AE}" pid="8" name="Project_Value">
    <vt:lpwstr>80bbf775-14f1-11e1-8ae5-003048d4ff32</vt:lpwstr>
  </property>
  <property fmtid="{D5CDD505-2E9C-101B-9397-08002B2CF9AE}" pid="9" name="Program">
    <vt:lpwstr/>
  </property>
  <property fmtid="{D5CDD505-2E9C-101B-9397-08002B2CF9AE}" pid="10" name="Program_Value">
    <vt:lpwstr/>
  </property>
  <property fmtid="{D5CDD505-2E9C-101B-9397-08002B2CF9AE}" pid="11" name="DocTypeChoose">
    <vt:lpwstr>Презентация</vt:lpwstr>
  </property>
</Properties>
</file>