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51" r:id="rId3"/>
    <p:sldId id="324" r:id="rId4"/>
    <p:sldId id="325" r:id="rId5"/>
    <p:sldId id="326" r:id="rId6"/>
    <p:sldId id="327" r:id="rId7"/>
    <p:sldId id="354" r:id="rId8"/>
    <p:sldId id="356" r:id="rId9"/>
    <p:sldId id="321" r:id="rId10"/>
    <p:sldId id="322" r:id="rId11"/>
    <p:sldId id="323" r:id="rId12"/>
    <p:sldId id="355" r:id="rId13"/>
    <p:sldId id="353" r:id="rId14"/>
    <p:sldId id="352" r:id="rId15"/>
    <p:sldId id="344" r:id="rId16"/>
    <p:sldId id="346" r:id="rId17"/>
    <p:sldId id="348" r:id="rId18"/>
    <p:sldId id="349" r:id="rId19"/>
    <p:sldId id="357" r:id="rId20"/>
    <p:sldId id="31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6" autoAdjust="0"/>
    <p:restoredTop sz="94660"/>
  </p:normalViewPr>
  <p:slideViewPr>
    <p:cSldViewPr snapToGrid="0">
      <p:cViewPr>
        <p:scale>
          <a:sx n="77" d="100"/>
          <a:sy n="77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F41B76-3E94-4D77-9E68-81A9934A2DFC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F3C42D-356D-4EA7-B179-D539B57FF00F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школа</a:t>
          </a:r>
          <a:endParaRPr lang="ru-RU" dirty="0">
            <a:latin typeface="Cambria" panose="02040503050406030204" pitchFamily="18" charset="0"/>
          </a:endParaRPr>
        </a:p>
      </dgm:t>
    </dgm:pt>
    <dgm:pt modelId="{48A964D3-3BBB-4A82-A544-48022AA8CFEE}" type="parTrans" cxnId="{5F197499-8E2D-437A-813C-11B10261FD72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D046564E-A80F-47D8-9F99-155B7C3CE62E}" type="sibTrans" cxnId="{5F197499-8E2D-437A-813C-11B10261FD72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0549F48B-F608-46AF-87A0-EA8D92E3DAE0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  <a:latin typeface="Cambria" panose="02040503050406030204" pitchFamily="18" charset="0"/>
            </a:rPr>
            <a:t>заранее</a:t>
          </a:r>
          <a:r>
            <a:rPr lang="ru-RU" dirty="0" smtClean="0">
              <a:latin typeface="Cambria" panose="02040503050406030204" pitchFamily="18" charset="0"/>
            </a:rPr>
            <a:t> распечатаны комплекты бланков для каждого участника  </a:t>
          </a:r>
          <a:endParaRPr lang="ru-RU" dirty="0">
            <a:latin typeface="Cambria" panose="02040503050406030204" pitchFamily="18" charset="0"/>
          </a:endParaRPr>
        </a:p>
      </dgm:t>
    </dgm:pt>
    <dgm:pt modelId="{16163F03-8C43-4556-8D6B-E5DEE3262D43}" type="parTrans" cxnId="{F4397ADB-DF5B-4FD5-88D2-CB0E49D37D8D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48BE914C-2972-41C2-B381-5C1C69E733EC}" type="sibTrans" cxnId="{F4397ADB-DF5B-4FD5-88D2-CB0E49D37D8D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B461AF55-AFD0-4CC8-8AB2-64D9344ED3FF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школа</a:t>
          </a:r>
          <a:endParaRPr lang="ru-RU" dirty="0">
            <a:latin typeface="Cambria" panose="02040503050406030204" pitchFamily="18" charset="0"/>
          </a:endParaRPr>
        </a:p>
      </dgm:t>
    </dgm:pt>
    <dgm:pt modelId="{BC0E6C27-C2F1-4DFE-B7D8-92C7B5BA79A7}" type="parTrans" cxnId="{4E709860-E509-4FC0-A6BD-6FDEC68FE095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DA91D884-EB55-486E-96D1-B6DF641F5AF2}" type="sibTrans" cxnId="{4E709860-E509-4FC0-A6BD-6FDEC68FE095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E98FDEA9-3140-4D13-8092-CDF7E9199A40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  <a:latin typeface="Cambria" panose="02040503050406030204" pitchFamily="18" charset="0"/>
            </a:rPr>
            <a:t>СРАЗУ</a:t>
          </a:r>
          <a:r>
            <a:rPr lang="ru-RU" dirty="0" smtClean="0">
              <a:latin typeface="Cambria" panose="02040503050406030204" pitchFamily="18" charset="0"/>
            </a:rPr>
            <a:t> после получения тем сочинений (текстов изложений) они распечатываются техническим специалистом и выдаются члену комиссии в аудитории (желательно для каждого учащегося)</a:t>
          </a:r>
          <a:endParaRPr lang="ru-RU" dirty="0">
            <a:latin typeface="Cambria" panose="02040503050406030204" pitchFamily="18" charset="0"/>
          </a:endParaRPr>
        </a:p>
      </dgm:t>
    </dgm:pt>
    <dgm:pt modelId="{B1CF035A-FE54-4236-978D-933D195D493B}" type="parTrans" cxnId="{3D7D1943-8E60-44A1-BA14-1E0F42BEDF3E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47D53C09-CC68-4D42-9A7F-8DF536355797}" type="sibTrans" cxnId="{3D7D1943-8E60-44A1-BA14-1E0F42BEDF3E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945D9D6D-337E-4838-8AE6-F3E902C084D3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школа</a:t>
          </a:r>
          <a:endParaRPr lang="ru-RU" dirty="0">
            <a:latin typeface="Cambria" panose="02040503050406030204" pitchFamily="18" charset="0"/>
          </a:endParaRPr>
        </a:p>
      </dgm:t>
    </dgm:pt>
    <dgm:pt modelId="{637F3CE8-5DF8-4264-8C64-2DF7ECE312B5}" type="parTrans" cxnId="{8201C3EE-C84D-4FD4-BF8D-B831CE573C63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7A616212-6680-4998-ADBD-3A637DAABCAE}" type="sibTrans" cxnId="{8201C3EE-C84D-4FD4-BF8D-B831CE573C63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0255FFF0-07EA-44F4-A703-4313466B08F8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после написания сочинения </a:t>
          </a:r>
          <a:r>
            <a:rPr lang="ru-RU" dirty="0" smtClean="0">
              <a:solidFill>
                <a:srgbClr val="FF0000"/>
              </a:solidFill>
              <a:latin typeface="Cambria" panose="02040503050406030204" pitchFamily="18" charset="0"/>
            </a:rPr>
            <a:t>все бланки</a:t>
          </a:r>
          <a:r>
            <a:rPr lang="ru-RU" dirty="0" smtClean="0">
              <a:latin typeface="Cambria" panose="02040503050406030204" pitchFamily="18" charset="0"/>
            </a:rPr>
            <a:t> </a:t>
          </a:r>
          <a:r>
            <a:rPr lang="ru-RU" dirty="0" smtClean="0">
              <a:solidFill>
                <a:srgbClr val="FF0000"/>
              </a:solidFill>
              <a:latin typeface="Cambria" panose="02040503050406030204" pitchFamily="18" charset="0"/>
            </a:rPr>
            <a:t>передаются</a:t>
          </a:r>
          <a:r>
            <a:rPr lang="ru-RU" dirty="0" smtClean="0">
              <a:latin typeface="Cambria" panose="02040503050406030204" pitchFamily="18" charset="0"/>
            </a:rPr>
            <a:t> директору школы, </a:t>
          </a:r>
          <a:r>
            <a:rPr lang="ru-RU" dirty="0" smtClean="0">
              <a:solidFill>
                <a:srgbClr val="FF0000"/>
              </a:solidFill>
              <a:latin typeface="Cambria" panose="02040503050406030204" pitchFamily="18" charset="0"/>
            </a:rPr>
            <a:t>бланки записи и регистрации ксерокопируются</a:t>
          </a:r>
          <a:r>
            <a:rPr lang="ru-RU" dirty="0" smtClean="0">
              <a:latin typeface="Cambria" panose="02040503050406030204" pitchFamily="18" charset="0"/>
            </a:rPr>
            <a:t> техническим специалистом</a:t>
          </a:r>
          <a:endParaRPr lang="ru-RU" dirty="0">
            <a:latin typeface="Cambria" panose="02040503050406030204" pitchFamily="18" charset="0"/>
          </a:endParaRPr>
        </a:p>
      </dgm:t>
    </dgm:pt>
    <dgm:pt modelId="{7A679AE6-9CD1-41FB-8B61-B0846398FC78}" type="parTrans" cxnId="{308202AB-C100-48D0-974F-AB83572B6F08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9D9DB7BE-C60D-43ED-A87E-532C195B3246}" type="sibTrans" cxnId="{308202AB-C100-48D0-974F-AB83572B6F08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DBFB0CC0-7B30-4C5B-B979-EB5FF813EE3C}" type="pres">
      <dgm:prSet presAssocID="{18F41B76-3E94-4D77-9E68-81A9934A2DF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DB0B22-9D6F-401A-9EF3-9966934347A2}" type="pres">
      <dgm:prSet presAssocID="{49F3C42D-356D-4EA7-B179-D539B57FF00F}" presName="composite" presStyleCnt="0"/>
      <dgm:spPr/>
    </dgm:pt>
    <dgm:pt modelId="{5B44AA1B-93CC-4112-B11E-3024DC4B8014}" type="pres">
      <dgm:prSet presAssocID="{49F3C42D-356D-4EA7-B179-D539B57FF00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9A8F2-79EF-41C9-BB93-A148B41A927F}" type="pres">
      <dgm:prSet presAssocID="{49F3C42D-356D-4EA7-B179-D539B57FF00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58F72-B814-48F5-AB49-1E1ED758EE2E}" type="pres">
      <dgm:prSet presAssocID="{D046564E-A80F-47D8-9F99-155B7C3CE62E}" presName="sp" presStyleCnt="0"/>
      <dgm:spPr/>
    </dgm:pt>
    <dgm:pt modelId="{3B19D26D-59E0-453B-A92F-9E12197B8F87}" type="pres">
      <dgm:prSet presAssocID="{B461AF55-AFD0-4CC8-8AB2-64D9344ED3FF}" presName="composite" presStyleCnt="0"/>
      <dgm:spPr/>
    </dgm:pt>
    <dgm:pt modelId="{334BF070-7D5A-4A03-AAED-7B489C35A735}" type="pres">
      <dgm:prSet presAssocID="{B461AF55-AFD0-4CC8-8AB2-64D9344ED3F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C3B9A-7AA0-46DD-8EF7-25E8083A7388}" type="pres">
      <dgm:prSet presAssocID="{B461AF55-AFD0-4CC8-8AB2-64D9344ED3F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BD92D-0C63-430D-B221-07F0141698BB}" type="pres">
      <dgm:prSet presAssocID="{DA91D884-EB55-486E-96D1-B6DF641F5AF2}" presName="sp" presStyleCnt="0"/>
      <dgm:spPr/>
    </dgm:pt>
    <dgm:pt modelId="{17500BD1-2337-4460-A546-49E2260DD9B4}" type="pres">
      <dgm:prSet presAssocID="{945D9D6D-337E-4838-8AE6-F3E902C084D3}" presName="composite" presStyleCnt="0"/>
      <dgm:spPr/>
    </dgm:pt>
    <dgm:pt modelId="{D9A11FD4-38C1-4129-AA05-D2446F0CFE8D}" type="pres">
      <dgm:prSet presAssocID="{945D9D6D-337E-4838-8AE6-F3E902C084D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628BC-910B-49B7-8D21-9595DA153926}" type="pres">
      <dgm:prSet presAssocID="{945D9D6D-337E-4838-8AE6-F3E902C084D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ED5081-DD23-4241-B1F9-88255D2D658D}" type="presOf" srcId="{49F3C42D-356D-4EA7-B179-D539B57FF00F}" destId="{5B44AA1B-93CC-4112-B11E-3024DC4B8014}" srcOrd="0" destOrd="0" presId="urn:microsoft.com/office/officeart/2005/8/layout/chevron2"/>
    <dgm:cxn modelId="{308202AB-C100-48D0-974F-AB83572B6F08}" srcId="{945D9D6D-337E-4838-8AE6-F3E902C084D3}" destId="{0255FFF0-07EA-44F4-A703-4313466B08F8}" srcOrd="0" destOrd="0" parTransId="{7A679AE6-9CD1-41FB-8B61-B0846398FC78}" sibTransId="{9D9DB7BE-C60D-43ED-A87E-532C195B3246}"/>
    <dgm:cxn modelId="{4E709860-E509-4FC0-A6BD-6FDEC68FE095}" srcId="{18F41B76-3E94-4D77-9E68-81A9934A2DFC}" destId="{B461AF55-AFD0-4CC8-8AB2-64D9344ED3FF}" srcOrd="1" destOrd="0" parTransId="{BC0E6C27-C2F1-4DFE-B7D8-92C7B5BA79A7}" sibTransId="{DA91D884-EB55-486E-96D1-B6DF641F5AF2}"/>
    <dgm:cxn modelId="{ABBC35AC-5448-49DA-A182-5F6439B70EA8}" type="presOf" srcId="{945D9D6D-337E-4838-8AE6-F3E902C084D3}" destId="{D9A11FD4-38C1-4129-AA05-D2446F0CFE8D}" srcOrd="0" destOrd="0" presId="urn:microsoft.com/office/officeart/2005/8/layout/chevron2"/>
    <dgm:cxn modelId="{6551981B-706B-481A-A4D6-77F29CBDC4EC}" type="presOf" srcId="{B461AF55-AFD0-4CC8-8AB2-64D9344ED3FF}" destId="{334BF070-7D5A-4A03-AAED-7B489C35A735}" srcOrd="0" destOrd="0" presId="urn:microsoft.com/office/officeart/2005/8/layout/chevron2"/>
    <dgm:cxn modelId="{6597E16C-1B1F-4345-B07C-929FBEE0A7F7}" type="presOf" srcId="{18F41B76-3E94-4D77-9E68-81A9934A2DFC}" destId="{DBFB0CC0-7B30-4C5B-B979-EB5FF813EE3C}" srcOrd="0" destOrd="0" presId="urn:microsoft.com/office/officeart/2005/8/layout/chevron2"/>
    <dgm:cxn modelId="{F4397ADB-DF5B-4FD5-88D2-CB0E49D37D8D}" srcId="{49F3C42D-356D-4EA7-B179-D539B57FF00F}" destId="{0549F48B-F608-46AF-87A0-EA8D92E3DAE0}" srcOrd="0" destOrd="0" parTransId="{16163F03-8C43-4556-8D6B-E5DEE3262D43}" sibTransId="{48BE914C-2972-41C2-B381-5C1C69E733EC}"/>
    <dgm:cxn modelId="{8201C3EE-C84D-4FD4-BF8D-B831CE573C63}" srcId="{18F41B76-3E94-4D77-9E68-81A9934A2DFC}" destId="{945D9D6D-337E-4838-8AE6-F3E902C084D3}" srcOrd="2" destOrd="0" parTransId="{637F3CE8-5DF8-4264-8C64-2DF7ECE312B5}" sibTransId="{7A616212-6680-4998-ADBD-3A637DAABCAE}"/>
    <dgm:cxn modelId="{DA0B641C-3C0B-4237-99B4-C0AB49DDB178}" type="presOf" srcId="{0255FFF0-07EA-44F4-A703-4313466B08F8}" destId="{09D628BC-910B-49B7-8D21-9595DA153926}" srcOrd="0" destOrd="0" presId="urn:microsoft.com/office/officeart/2005/8/layout/chevron2"/>
    <dgm:cxn modelId="{04A86EF8-67AB-4940-80D4-CEDDA88EB249}" type="presOf" srcId="{0549F48B-F608-46AF-87A0-EA8D92E3DAE0}" destId="{0959A8F2-79EF-41C9-BB93-A148B41A927F}" srcOrd="0" destOrd="0" presId="urn:microsoft.com/office/officeart/2005/8/layout/chevron2"/>
    <dgm:cxn modelId="{4236F3DC-A867-4824-9452-A81FAEC1E7F0}" type="presOf" srcId="{E98FDEA9-3140-4D13-8092-CDF7E9199A40}" destId="{112C3B9A-7AA0-46DD-8EF7-25E8083A7388}" srcOrd="0" destOrd="0" presId="urn:microsoft.com/office/officeart/2005/8/layout/chevron2"/>
    <dgm:cxn modelId="{3D7D1943-8E60-44A1-BA14-1E0F42BEDF3E}" srcId="{B461AF55-AFD0-4CC8-8AB2-64D9344ED3FF}" destId="{E98FDEA9-3140-4D13-8092-CDF7E9199A40}" srcOrd="0" destOrd="0" parTransId="{B1CF035A-FE54-4236-978D-933D195D493B}" sibTransId="{47D53C09-CC68-4D42-9A7F-8DF536355797}"/>
    <dgm:cxn modelId="{5F197499-8E2D-437A-813C-11B10261FD72}" srcId="{18F41B76-3E94-4D77-9E68-81A9934A2DFC}" destId="{49F3C42D-356D-4EA7-B179-D539B57FF00F}" srcOrd="0" destOrd="0" parTransId="{48A964D3-3BBB-4A82-A544-48022AA8CFEE}" sibTransId="{D046564E-A80F-47D8-9F99-155B7C3CE62E}"/>
    <dgm:cxn modelId="{027F84EB-2DC9-4DB5-B589-04236D25957B}" type="presParOf" srcId="{DBFB0CC0-7B30-4C5B-B979-EB5FF813EE3C}" destId="{E6DB0B22-9D6F-401A-9EF3-9966934347A2}" srcOrd="0" destOrd="0" presId="urn:microsoft.com/office/officeart/2005/8/layout/chevron2"/>
    <dgm:cxn modelId="{D695071A-A778-407C-BDC6-7F6B0E5A06BC}" type="presParOf" srcId="{E6DB0B22-9D6F-401A-9EF3-9966934347A2}" destId="{5B44AA1B-93CC-4112-B11E-3024DC4B8014}" srcOrd="0" destOrd="0" presId="urn:microsoft.com/office/officeart/2005/8/layout/chevron2"/>
    <dgm:cxn modelId="{6A145E96-1A54-4A28-A32F-8D1347C202E0}" type="presParOf" srcId="{E6DB0B22-9D6F-401A-9EF3-9966934347A2}" destId="{0959A8F2-79EF-41C9-BB93-A148B41A927F}" srcOrd="1" destOrd="0" presId="urn:microsoft.com/office/officeart/2005/8/layout/chevron2"/>
    <dgm:cxn modelId="{215D1504-C50A-43AE-8987-FC6461521BCA}" type="presParOf" srcId="{DBFB0CC0-7B30-4C5B-B979-EB5FF813EE3C}" destId="{6D758F72-B814-48F5-AB49-1E1ED758EE2E}" srcOrd="1" destOrd="0" presId="urn:microsoft.com/office/officeart/2005/8/layout/chevron2"/>
    <dgm:cxn modelId="{4FAA196E-A085-4FBB-9CBF-E713FE078F0B}" type="presParOf" srcId="{DBFB0CC0-7B30-4C5B-B979-EB5FF813EE3C}" destId="{3B19D26D-59E0-453B-A92F-9E12197B8F87}" srcOrd="2" destOrd="0" presId="urn:microsoft.com/office/officeart/2005/8/layout/chevron2"/>
    <dgm:cxn modelId="{9B6D4EE8-7A61-46F7-AB69-80F783332842}" type="presParOf" srcId="{3B19D26D-59E0-453B-A92F-9E12197B8F87}" destId="{334BF070-7D5A-4A03-AAED-7B489C35A735}" srcOrd="0" destOrd="0" presId="urn:microsoft.com/office/officeart/2005/8/layout/chevron2"/>
    <dgm:cxn modelId="{EBE8A4F2-0EAF-4388-AA86-DFF1EED56C81}" type="presParOf" srcId="{3B19D26D-59E0-453B-A92F-9E12197B8F87}" destId="{112C3B9A-7AA0-46DD-8EF7-25E8083A7388}" srcOrd="1" destOrd="0" presId="urn:microsoft.com/office/officeart/2005/8/layout/chevron2"/>
    <dgm:cxn modelId="{29BB0994-A8EB-4AD7-8038-DA3E5B35CC02}" type="presParOf" srcId="{DBFB0CC0-7B30-4C5B-B979-EB5FF813EE3C}" destId="{C35BD92D-0C63-430D-B221-07F0141698BB}" srcOrd="3" destOrd="0" presId="urn:microsoft.com/office/officeart/2005/8/layout/chevron2"/>
    <dgm:cxn modelId="{6850AA2F-DDDC-4A7F-8446-68367E6139DF}" type="presParOf" srcId="{DBFB0CC0-7B30-4C5B-B979-EB5FF813EE3C}" destId="{17500BD1-2337-4460-A546-49E2260DD9B4}" srcOrd="4" destOrd="0" presId="urn:microsoft.com/office/officeart/2005/8/layout/chevron2"/>
    <dgm:cxn modelId="{9DACC910-10D4-4C8D-B1D0-C624949E51A5}" type="presParOf" srcId="{17500BD1-2337-4460-A546-49E2260DD9B4}" destId="{D9A11FD4-38C1-4129-AA05-D2446F0CFE8D}" srcOrd="0" destOrd="0" presId="urn:microsoft.com/office/officeart/2005/8/layout/chevron2"/>
    <dgm:cxn modelId="{899D48C3-3FBD-4579-B275-CE2102E3D9F5}" type="presParOf" srcId="{17500BD1-2337-4460-A546-49E2260DD9B4}" destId="{09D628BC-910B-49B7-8D21-9595DA15392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F41B76-3E94-4D77-9E68-81A9934A2DFC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F3C42D-356D-4EA7-B179-D539B57FF00F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школа</a:t>
          </a:r>
          <a:endParaRPr lang="ru-RU" dirty="0">
            <a:latin typeface="Cambria" panose="02040503050406030204" pitchFamily="18" charset="0"/>
          </a:endParaRPr>
        </a:p>
      </dgm:t>
    </dgm:pt>
    <dgm:pt modelId="{48A964D3-3BBB-4A82-A544-48022AA8CFEE}" type="parTrans" cxnId="{5F197499-8E2D-437A-813C-11B10261FD72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D046564E-A80F-47D8-9F99-155B7C3CE62E}" type="sibTrans" cxnId="{5F197499-8E2D-437A-813C-11B10261FD72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B461AF55-AFD0-4CC8-8AB2-64D9344ED3FF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школа</a:t>
          </a:r>
          <a:endParaRPr lang="ru-RU" dirty="0">
            <a:latin typeface="Cambria" panose="02040503050406030204" pitchFamily="18" charset="0"/>
          </a:endParaRPr>
        </a:p>
      </dgm:t>
    </dgm:pt>
    <dgm:pt modelId="{BC0E6C27-C2F1-4DFE-B7D8-92C7B5BA79A7}" type="parTrans" cxnId="{4E709860-E509-4FC0-A6BD-6FDEC68FE095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DA91D884-EB55-486E-96D1-B6DF641F5AF2}" type="sibTrans" cxnId="{4E709860-E509-4FC0-A6BD-6FDEC68FE095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E98FDEA9-3140-4D13-8092-CDF7E9199A40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Cambria" panose="02040503050406030204" pitchFamily="18" charset="0"/>
            </a:rPr>
            <a:t>ответственный </a:t>
          </a:r>
          <a:r>
            <a:rPr lang="ru-RU" dirty="0" smtClean="0">
              <a:latin typeface="Cambria" panose="02040503050406030204" pitchFamily="18" charset="0"/>
            </a:rPr>
            <a:t>сотрудник, назначенный директором </a:t>
          </a:r>
          <a:r>
            <a:rPr lang="ru-RU" dirty="0" smtClean="0">
              <a:latin typeface="Cambria" panose="02040503050406030204" pitchFamily="18" charset="0"/>
            </a:rPr>
            <a:t>ОО, </a:t>
          </a:r>
          <a:r>
            <a:rPr lang="ru-RU" dirty="0" smtClean="0">
              <a:latin typeface="Cambria" panose="02040503050406030204" pitchFamily="18" charset="0"/>
            </a:rPr>
            <a:t>заполняет оригиналы бланков регистрации в части оценки</a:t>
          </a:r>
          <a:endParaRPr lang="ru-RU" dirty="0">
            <a:latin typeface="Cambria" panose="02040503050406030204" pitchFamily="18" charset="0"/>
          </a:endParaRPr>
        </a:p>
      </dgm:t>
    </dgm:pt>
    <dgm:pt modelId="{B1CF035A-FE54-4236-978D-933D195D493B}" type="parTrans" cxnId="{3D7D1943-8E60-44A1-BA14-1E0F42BEDF3E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47D53C09-CC68-4D42-9A7F-8DF536355797}" type="sibTrans" cxnId="{3D7D1943-8E60-44A1-BA14-1E0F42BEDF3E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945D9D6D-337E-4838-8AE6-F3E902C084D3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школа</a:t>
          </a:r>
          <a:endParaRPr lang="ru-RU" dirty="0">
            <a:latin typeface="Cambria" panose="02040503050406030204" pitchFamily="18" charset="0"/>
          </a:endParaRPr>
        </a:p>
      </dgm:t>
    </dgm:pt>
    <dgm:pt modelId="{637F3CE8-5DF8-4264-8C64-2DF7ECE312B5}" type="parTrans" cxnId="{8201C3EE-C84D-4FD4-BF8D-B831CE573C63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7A616212-6680-4998-ADBD-3A637DAABCAE}" type="sibTrans" cxnId="{8201C3EE-C84D-4FD4-BF8D-B831CE573C63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0255FFF0-07EA-44F4-A703-4313466B08F8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бланки регистрации в конвертах </a:t>
          </a:r>
          <a:r>
            <a:rPr lang="ru-RU" b="1" dirty="0" smtClean="0">
              <a:solidFill>
                <a:srgbClr val="FF0000"/>
              </a:solidFill>
              <a:latin typeface="Cambria" panose="02040503050406030204" pitchFamily="18" charset="0"/>
            </a:rPr>
            <a:t>04.12.2015 </a:t>
          </a:r>
          <a:r>
            <a:rPr lang="ru-RU" b="1" dirty="0" smtClean="0">
              <a:solidFill>
                <a:srgbClr val="FF0000"/>
              </a:solidFill>
              <a:latin typeface="Cambria" panose="02040503050406030204" pitchFamily="18" charset="0"/>
            </a:rPr>
            <a:t>г.</a:t>
          </a:r>
          <a:r>
            <a:rPr lang="ru-RU" dirty="0" smtClean="0">
              <a:latin typeface="Cambria" panose="02040503050406030204" pitchFamily="18" charset="0"/>
            </a:rPr>
            <a:t> передаются в РОЦОИСО для дальнейшей обработки</a:t>
          </a:r>
          <a:endParaRPr lang="ru-RU" dirty="0">
            <a:latin typeface="Cambria" panose="02040503050406030204" pitchFamily="18" charset="0"/>
          </a:endParaRPr>
        </a:p>
      </dgm:t>
    </dgm:pt>
    <dgm:pt modelId="{7A679AE6-9CD1-41FB-8B61-B0846398FC78}" type="parTrans" cxnId="{308202AB-C100-48D0-974F-AB83572B6F08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9D9DB7BE-C60D-43ED-A87E-532C195B3246}" type="sibTrans" cxnId="{308202AB-C100-48D0-974F-AB83572B6F08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0549F48B-F608-46AF-87A0-EA8D92E3DAE0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члены (эксперты) школьной комиссии в течение </a:t>
          </a:r>
          <a:r>
            <a:rPr lang="en-US" b="1" dirty="0" smtClean="0">
              <a:solidFill>
                <a:srgbClr val="FF0000"/>
              </a:solidFill>
              <a:latin typeface="Cambria" panose="02040503050406030204" pitchFamily="18" charset="0"/>
            </a:rPr>
            <a:t>2</a:t>
          </a:r>
          <a:r>
            <a:rPr lang="ru-RU" b="1" dirty="0" smtClean="0">
              <a:solidFill>
                <a:srgbClr val="FF0000"/>
              </a:solidFill>
              <a:latin typeface="Cambria" panose="02040503050406030204" pitchFamily="18" charset="0"/>
            </a:rPr>
            <a:t> дней </a:t>
          </a:r>
          <a:r>
            <a:rPr lang="ru-RU" dirty="0" smtClean="0">
              <a:latin typeface="Cambria" panose="02040503050406030204" pitchFamily="18" charset="0"/>
            </a:rPr>
            <a:t>оценивают сочинения (изложение) </a:t>
          </a:r>
          <a:r>
            <a:rPr lang="ru-RU" b="1" dirty="0" smtClean="0">
              <a:solidFill>
                <a:srgbClr val="FF0000"/>
              </a:solidFill>
              <a:latin typeface="Cambria" panose="02040503050406030204" pitchFamily="18" charset="0"/>
            </a:rPr>
            <a:t>в соответствии с критериями</a:t>
          </a:r>
          <a:r>
            <a:rPr lang="ru-RU" dirty="0" smtClean="0">
              <a:latin typeface="Cambria" panose="02040503050406030204" pitchFamily="18" charset="0"/>
            </a:rPr>
            <a:t>, разработанными </a:t>
          </a:r>
          <a:r>
            <a:rPr lang="ru-RU" dirty="0" err="1" smtClean="0">
              <a:latin typeface="Cambria" panose="02040503050406030204" pitchFamily="18" charset="0"/>
            </a:rPr>
            <a:t>Рособрнадзором</a:t>
          </a:r>
          <a:endParaRPr lang="ru-RU" dirty="0">
            <a:latin typeface="Cambria" panose="02040503050406030204" pitchFamily="18" charset="0"/>
          </a:endParaRPr>
        </a:p>
      </dgm:t>
    </dgm:pt>
    <dgm:pt modelId="{48BE914C-2972-41C2-B381-5C1C69E733EC}" type="sibTrans" cxnId="{F4397ADB-DF5B-4FD5-88D2-CB0E49D37D8D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16163F03-8C43-4556-8D6B-E5DEE3262D43}" type="parTrans" cxnId="{F4397ADB-DF5B-4FD5-88D2-CB0E49D37D8D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DBFB0CC0-7B30-4C5B-B979-EB5FF813EE3C}" type="pres">
      <dgm:prSet presAssocID="{18F41B76-3E94-4D77-9E68-81A9934A2DF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DB0B22-9D6F-401A-9EF3-9966934347A2}" type="pres">
      <dgm:prSet presAssocID="{49F3C42D-356D-4EA7-B179-D539B57FF00F}" presName="composite" presStyleCnt="0"/>
      <dgm:spPr/>
    </dgm:pt>
    <dgm:pt modelId="{5B44AA1B-93CC-4112-B11E-3024DC4B8014}" type="pres">
      <dgm:prSet presAssocID="{49F3C42D-356D-4EA7-B179-D539B57FF00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9A8F2-79EF-41C9-BB93-A148B41A927F}" type="pres">
      <dgm:prSet presAssocID="{49F3C42D-356D-4EA7-B179-D539B57FF00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58F72-B814-48F5-AB49-1E1ED758EE2E}" type="pres">
      <dgm:prSet presAssocID="{D046564E-A80F-47D8-9F99-155B7C3CE62E}" presName="sp" presStyleCnt="0"/>
      <dgm:spPr/>
    </dgm:pt>
    <dgm:pt modelId="{3B19D26D-59E0-453B-A92F-9E12197B8F87}" type="pres">
      <dgm:prSet presAssocID="{B461AF55-AFD0-4CC8-8AB2-64D9344ED3FF}" presName="composite" presStyleCnt="0"/>
      <dgm:spPr/>
    </dgm:pt>
    <dgm:pt modelId="{334BF070-7D5A-4A03-AAED-7B489C35A735}" type="pres">
      <dgm:prSet presAssocID="{B461AF55-AFD0-4CC8-8AB2-64D9344ED3F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C3B9A-7AA0-46DD-8EF7-25E8083A7388}" type="pres">
      <dgm:prSet presAssocID="{B461AF55-AFD0-4CC8-8AB2-64D9344ED3F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BD92D-0C63-430D-B221-07F0141698BB}" type="pres">
      <dgm:prSet presAssocID="{DA91D884-EB55-486E-96D1-B6DF641F5AF2}" presName="sp" presStyleCnt="0"/>
      <dgm:spPr/>
    </dgm:pt>
    <dgm:pt modelId="{17500BD1-2337-4460-A546-49E2260DD9B4}" type="pres">
      <dgm:prSet presAssocID="{945D9D6D-337E-4838-8AE6-F3E902C084D3}" presName="composite" presStyleCnt="0"/>
      <dgm:spPr/>
    </dgm:pt>
    <dgm:pt modelId="{D9A11FD4-38C1-4129-AA05-D2446F0CFE8D}" type="pres">
      <dgm:prSet presAssocID="{945D9D6D-337E-4838-8AE6-F3E902C084D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628BC-910B-49B7-8D21-9595DA153926}" type="pres">
      <dgm:prSet presAssocID="{945D9D6D-337E-4838-8AE6-F3E902C084D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85B6DA-27B5-4E3F-A34A-7B7C09FE0B5A}" type="presOf" srcId="{B461AF55-AFD0-4CC8-8AB2-64D9344ED3FF}" destId="{334BF070-7D5A-4A03-AAED-7B489C35A735}" srcOrd="0" destOrd="0" presId="urn:microsoft.com/office/officeart/2005/8/layout/chevron2"/>
    <dgm:cxn modelId="{308202AB-C100-48D0-974F-AB83572B6F08}" srcId="{945D9D6D-337E-4838-8AE6-F3E902C084D3}" destId="{0255FFF0-07EA-44F4-A703-4313466B08F8}" srcOrd="0" destOrd="0" parTransId="{7A679AE6-9CD1-41FB-8B61-B0846398FC78}" sibTransId="{9D9DB7BE-C60D-43ED-A87E-532C195B3246}"/>
    <dgm:cxn modelId="{4E709860-E509-4FC0-A6BD-6FDEC68FE095}" srcId="{18F41B76-3E94-4D77-9E68-81A9934A2DFC}" destId="{B461AF55-AFD0-4CC8-8AB2-64D9344ED3FF}" srcOrd="1" destOrd="0" parTransId="{BC0E6C27-C2F1-4DFE-B7D8-92C7B5BA79A7}" sibTransId="{DA91D884-EB55-486E-96D1-B6DF641F5AF2}"/>
    <dgm:cxn modelId="{03753284-2C2D-442A-A11A-8672C887B4A2}" type="presOf" srcId="{49F3C42D-356D-4EA7-B179-D539B57FF00F}" destId="{5B44AA1B-93CC-4112-B11E-3024DC4B8014}" srcOrd="0" destOrd="0" presId="urn:microsoft.com/office/officeart/2005/8/layout/chevron2"/>
    <dgm:cxn modelId="{8687F5D6-4AC9-41FB-9960-3D0C7C580CCA}" type="presOf" srcId="{18F41B76-3E94-4D77-9E68-81A9934A2DFC}" destId="{DBFB0CC0-7B30-4C5B-B979-EB5FF813EE3C}" srcOrd="0" destOrd="0" presId="urn:microsoft.com/office/officeart/2005/8/layout/chevron2"/>
    <dgm:cxn modelId="{E6FC3F6C-9A30-44CC-ADEF-9E2E409B6035}" type="presOf" srcId="{945D9D6D-337E-4838-8AE6-F3E902C084D3}" destId="{D9A11FD4-38C1-4129-AA05-D2446F0CFE8D}" srcOrd="0" destOrd="0" presId="urn:microsoft.com/office/officeart/2005/8/layout/chevron2"/>
    <dgm:cxn modelId="{F4397ADB-DF5B-4FD5-88D2-CB0E49D37D8D}" srcId="{49F3C42D-356D-4EA7-B179-D539B57FF00F}" destId="{0549F48B-F608-46AF-87A0-EA8D92E3DAE0}" srcOrd="0" destOrd="0" parTransId="{16163F03-8C43-4556-8D6B-E5DEE3262D43}" sibTransId="{48BE914C-2972-41C2-B381-5C1C69E733EC}"/>
    <dgm:cxn modelId="{8201C3EE-C84D-4FD4-BF8D-B831CE573C63}" srcId="{18F41B76-3E94-4D77-9E68-81A9934A2DFC}" destId="{945D9D6D-337E-4838-8AE6-F3E902C084D3}" srcOrd="2" destOrd="0" parTransId="{637F3CE8-5DF8-4264-8C64-2DF7ECE312B5}" sibTransId="{7A616212-6680-4998-ADBD-3A637DAABCAE}"/>
    <dgm:cxn modelId="{B60052B2-1174-43C7-B777-1F0EBFA40773}" type="presOf" srcId="{0549F48B-F608-46AF-87A0-EA8D92E3DAE0}" destId="{0959A8F2-79EF-41C9-BB93-A148B41A927F}" srcOrd="0" destOrd="0" presId="urn:microsoft.com/office/officeart/2005/8/layout/chevron2"/>
    <dgm:cxn modelId="{78F194E9-5AB7-4BBA-8960-BAA49B88E454}" type="presOf" srcId="{0255FFF0-07EA-44F4-A703-4313466B08F8}" destId="{09D628BC-910B-49B7-8D21-9595DA153926}" srcOrd="0" destOrd="0" presId="urn:microsoft.com/office/officeart/2005/8/layout/chevron2"/>
    <dgm:cxn modelId="{3D7D1943-8E60-44A1-BA14-1E0F42BEDF3E}" srcId="{B461AF55-AFD0-4CC8-8AB2-64D9344ED3FF}" destId="{E98FDEA9-3140-4D13-8092-CDF7E9199A40}" srcOrd="0" destOrd="0" parTransId="{B1CF035A-FE54-4236-978D-933D195D493B}" sibTransId="{47D53C09-CC68-4D42-9A7F-8DF536355797}"/>
    <dgm:cxn modelId="{B85D6D12-C6B0-4645-B448-A7B01689ED59}" type="presOf" srcId="{E98FDEA9-3140-4D13-8092-CDF7E9199A40}" destId="{112C3B9A-7AA0-46DD-8EF7-25E8083A7388}" srcOrd="0" destOrd="0" presId="urn:microsoft.com/office/officeart/2005/8/layout/chevron2"/>
    <dgm:cxn modelId="{5F197499-8E2D-437A-813C-11B10261FD72}" srcId="{18F41B76-3E94-4D77-9E68-81A9934A2DFC}" destId="{49F3C42D-356D-4EA7-B179-D539B57FF00F}" srcOrd="0" destOrd="0" parTransId="{48A964D3-3BBB-4A82-A544-48022AA8CFEE}" sibTransId="{D046564E-A80F-47D8-9F99-155B7C3CE62E}"/>
    <dgm:cxn modelId="{79E6C29C-77AD-457B-B850-A60FAC49C0BF}" type="presParOf" srcId="{DBFB0CC0-7B30-4C5B-B979-EB5FF813EE3C}" destId="{E6DB0B22-9D6F-401A-9EF3-9966934347A2}" srcOrd="0" destOrd="0" presId="urn:microsoft.com/office/officeart/2005/8/layout/chevron2"/>
    <dgm:cxn modelId="{832D9AF9-FF87-42E3-BEC2-BF19EA572E4E}" type="presParOf" srcId="{E6DB0B22-9D6F-401A-9EF3-9966934347A2}" destId="{5B44AA1B-93CC-4112-B11E-3024DC4B8014}" srcOrd="0" destOrd="0" presId="urn:microsoft.com/office/officeart/2005/8/layout/chevron2"/>
    <dgm:cxn modelId="{E9F9010D-5BEF-4541-A854-0FAF4964700D}" type="presParOf" srcId="{E6DB0B22-9D6F-401A-9EF3-9966934347A2}" destId="{0959A8F2-79EF-41C9-BB93-A148B41A927F}" srcOrd="1" destOrd="0" presId="urn:microsoft.com/office/officeart/2005/8/layout/chevron2"/>
    <dgm:cxn modelId="{067833CD-FA1D-4409-8A55-7EEB54BF1605}" type="presParOf" srcId="{DBFB0CC0-7B30-4C5B-B979-EB5FF813EE3C}" destId="{6D758F72-B814-48F5-AB49-1E1ED758EE2E}" srcOrd="1" destOrd="0" presId="urn:microsoft.com/office/officeart/2005/8/layout/chevron2"/>
    <dgm:cxn modelId="{B902FC9E-E9A6-47A4-819B-76CA3F34192D}" type="presParOf" srcId="{DBFB0CC0-7B30-4C5B-B979-EB5FF813EE3C}" destId="{3B19D26D-59E0-453B-A92F-9E12197B8F87}" srcOrd="2" destOrd="0" presId="urn:microsoft.com/office/officeart/2005/8/layout/chevron2"/>
    <dgm:cxn modelId="{F7EC0633-B1FE-48ED-8176-79759B428E31}" type="presParOf" srcId="{3B19D26D-59E0-453B-A92F-9E12197B8F87}" destId="{334BF070-7D5A-4A03-AAED-7B489C35A735}" srcOrd="0" destOrd="0" presId="urn:microsoft.com/office/officeart/2005/8/layout/chevron2"/>
    <dgm:cxn modelId="{6647CAF7-00A6-4EF9-8690-502378FDAFC3}" type="presParOf" srcId="{3B19D26D-59E0-453B-A92F-9E12197B8F87}" destId="{112C3B9A-7AA0-46DD-8EF7-25E8083A7388}" srcOrd="1" destOrd="0" presId="urn:microsoft.com/office/officeart/2005/8/layout/chevron2"/>
    <dgm:cxn modelId="{21FE7469-7CD3-4981-A0EA-5364F3A448DB}" type="presParOf" srcId="{DBFB0CC0-7B30-4C5B-B979-EB5FF813EE3C}" destId="{C35BD92D-0C63-430D-B221-07F0141698BB}" srcOrd="3" destOrd="0" presId="urn:microsoft.com/office/officeart/2005/8/layout/chevron2"/>
    <dgm:cxn modelId="{5297A7DD-52BF-4DCE-9D93-317914A80049}" type="presParOf" srcId="{DBFB0CC0-7B30-4C5B-B979-EB5FF813EE3C}" destId="{17500BD1-2337-4460-A546-49E2260DD9B4}" srcOrd="4" destOrd="0" presId="urn:microsoft.com/office/officeart/2005/8/layout/chevron2"/>
    <dgm:cxn modelId="{FEF2E1BF-B2FD-42CF-8F2E-F26FC4EB7C7A}" type="presParOf" srcId="{17500BD1-2337-4460-A546-49E2260DD9B4}" destId="{D9A11FD4-38C1-4129-AA05-D2446F0CFE8D}" srcOrd="0" destOrd="0" presId="urn:microsoft.com/office/officeart/2005/8/layout/chevron2"/>
    <dgm:cxn modelId="{19D172E5-57BA-4830-BFBC-A0A50CB97FE0}" type="presParOf" srcId="{17500BD1-2337-4460-A546-49E2260DD9B4}" destId="{09D628BC-910B-49B7-8D21-9595DA15392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4AA1B-93CC-4112-B11E-3024DC4B8014}">
      <dsp:nvSpPr>
        <dsp:cNvPr id="0" name=""/>
        <dsp:cNvSpPr/>
      </dsp:nvSpPr>
      <dsp:spPr>
        <a:xfrm rot="5400000">
          <a:off x="-286253" y="288186"/>
          <a:ext cx="1908359" cy="133585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Cambria" panose="02040503050406030204" pitchFamily="18" charset="0"/>
            </a:rPr>
            <a:t>школа</a:t>
          </a:r>
          <a:endParaRPr lang="ru-RU" sz="3400" kern="1200" dirty="0">
            <a:latin typeface="Cambria" panose="02040503050406030204" pitchFamily="18" charset="0"/>
          </a:endParaRPr>
        </a:p>
      </dsp:txBody>
      <dsp:txXfrm rot="-5400000">
        <a:off x="2" y="669858"/>
        <a:ext cx="1335851" cy="572508"/>
      </dsp:txXfrm>
    </dsp:sp>
    <dsp:sp modelId="{0959A8F2-79EF-41C9-BB93-A148B41A927F}">
      <dsp:nvSpPr>
        <dsp:cNvPr id="0" name=""/>
        <dsp:cNvSpPr/>
      </dsp:nvSpPr>
      <dsp:spPr>
        <a:xfrm rot="5400000">
          <a:off x="5730051" y="-4392267"/>
          <a:ext cx="1240433" cy="100288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solidFill>
                <a:srgbClr val="FF0000"/>
              </a:solidFill>
              <a:latin typeface="Cambria" panose="02040503050406030204" pitchFamily="18" charset="0"/>
            </a:rPr>
            <a:t>заранее</a:t>
          </a:r>
          <a:r>
            <a:rPr lang="ru-RU" sz="2500" kern="1200" dirty="0" smtClean="0">
              <a:latin typeface="Cambria" panose="02040503050406030204" pitchFamily="18" charset="0"/>
            </a:rPr>
            <a:t> распечатаны комплекты бланков для каждого участника  </a:t>
          </a:r>
          <a:endParaRPr lang="ru-RU" sz="2500" kern="1200" dirty="0">
            <a:latin typeface="Cambria" panose="02040503050406030204" pitchFamily="18" charset="0"/>
          </a:endParaRPr>
        </a:p>
      </dsp:txBody>
      <dsp:txXfrm rot="-5400000">
        <a:off x="1335851" y="62486"/>
        <a:ext cx="9968281" cy="1119327"/>
      </dsp:txXfrm>
    </dsp:sp>
    <dsp:sp modelId="{334BF070-7D5A-4A03-AAED-7B489C35A735}">
      <dsp:nvSpPr>
        <dsp:cNvPr id="0" name=""/>
        <dsp:cNvSpPr/>
      </dsp:nvSpPr>
      <dsp:spPr>
        <a:xfrm rot="5400000">
          <a:off x="-286253" y="2005343"/>
          <a:ext cx="1908359" cy="133585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Cambria" panose="02040503050406030204" pitchFamily="18" charset="0"/>
            </a:rPr>
            <a:t>школа</a:t>
          </a:r>
          <a:endParaRPr lang="ru-RU" sz="3400" kern="1200" dirty="0">
            <a:latin typeface="Cambria" panose="02040503050406030204" pitchFamily="18" charset="0"/>
          </a:endParaRPr>
        </a:p>
      </dsp:txBody>
      <dsp:txXfrm rot="-5400000">
        <a:off x="2" y="2387015"/>
        <a:ext cx="1335851" cy="572508"/>
      </dsp:txXfrm>
    </dsp:sp>
    <dsp:sp modelId="{112C3B9A-7AA0-46DD-8EF7-25E8083A7388}">
      <dsp:nvSpPr>
        <dsp:cNvPr id="0" name=""/>
        <dsp:cNvSpPr/>
      </dsp:nvSpPr>
      <dsp:spPr>
        <a:xfrm rot="5400000">
          <a:off x="5730051" y="-2675110"/>
          <a:ext cx="1240433" cy="100288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solidFill>
                <a:srgbClr val="FF0000"/>
              </a:solidFill>
              <a:latin typeface="Cambria" panose="02040503050406030204" pitchFamily="18" charset="0"/>
            </a:rPr>
            <a:t>СРАЗУ</a:t>
          </a:r>
          <a:r>
            <a:rPr lang="ru-RU" sz="2500" kern="1200" dirty="0" smtClean="0">
              <a:latin typeface="Cambria" panose="02040503050406030204" pitchFamily="18" charset="0"/>
            </a:rPr>
            <a:t> после получения тем сочинений (текстов изложений) они распечатываются техническим специалистом и выдаются члену комиссии в аудитории (желательно для каждого учащегося)</a:t>
          </a:r>
          <a:endParaRPr lang="ru-RU" sz="2500" kern="1200" dirty="0">
            <a:latin typeface="Cambria" panose="02040503050406030204" pitchFamily="18" charset="0"/>
          </a:endParaRPr>
        </a:p>
      </dsp:txBody>
      <dsp:txXfrm rot="-5400000">
        <a:off x="1335851" y="1779643"/>
        <a:ext cx="9968281" cy="1119327"/>
      </dsp:txXfrm>
    </dsp:sp>
    <dsp:sp modelId="{D9A11FD4-38C1-4129-AA05-D2446F0CFE8D}">
      <dsp:nvSpPr>
        <dsp:cNvPr id="0" name=""/>
        <dsp:cNvSpPr/>
      </dsp:nvSpPr>
      <dsp:spPr>
        <a:xfrm rot="5400000">
          <a:off x="-286253" y="3722500"/>
          <a:ext cx="1908359" cy="133585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Cambria" panose="02040503050406030204" pitchFamily="18" charset="0"/>
            </a:rPr>
            <a:t>школа</a:t>
          </a:r>
          <a:endParaRPr lang="ru-RU" sz="3400" kern="1200" dirty="0">
            <a:latin typeface="Cambria" panose="02040503050406030204" pitchFamily="18" charset="0"/>
          </a:endParaRPr>
        </a:p>
      </dsp:txBody>
      <dsp:txXfrm rot="-5400000">
        <a:off x="2" y="4104172"/>
        <a:ext cx="1335851" cy="572508"/>
      </dsp:txXfrm>
    </dsp:sp>
    <dsp:sp modelId="{09D628BC-910B-49B7-8D21-9595DA153926}">
      <dsp:nvSpPr>
        <dsp:cNvPr id="0" name=""/>
        <dsp:cNvSpPr/>
      </dsp:nvSpPr>
      <dsp:spPr>
        <a:xfrm rot="5400000">
          <a:off x="5730051" y="-957953"/>
          <a:ext cx="1240433" cy="100288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Cambria" panose="02040503050406030204" pitchFamily="18" charset="0"/>
            </a:rPr>
            <a:t>после написания сочинения </a:t>
          </a:r>
          <a:r>
            <a:rPr lang="ru-RU" sz="2500" kern="1200" dirty="0" smtClean="0">
              <a:solidFill>
                <a:srgbClr val="FF0000"/>
              </a:solidFill>
              <a:latin typeface="Cambria" panose="02040503050406030204" pitchFamily="18" charset="0"/>
            </a:rPr>
            <a:t>все бланки</a:t>
          </a:r>
          <a:r>
            <a:rPr lang="ru-RU" sz="2500" kern="1200" dirty="0" smtClean="0">
              <a:latin typeface="Cambria" panose="02040503050406030204" pitchFamily="18" charset="0"/>
            </a:rPr>
            <a:t> </a:t>
          </a:r>
          <a:r>
            <a:rPr lang="ru-RU" sz="2500" kern="1200" dirty="0" smtClean="0">
              <a:solidFill>
                <a:srgbClr val="FF0000"/>
              </a:solidFill>
              <a:latin typeface="Cambria" panose="02040503050406030204" pitchFamily="18" charset="0"/>
            </a:rPr>
            <a:t>передаются</a:t>
          </a:r>
          <a:r>
            <a:rPr lang="ru-RU" sz="2500" kern="1200" dirty="0" smtClean="0">
              <a:latin typeface="Cambria" panose="02040503050406030204" pitchFamily="18" charset="0"/>
            </a:rPr>
            <a:t> директору школы, </a:t>
          </a:r>
          <a:r>
            <a:rPr lang="ru-RU" sz="2500" kern="1200" dirty="0" smtClean="0">
              <a:solidFill>
                <a:srgbClr val="FF0000"/>
              </a:solidFill>
              <a:latin typeface="Cambria" panose="02040503050406030204" pitchFamily="18" charset="0"/>
            </a:rPr>
            <a:t>бланки записи и регистрации ксерокопируются</a:t>
          </a:r>
          <a:r>
            <a:rPr lang="ru-RU" sz="2500" kern="1200" dirty="0" smtClean="0">
              <a:latin typeface="Cambria" panose="02040503050406030204" pitchFamily="18" charset="0"/>
            </a:rPr>
            <a:t> техническим специалистом</a:t>
          </a:r>
          <a:endParaRPr lang="ru-RU" sz="2500" kern="1200" dirty="0">
            <a:latin typeface="Cambria" panose="02040503050406030204" pitchFamily="18" charset="0"/>
          </a:endParaRPr>
        </a:p>
      </dsp:txBody>
      <dsp:txXfrm rot="-5400000">
        <a:off x="1335851" y="3496800"/>
        <a:ext cx="9968281" cy="11193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4AA1B-93CC-4112-B11E-3024DC4B8014}">
      <dsp:nvSpPr>
        <dsp:cNvPr id="0" name=""/>
        <dsp:cNvSpPr/>
      </dsp:nvSpPr>
      <dsp:spPr>
        <a:xfrm rot="5400000">
          <a:off x="-286253" y="288186"/>
          <a:ext cx="1908359" cy="133585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Cambria" panose="02040503050406030204" pitchFamily="18" charset="0"/>
            </a:rPr>
            <a:t>школа</a:t>
          </a:r>
          <a:endParaRPr lang="ru-RU" sz="3400" kern="1200" dirty="0">
            <a:latin typeface="Cambria" panose="02040503050406030204" pitchFamily="18" charset="0"/>
          </a:endParaRPr>
        </a:p>
      </dsp:txBody>
      <dsp:txXfrm rot="-5400000">
        <a:off x="2" y="669858"/>
        <a:ext cx="1335851" cy="572508"/>
      </dsp:txXfrm>
    </dsp:sp>
    <dsp:sp modelId="{0959A8F2-79EF-41C9-BB93-A148B41A927F}">
      <dsp:nvSpPr>
        <dsp:cNvPr id="0" name=""/>
        <dsp:cNvSpPr/>
      </dsp:nvSpPr>
      <dsp:spPr>
        <a:xfrm rot="5400000">
          <a:off x="5730051" y="-4392267"/>
          <a:ext cx="1240433" cy="100288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latin typeface="Cambria" panose="02040503050406030204" pitchFamily="18" charset="0"/>
            </a:rPr>
            <a:t>члены (эксперты) школьной комиссии в течение </a:t>
          </a:r>
          <a:r>
            <a:rPr lang="en-US" sz="26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2</a:t>
          </a:r>
          <a:r>
            <a:rPr lang="ru-RU" sz="26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 дней </a:t>
          </a:r>
          <a:r>
            <a:rPr lang="ru-RU" sz="2600" kern="1200" dirty="0" smtClean="0">
              <a:latin typeface="Cambria" panose="02040503050406030204" pitchFamily="18" charset="0"/>
            </a:rPr>
            <a:t>оценивают сочинения (изложение) </a:t>
          </a:r>
          <a:r>
            <a:rPr lang="ru-RU" sz="26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в соответствии с критериями</a:t>
          </a:r>
          <a:r>
            <a:rPr lang="ru-RU" sz="2600" kern="1200" dirty="0" smtClean="0">
              <a:latin typeface="Cambria" panose="02040503050406030204" pitchFamily="18" charset="0"/>
            </a:rPr>
            <a:t>, разработанными </a:t>
          </a:r>
          <a:r>
            <a:rPr lang="ru-RU" sz="2600" kern="1200" dirty="0" err="1" smtClean="0">
              <a:latin typeface="Cambria" panose="02040503050406030204" pitchFamily="18" charset="0"/>
            </a:rPr>
            <a:t>Рособрнадзором</a:t>
          </a:r>
          <a:endParaRPr lang="ru-RU" sz="2600" kern="1200" dirty="0">
            <a:latin typeface="Cambria" panose="02040503050406030204" pitchFamily="18" charset="0"/>
          </a:endParaRPr>
        </a:p>
      </dsp:txBody>
      <dsp:txXfrm rot="-5400000">
        <a:off x="1335851" y="62486"/>
        <a:ext cx="9968281" cy="1119327"/>
      </dsp:txXfrm>
    </dsp:sp>
    <dsp:sp modelId="{334BF070-7D5A-4A03-AAED-7B489C35A735}">
      <dsp:nvSpPr>
        <dsp:cNvPr id="0" name=""/>
        <dsp:cNvSpPr/>
      </dsp:nvSpPr>
      <dsp:spPr>
        <a:xfrm rot="5400000">
          <a:off x="-286253" y="2005343"/>
          <a:ext cx="1908359" cy="133585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Cambria" panose="02040503050406030204" pitchFamily="18" charset="0"/>
            </a:rPr>
            <a:t>школа</a:t>
          </a:r>
          <a:endParaRPr lang="ru-RU" sz="3400" kern="1200" dirty="0">
            <a:latin typeface="Cambria" panose="02040503050406030204" pitchFamily="18" charset="0"/>
          </a:endParaRPr>
        </a:p>
      </dsp:txBody>
      <dsp:txXfrm rot="-5400000">
        <a:off x="2" y="2387015"/>
        <a:ext cx="1335851" cy="572508"/>
      </dsp:txXfrm>
    </dsp:sp>
    <dsp:sp modelId="{112C3B9A-7AA0-46DD-8EF7-25E8083A7388}">
      <dsp:nvSpPr>
        <dsp:cNvPr id="0" name=""/>
        <dsp:cNvSpPr/>
      </dsp:nvSpPr>
      <dsp:spPr>
        <a:xfrm rot="5400000">
          <a:off x="5730051" y="-2675110"/>
          <a:ext cx="1240433" cy="100288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ответственный </a:t>
          </a:r>
          <a:r>
            <a:rPr lang="ru-RU" sz="2600" kern="1200" dirty="0" smtClean="0">
              <a:latin typeface="Cambria" panose="02040503050406030204" pitchFamily="18" charset="0"/>
            </a:rPr>
            <a:t>сотрудник, назначенный директором </a:t>
          </a:r>
          <a:r>
            <a:rPr lang="ru-RU" sz="2600" kern="1200" dirty="0" smtClean="0">
              <a:latin typeface="Cambria" panose="02040503050406030204" pitchFamily="18" charset="0"/>
            </a:rPr>
            <a:t>ОО, </a:t>
          </a:r>
          <a:r>
            <a:rPr lang="ru-RU" sz="2600" kern="1200" dirty="0" smtClean="0">
              <a:latin typeface="Cambria" panose="02040503050406030204" pitchFamily="18" charset="0"/>
            </a:rPr>
            <a:t>заполняет оригиналы бланков регистрации в части оценки</a:t>
          </a:r>
          <a:endParaRPr lang="ru-RU" sz="2600" kern="1200" dirty="0">
            <a:latin typeface="Cambria" panose="02040503050406030204" pitchFamily="18" charset="0"/>
          </a:endParaRPr>
        </a:p>
      </dsp:txBody>
      <dsp:txXfrm rot="-5400000">
        <a:off x="1335851" y="1779643"/>
        <a:ext cx="9968281" cy="1119327"/>
      </dsp:txXfrm>
    </dsp:sp>
    <dsp:sp modelId="{D9A11FD4-38C1-4129-AA05-D2446F0CFE8D}">
      <dsp:nvSpPr>
        <dsp:cNvPr id="0" name=""/>
        <dsp:cNvSpPr/>
      </dsp:nvSpPr>
      <dsp:spPr>
        <a:xfrm rot="5400000">
          <a:off x="-286253" y="3722500"/>
          <a:ext cx="1908359" cy="133585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Cambria" panose="02040503050406030204" pitchFamily="18" charset="0"/>
            </a:rPr>
            <a:t>школа</a:t>
          </a:r>
          <a:endParaRPr lang="ru-RU" sz="3400" kern="1200" dirty="0">
            <a:latin typeface="Cambria" panose="02040503050406030204" pitchFamily="18" charset="0"/>
          </a:endParaRPr>
        </a:p>
      </dsp:txBody>
      <dsp:txXfrm rot="-5400000">
        <a:off x="2" y="4104172"/>
        <a:ext cx="1335851" cy="572508"/>
      </dsp:txXfrm>
    </dsp:sp>
    <dsp:sp modelId="{09D628BC-910B-49B7-8D21-9595DA153926}">
      <dsp:nvSpPr>
        <dsp:cNvPr id="0" name=""/>
        <dsp:cNvSpPr/>
      </dsp:nvSpPr>
      <dsp:spPr>
        <a:xfrm rot="5400000">
          <a:off x="5730051" y="-957953"/>
          <a:ext cx="1240433" cy="100288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latin typeface="Cambria" panose="02040503050406030204" pitchFamily="18" charset="0"/>
            </a:rPr>
            <a:t>бланки регистрации в конвертах </a:t>
          </a:r>
          <a:r>
            <a:rPr lang="ru-RU" sz="26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04.12.2015 </a:t>
          </a:r>
          <a:r>
            <a:rPr lang="ru-RU" sz="26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г.</a:t>
          </a:r>
          <a:r>
            <a:rPr lang="ru-RU" sz="2600" kern="1200" dirty="0" smtClean="0">
              <a:latin typeface="Cambria" panose="02040503050406030204" pitchFamily="18" charset="0"/>
            </a:rPr>
            <a:t> передаются в РОЦОИСО для дальнейшей обработки</a:t>
          </a:r>
          <a:endParaRPr lang="ru-RU" sz="2600" kern="1200" dirty="0">
            <a:latin typeface="Cambria" panose="02040503050406030204" pitchFamily="18" charset="0"/>
          </a:endParaRPr>
        </a:p>
      </dsp:txBody>
      <dsp:txXfrm rot="-5400000">
        <a:off x="1335851" y="3496800"/>
        <a:ext cx="9968281" cy="1119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DAD4D-D4F5-49AA-B118-D7A284D6C7DA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207ED-9C0E-4084-8955-5BB363E31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92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>
                <a:latin typeface="Arial" charset="0"/>
              </a:rPr>
              <a:t>ABBYY TestReader 4.0 Network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59BCD4-62D4-4FDF-8700-C8D5BBFC2D56}" type="datetime1">
              <a:rPr lang="en-US" sz="1300">
                <a:latin typeface="Arial" charset="0"/>
              </a:rPr>
              <a:pPr eaLnBrk="1" hangingPunct="1"/>
              <a:t>11/25/2015</a:t>
            </a:fld>
            <a:endParaRPr lang="en-US" sz="1300">
              <a:latin typeface="Arial" charset="0"/>
            </a:endParaRPr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>
                <a:latin typeface="Arial" charset="0"/>
              </a:rPr>
              <a:t>Технология экспертизы ЕГЭ</a:t>
            </a:r>
          </a:p>
        </p:txBody>
      </p:sp>
      <p:sp>
        <p:nvSpPr>
          <p:cNvPr id="256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F80FE8-B63C-42AD-AB74-D01D0C8B72BD}" type="slidenum">
              <a:rPr lang="en-US" sz="1300">
                <a:latin typeface="Arial" charset="0"/>
              </a:rPr>
              <a:pPr eaLnBrk="1" hangingPunct="1"/>
              <a:t>3</a:t>
            </a:fld>
            <a:endParaRPr lang="en-US" sz="1300">
              <a:latin typeface="Arial" charset="0"/>
            </a:endParaRPr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i="1" smtClean="0"/>
          </a:p>
        </p:txBody>
      </p:sp>
    </p:spTree>
    <p:extLst>
      <p:ext uri="{BB962C8B-B14F-4D97-AF65-F5344CB8AC3E}">
        <p14:creationId xmlns:p14="http://schemas.microsoft.com/office/powerpoint/2010/main" val="1495963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3EDE-918F-4FFD-9C25-A62CEB399AA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583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>
                <a:latin typeface="Arial" charset="0"/>
              </a:rPr>
              <a:t>ABBYY TestReader 4.0 Network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59BCD4-62D4-4FDF-8700-C8D5BBFC2D56}" type="datetime1">
              <a:rPr lang="en-US" sz="1300">
                <a:latin typeface="Arial" charset="0"/>
              </a:rPr>
              <a:pPr eaLnBrk="1" hangingPunct="1"/>
              <a:t>11/25/2015</a:t>
            </a:fld>
            <a:endParaRPr lang="en-US" sz="1300">
              <a:latin typeface="Arial" charset="0"/>
            </a:endParaRPr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>
                <a:latin typeface="Arial" charset="0"/>
              </a:rPr>
              <a:t>Технология экспертизы ЕГЭ</a:t>
            </a:r>
          </a:p>
        </p:txBody>
      </p:sp>
      <p:sp>
        <p:nvSpPr>
          <p:cNvPr id="256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F80FE8-B63C-42AD-AB74-D01D0C8B72BD}" type="slidenum">
              <a:rPr lang="en-US" sz="1300">
                <a:latin typeface="Arial" charset="0"/>
              </a:rPr>
              <a:pPr eaLnBrk="1" hangingPunct="1"/>
              <a:t>10</a:t>
            </a:fld>
            <a:endParaRPr lang="en-US" sz="1300">
              <a:latin typeface="Arial" charset="0"/>
            </a:endParaRPr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i="1" smtClean="0"/>
          </a:p>
        </p:txBody>
      </p:sp>
    </p:spTree>
    <p:extLst>
      <p:ext uri="{BB962C8B-B14F-4D97-AF65-F5344CB8AC3E}">
        <p14:creationId xmlns:p14="http://schemas.microsoft.com/office/powerpoint/2010/main" val="902499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3EDE-918F-4FFD-9C25-A62CEB399AA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20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99124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48523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74224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6496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91536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20917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33955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10132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37255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6580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98399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354D1-548F-4D85-B5BA-9314F1EB4994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67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tobr.ru/" TargetMode="External"/><Relationship Id="rId2" Type="http://schemas.openxmlformats.org/officeDocument/2006/relationships/hyperlink" Target="mailto:gsnezhko@rcoi61.org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rocoiso@rostobr.ru" TargetMode="External"/><Relationship Id="rId5" Type="http://schemas.openxmlformats.org/officeDocument/2006/relationships/hyperlink" Target="mailto:ege@rcoi61.org.ru" TargetMode="External"/><Relationship Id="rId4" Type="http://schemas.openxmlformats.org/officeDocument/2006/relationships/hyperlink" Target="http://www.rcoi61.org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oi61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ge.rcoi61.org.ru/" TargetMode="External"/><Relationship Id="rId5" Type="http://schemas.openxmlformats.org/officeDocument/2006/relationships/hyperlink" Target="http://fipi.ru/" TargetMode="External"/><Relationship Id="rId4" Type="http://schemas.openxmlformats.org/officeDocument/2006/relationships/hyperlink" Target="http://www.ege.edu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0658" y="1643941"/>
            <a:ext cx="105840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</a:rPr>
              <a:t>Итоговое сочинение </a:t>
            </a:r>
          </a:p>
          <a:p>
            <a:pPr algn="ctr"/>
            <a:r>
              <a:rPr lang="ru-RU" sz="6000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</a:rPr>
              <a:t>(изложение)</a:t>
            </a:r>
            <a:endParaRPr lang="ru-RU" sz="6000" dirty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0659" y="4180315"/>
            <a:ext cx="1058402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latin typeface="Cambria" panose="02040503050406030204" pitchFamily="18" charset="0"/>
                <a:ea typeface="Calibri" panose="020F0502020204030204" pitchFamily="34" charset="0"/>
              </a:rPr>
              <a:t>Снежко Галина </a:t>
            </a:r>
            <a:r>
              <a:rPr lang="ru-RU" sz="2400" b="1" i="1" dirty="0" smtClean="0">
                <a:latin typeface="Cambria" panose="02040503050406030204" pitchFamily="18" charset="0"/>
                <a:ea typeface="Calibri" panose="020F0502020204030204" pitchFamily="34" charset="0"/>
              </a:rPr>
              <a:t>Евгеньевна,</a:t>
            </a:r>
          </a:p>
          <a:p>
            <a:pPr algn="r"/>
            <a:r>
              <a:rPr lang="ru-RU" i="1" dirty="0" smtClean="0">
                <a:latin typeface="Cambria" panose="02040503050406030204" pitchFamily="18" charset="0"/>
                <a:ea typeface="Calibri" panose="020F0502020204030204" pitchFamily="34" charset="0"/>
              </a:rPr>
              <a:t>директор </a:t>
            </a:r>
          </a:p>
          <a:p>
            <a:pPr algn="r"/>
            <a:r>
              <a:rPr lang="ru-RU" i="1" dirty="0" smtClean="0">
                <a:latin typeface="Cambria" panose="02040503050406030204" pitchFamily="18" charset="0"/>
                <a:ea typeface="Calibri" panose="020F0502020204030204" pitchFamily="34" charset="0"/>
              </a:rPr>
              <a:t>ГБУ </a:t>
            </a:r>
            <a:r>
              <a:rPr lang="ru-RU" i="1" dirty="0">
                <a:latin typeface="Cambria" panose="02040503050406030204" pitchFamily="18" charset="0"/>
                <a:ea typeface="Calibri" panose="020F0502020204030204" pitchFamily="34" charset="0"/>
              </a:rPr>
              <a:t>РО «Ростовский областной центр </a:t>
            </a:r>
            <a:endParaRPr lang="ru-RU" i="1" dirty="0" smtClean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r"/>
            <a:r>
              <a:rPr lang="ru-RU" i="1" dirty="0" smtClean="0">
                <a:latin typeface="Cambria" panose="02040503050406030204" pitchFamily="18" charset="0"/>
                <a:ea typeface="Calibri" panose="020F0502020204030204" pitchFamily="34" charset="0"/>
              </a:rPr>
              <a:t>обработки </a:t>
            </a:r>
            <a:r>
              <a:rPr lang="ru-RU" i="1" dirty="0">
                <a:latin typeface="Cambria" panose="02040503050406030204" pitchFamily="18" charset="0"/>
                <a:ea typeface="Calibri" panose="020F0502020204030204" pitchFamily="34" charset="0"/>
              </a:rPr>
              <a:t>информации в сфере образования»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2471" y="6326156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800" b="1" i="1">
                <a:latin typeface="Cambria" panose="02040503050406030204" pitchFamily="18" charset="0"/>
                <a:ea typeface="Calibri" panose="020F0502020204030204" pitchFamily="34" charset="0"/>
              </a:defRPr>
            </a:lvl1pPr>
          </a:lstStyle>
          <a:p>
            <a:pPr algn="ctr"/>
            <a:r>
              <a:rPr lang="ru-RU" sz="2000" b="0" dirty="0" smtClean="0"/>
              <a:t>25 ноября 2015 </a:t>
            </a:r>
            <a:r>
              <a:rPr lang="ru-RU" sz="2000" b="0" dirty="0"/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97756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03854" y="1203639"/>
            <a:ext cx="7296538" cy="5337117"/>
          </a:xfrm>
          <a:noFill/>
        </p:spPr>
        <p:txBody>
          <a:bodyPr>
            <a:normAutofit fontScale="92500"/>
          </a:bodyPr>
          <a:lstStyle/>
          <a:p>
            <a:pPr lvl="0"/>
            <a:r>
              <a:rPr lang="ru-RU" dirty="0">
                <a:latin typeface="Cambria" panose="02040503050406030204" pitchFamily="18" charset="0"/>
              </a:rPr>
              <a:t>На одного участника по умолчанию печатается </a:t>
            </a:r>
            <a:r>
              <a:rPr lang="ru-RU" dirty="0" smtClean="0">
                <a:latin typeface="Cambria" panose="02040503050406030204" pitchFamily="18" charset="0"/>
              </a:rPr>
              <a:t>бланк </a:t>
            </a:r>
            <a:r>
              <a:rPr lang="ru-RU" dirty="0">
                <a:latin typeface="Cambria" panose="02040503050406030204" pitchFamily="18" charset="0"/>
              </a:rPr>
              <a:t>регистрации и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4 бланка</a:t>
            </a:r>
            <a:r>
              <a:rPr lang="ru-RU" dirty="0">
                <a:latin typeface="Cambria" panose="02040503050406030204" pitchFamily="18" charset="0"/>
              </a:rPr>
              <a:t> записи. Печать бланков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односторонняя</a:t>
            </a:r>
            <a:r>
              <a:rPr lang="ru-RU" dirty="0">
                <a:latin typeface="Cambria" panose="02040503050406030204" pitchFamily="18" charset="0"/>
              </a:rPr>
              <a:t>.</a:t>
            </a:r>
          </a:p>
          <a:p>
            <a:pPr lvl="0"/>
            <a:r>
              <a:rPr lang="ru-RU" dirty="0">
                <a:latin typeface="Cambria" panose="02040503050406030204" pitchFamily="18" charset="0"/>
              </a:rPr>
              <a:t>Код работы печатается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автоматически</a:t>
            </a:r>
            <a:r>
              <a:rPr lang="ru-RU" dirty="0">
                <a:latin typeface="Cambria" panose="02040503050406030204" pitchFamily="18" charset="0"/>
              </a:rPr>
              <a:t> на бланке регистрации и бланках записи.</a:t>
            </a:r>
          </a:p>
          <a:p>
            <a:pPr lvl="0"/>
            <a:r>
              <a:rPr lang="ru-RU" dirty="0">
                <a:latin typeface="Cambria" panose="02040503050406030204" pitchFamily="18" charset="0"/>
              </a:rPr>
              <a:t>Если участнику не хватает места для ответа, он может попросить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дополнительный</a:t>
            </a:r>
            <a:r>
              <a:rPr lang="ru-RU" dirty="0">
                <a:latin typeface="Cambria" panose="02040503050406030204" pitchFamily="18" charset="0"/>
              </a:rPr>
              <a:t> бланк, который печатается предварительно. </a:t>
            </a:r>
          </a:p>
          <a:p>
            <a:r>
              <a:rPr lang="ru-RU" dirty="0">
                <a:latin typeface="Cambria" panose="02040503050406030204" pitchFamily="18" charset="0"/>
              </a:rPr>
              <a:t>Код работы в дополнительный бланк вписывается вручную с бланка регистрации</a:t>
            </a:r>
            <a:r>
              <a:rPr lang="ru-RU" dirty="0" smtClean="0">
                <a:latin typeface="Cambria" panose="02040503050406030204" pitchFamily="18" charset="0"/>
              </a:rPr>
              <a:t>.</a:t>
            </a:r>
          </a:p>
          <a:p>
            <a:r>
              <a:rPr lang="ru-RU" dirty="0" smtClean="0">
                <a:latin typeface="Cambria" panose="02040503050406030204" pitchFamily="18" charset="0"/>
              </a:rPr>
              <a:t>Поле </a:t>
            </a:r>
            <a:r>
              <a:rPr lang="ru-RU" dirty="0">
                <a:latin typeface="Cambria" panose="02040503050406030204" pitchFamily="18" charset="0"/>
              </a:rPr>
              <a:t>«Лист №» заполняется членом комиссии в случае выдачи участнику дополнительного бланка записи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135" y="728662"/>
            <a:ext cx="4032250" cy="581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442255" y="668448"/>
            <a:ext cx="6050227" cy="66977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Calibri" pitchFamily="34" charset="0"/>
              </a:rPr>
              <a:t>Бланки</a:t>
            </a:r>
            <a:endParaRPr lang="en-US" b="1" dirty="0" smtClean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918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042A4D-6872-4BFE-B0F2-0BF6E359BF91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667532" y="737118"/>
            <a:ext cx="8820956" cy="1003968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Calibri" pitchFamily="34" charset="0"/>
              </a:rPr>
              <a:t>Связка бланков</a:t>
            </a:r>
            <a:endParaRPr lang="en-US" b="1" dirty="0" smtClean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 t="3010" b="78931"/>
          <a:stretch>
            <a:fillRect/>
          </a:stretch>
        </p:blipFill>
        <p:spPr bwMode="auto">
          <a:xfrm>
            <a:off x="1508178" y="3758344"/>
            <a:ext cx="9159823" cy="2467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8"/>
          <p:cNvSpPr txBox="1">
            <a:spLocks noChangeArrowheads="1"/>
          </p:cNvSpPr>
          <p:nvPr/>
        </p:nvSpPr>
        <p:spPr>
          <a:xfrm>
            <a:off x="2211355" y="1648694"/>
            <a:ext cx="8063746" cy="23762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576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Char char="●"/>
              <a:defRPr lang="en-US" sz="2400" kern="12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28650" indent="-271463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Calibri" pitchFamily="34" charset="0"/>
              <a:buChar char="●"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spcBef>
                <a:spcPts val="384"/>
              </a:spcBef>
              <a:spcAft>
                <a:spcPts val="0"/>
              </a:spcAft>
              <a:buFont typeface="Calibri" pitchFamily="34" charset="0"/>
              <a:buChar char="–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4125" indent="-176213" algn="l" defTabSz="914400" rtl="0" eaLnBrk="1" latinLnBrk="0" hangingPunct="1">
              <a:spcBef>
                <a:spcPct val="20000"/>
              </a:spcBef>
              <a:buFont typeface="Calibri" pitchFamily="34" charset="0"/>
              <a:buChar char="‐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</a:rPr>
              <a:t>Код работы </a:t>
            </a:r>
            <a:r>
              <a:rPr lang="ru-RU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формируется 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</a:rPr>
              <a:t>автоматизировано при печати бланков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</a:rPr>
              <a:t>Одинаковый на всех бланках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</a:rPr>
              <a:t>10-знаков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ru-RU" sz="32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2800" dirty="0">
              <a:solidFill>
                <a:schemeClr val="tx1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2800" dirty="0">
              <a:solidFill>
                <a:schemeClr val="tx1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80176" y="5587051"/>
            <a:ext cx="2808312" cy="91720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426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9347" y="804189"/>
            <a:ext cx="12142653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Для внесения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коррекций по персональным данным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участников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РЦОИ обязательно должны передаваться ведомости коррекций персональных данных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участников ГИА в аудитории - форма ИС-07 «Ведомость коррекции персональных данных участников ГИА в аудитории»,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которая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готовиться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для каждой аудитории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проведения итогового сочинения (изложения) с помощью отчета «ИС-07 Ведомость коррекции персональных данных»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097" name="Рисунок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51"/>
          <a:stretch/>
        </p:blipFill>
        <p:spPr bwMode="auto">
          <a:xfrm>
            <a:off x="571500" y="2461136"/>
            <a:ext cx="10947400" cy="4088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5381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19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706438"/>
            <a:ext cx="8562975" cy="580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664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8921" y="729019"/>
            <a:ext cx="9963539" cy="885177"/>
          </a:xfrm>
        </p:spPr>
        <p:txBody>
          <a:bodyPr>
            <a:no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Замечания по результатам проведения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итогового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сочинения (изложения)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2014-15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59702" y="1694173"/>
            <a:ext cx="11786118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ПЕРЕДАЧЕ БЛАНКОВ НА ОБРАБОТКУ В РОЦОИСО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Случаи нарушения правил паковки бланков записи,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влекущие серьезные проблемы обработки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больших папках с файлами с бланками на каждого участника;</a:t>
            </a:r>
            <a:endParaRPr lang="ru-RU" sz="11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«пустые» бланки записи из комплектов участника отложены отдельно, запакованы только заполненные бланки записи;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комплекты бланков записи каждого участника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соединены скрепками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 случаев;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заменен полностью комплект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участника при порче одного из бланков пакета.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Случаи нарушения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оформления сопроводительных документов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акты приемки-передачи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заранее не подготовлены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заполнялись при приемке, что значительно удлиняет время приема бланков;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акты по количеству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аудиторий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всех ОО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0529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7500" y="943740"/>
            <a:ext cx="11417300" cy="541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Замечания по результатам обработки бланков: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  <a:p>
            <a:pPr lvl="0">
              <a:buFontTx/>
              <a:buChar char="•"/>
            </a:pPr>
            <a:r>
              <a:rPr lang="ru-RU" sz="3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пакеты были вложены </a:t>
            </a:r>
            <a:r>
              <a:rPr lang="ru-RU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пустые</a:t>
            </a:r>
            <a:r>
              <a:rPr lang="ru-RU" sz="32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дополнительные бланки</a:t>
            </a:r>
            <a:endParaRPr lang="ru-RU" sz="32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Tx/>
              <a:buChar char="•"/>
            </a:pPr>
            <a:r>
              <a:rPr lang="ru-RU" sz="3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Недопустимо использование одного комплекта бланков регистрации и бланков записи несколькими </a:t>
            </a:r>
            <a:r>
              <a:rPr lang="ru-RU" sz="32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участниками! Результаты </a:t>
            </a:r>
            <a:r>
              <a:rPr lang="ru-RU" sz="3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участников могут быть </a:t>
            </a:r>
            <a:r>
              <a:rPr lang="ru-RU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отменены</a:t>
            </a:r>
            <a:r>
              <a:rPr lang="ru-RU" sz="32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>
              <a:buFontTx/>
              <a:buChar char="•"/>
            </a:pPr>
            <a:r>
              <a:rPr lang="ru-RU" sz="3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Недопустимо использование одним участником бланков из разных комплектов. Работы таких участников обрабатываться не будут и соответственно результаты будут </a:t>
            </a:r>
            <a:r>
              <a:rPr lang="ru-RU" sz="32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отменены</a:t>
            </a:r>
            <a:r>
              <a:rPr lang="ru-RU" sz="3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lvl="0">
              <a:buFontTx/>
              <a:buChar char="•"/>
            </a:pPr>
            <a:r>
              <a:rPr lang="ru-RU" sz="3200" dirty="0" smtClean="0">
                <a:latin typeface="Cambria" panose="02040503050406030204" pitchFamily="18" charset="0"/>
              </a:rPr>
              <a:t>Не </a:t>
            </a:r>
            <a:r>
              <a:rPr lang="ru-RU" sz="3200" dirty="0">
                <a:latin typeface="Cambria" panose="02040503050406030204" pitchFamily="18" charset="0"/>
              </a:rPr>
              <a:t>качественная печать </a:t>
            </a:r>
            <a:r>
              <a:rPr lang="ru-RU" sz="3200" dirty="0" smtClean="0">
                <a:latin typeface="Cambria" panose="02040503050406030204" pitchFamily="18" charset="0"/>
              </a:rPr>
              <a:t>бланков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80975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57200" y="4283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20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5736" y="1205350"/>
            <a:ext cx="6162286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Замечания по результатам обработки бланков: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lvl="0">
              <a:buFontTx/>
              <a:buChar char="•"/>
            </a:pPr>
            <a:r>
              <a:rPr lang="ru-RU" sz="3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Организаторы не проверяли заполнение «шапки» пустых бланков записи. </a:t>
            </a:r>
            <a:r>
              <a:rPr lang="ru-RU" sz="32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Заполнение </a:t>
            </a:r>
            <a:r>
              <a:rPr lang="ru-RU" sz="3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«шапки» всех </a:t>
            </a:r>
            <a:r>
              <a:rPr lang="ru-RU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бланков</a:t>
            </a:r>
            <a:r>
              <a:rPr lang="ru-RU" sz="32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записи, </a:t>
            </a:r>
            <a:r>
              <a:rPr lang="ru-RU" sz="3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выданных участникам </a:t>
            </a:r>
            <a:r>
              <a:rPr lang="ru-RU" sz="32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</a:t>
            </a:r>
            <a:r>
              <a:rPr lang="ru-RU" sz="32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32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80975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57200" y="4283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-90488" y="457200"/>
            <a:ext cx="12192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3794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90488" y="4251325"/>
            <a:ext cx="12192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63087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-90488" y="6765925"/>
            <a:ext cx="12192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170645" y="1246909"/>
            <a:ext cx="5829300" cy="4876800"/>
            <a:chOff x="1393372" y="1822298"/>
            <a:chExt cx="5829300" cy="4876800"/>
          </a:xfrm>
        </p:grpSpPr>
        <p:pic>
          <p:nvPicPr>
            <p:cNvPr id="6145" name="Рисунок 1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32" b="37731"/>
            <a:stretch/>
          </p:blipFill>
          <p:spPr bwMode="auto">
            <a:xfrm>
              <a:off x="1393372" y="1822298"/>
              <a:ext cx="5829300" cy="4876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2228850" y="1923415"/>
              <a:ext cx="4343400" cy="7143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3375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681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5736" y="1759347"/>
            <a:ext cx="616228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Замечания по результатам обработки бланков: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lvl="0">
              <a:buFontTx/>
              <a:buChar char="•"/>
            </a:pPr>
            <a:r>
              <a:rPr lang="ru-RU" sz="3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бланках записи не указывались номера листов или номер темы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80975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57200" y="4283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-90488" y="457200"/>
            <a:ext cx="12192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3794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90488" y="4251325"/>
            <a:ext cx="12192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63087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-90488" y="6765925"/>
            <a:ext cx="12192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3375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005512" y="1043710"/>
            <a:ext cx="5943600" cy="4886035"/>
            <a:chOff x="0" y="932872"/>
            <a:chExt cx="5943600" cy="4898136"/>
          </a:xfrm>
        </p:grpSpPr>
        <p:pic>
          <p:nvPicPr>
            <p:cNvPr id="7169" name="Рисунок 10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50" b="36178"/>
            <a:stretch/>
          </p:blipFill>
          <p:spPr bwMode="auto">
            <a:xfrm>
              <a:off x="0" y="932872"/>
              <a:ext cx="5943600" cy="48981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3534358" y="974064"/>
              <a:ext cx="876300" cy="3619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180975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895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7806" y="1328463"/>
            <a:ext cx="11477956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Замечания по результатам обработки бланков: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lvl="0"/>
            <a:r>
              <a:rPr lang="ru-RU" sz="28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Некорректно </a:t>
            </a:r>
            <a:r>
              <a:rPr lang="ru-RU" sz="28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переносятся результаты оценивания:</a:t>
            </a:r>
          </a:p>
          <a:p>
            <a:pPr lvl="0"/>
            <a:r>
              <a:rPr lang="ru-RU" sz="28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-не </a:t>
            </a:r>
            <a:r>
              <a:rPr lang="ru-RU" sz="28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выставляется итоговый зачет или </a:t>
            </a:r>
            <a:r>
              <a:rPr lang="ru-RU" sz="28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незачет,</a:t>
            </a:r>
            <a:endParaRPr lang="ru-RU" sz="2800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-не </a:t>
            </a:r>
            <a:r>
              <a:rPr lang="ru-RU" sz="28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корректно определяется итоговый </a:t>
            </a:r>
            <a:r>
              <a:rPr lang="ru-RU" sz="28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результат.</a:t>
            </a:r>
          </a:p>
          <a:p>
            <a:pPr lvl="0"/>
            <a:endParaRPr lang="ru-RU" sz="3200" dirty="0" smtClean="0">
              <a:solidFill>
                <a:srgbClr val="FF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Исправления </a:t>
            </a:r>
            <a:r>
              <a:rPr lang="ru-RU" sz="32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результаты оценивания в </a:t>
            </a:r>
            <a:r>
              <a:rPr lang="ru-RU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оригиналах </a:t>
            </a:r>
            <a:r>
              <a:rPr lang="ru-RU" sz="32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бланков регистрации необходимо </a:t>
            </a:r>
            <a:r>
              <a:rPr lang="ru-RU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вносить так, </a:t>
            </a:r>
            <a:r>
              <a:rPr lang="ru-RU" sz="32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было понятно, какая оценка действительна. </a:t>
            </a:r>
            <a:endParaRPr lang="ru-RU" sz="3200" dirty="0" smtClean="0">
              <a:solidFill>
                <a:srgbClr val="FF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32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этом запрещено использовать </a:t>
            </a:r>
            <a:r>
              <a:rPr lang="ru-RU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корректор! </a:t>
            </a:r>
            <a:endParaRPr lang="ru-RU" sz="3200" dirty="0">
              <a:solidFill>
                <a:srgbClr val="FF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80975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57200" y="4283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-90488" y="457200"/>
            <a:ext cx="12192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3794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90488" y="4251325"/>
            <a:ext cx="12192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3375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180975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79387" y="4229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09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0" y="4174830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Yeseva One"/>
              </a:rPr>
              <a:t>Отдел организационно-технологического обеспечения </a:t>
            </a:r>
            <a:r>
              <a:rPr lang="ru-RU" b="1" dirty="0" smtClean="0">
                <a:solidFill>
                  <a:srgbClr val="000000"/>
                </a:solidFill>
                <a:latin typeface="Yeseva One"/>
              </a:rPr>
              <a:t>ГИА-11</a:t>
            </a:r>
            <a:endParaRPr lang="ru-RU" b="1" dirty="0">
              <a:solidFill>
                <a:srgbClr val="000000"/>
              </a:solidFill>
              <a:latin typeface="Yeseva One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Yeseva One"/>
              </a:rPr>
              <a:t>Богданов Валерий Александрович</a:t>
            </a:r>
            <a:r>
              <a:rPr lang="ru-RU" dirty="0">
                <a:solidFill>
                  <a:srgbClr val="000000"/>
                </a:solidFill>
                <a:latin typeface="Yeseva One"/>
              </a:rPr>
              <a:t/>
            </a:r>
            <a:br>
              <a:rPr lang="ru-RU" dirty="0">
                <a:solidFill>
                  <a:srgbClr val="000000"/>
                </a:solidFill>
                <a:latin typeface="Yeseva One"/>
              </a:rPr>
            </a:br>
            <a:r>
              <a:rPr lang="ru-RU" sz="2400" b="1" dirty="0">
                <a:solidFill>
                  <a:srgbClr val="FF0000"/>
                </a:solidFill>
                <a:latin typeface="Yeseva One"/>
              </a:rPr>
              <a:t>тел. +</a:t>
            </a:r>
            <a:r>
              <a:rPr lang="ru-RU" sz="2400" b="1" dirty="0" smtClean="0">
                <a:solidFill>
                  <a:srgbClr val="FF0000"/>
                </a:solidFill>
                <a:latin typeface="Yeseva One"/>
              </a:rPr>
              <a:t>7(863)2105011</a:t>
            </a:r>
            <a:r>
              <a:rPr lang="ru-RU" dirty="0" smtClean="0">
                <a:solidFill>
                  <a:srgbClr val="000000"/>
                </a:solidFill>
                <a:latin typeface="Yeseva One"/>
              </a:rPr>
              <a:t> </a:t>
            </a:r>
            <a:endParaRPr lang="ru-RU" b="0" i="0" dirty="0">
              <a:solidFill>
                <a:srgbClr val="000000"/>
              </a:solidFill>
              <a:effectLst/>
              <a:latin typeface="Yeseva On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2071037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Yeseva One"/>
              </a:rPr>
              <a:t>Директор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Yeseva One"/>
              </a:rPr>
              <a:t>Снежко </a:t>
            </a:r>
            <a:r>
              <a:rPr lang="ru-RU" dirty="0">
                <a:solidFill>
                  <a:srgbClr val="000000"/>
                </a:solidFill>
                <a:latin typeface="Yeseva One"/>
              </a:rPr>
              <a:t>Галина Евгеньевна</a:t>
            </a:r>
            <a:br>
              <a:rPr lang="ru-RU" dirty="0">
                <a:solidFill>
                  <a:srgbClr val="000000"/>
                </a:solidFill>
                <a:latin typeface="Yeseva One"/>
              </a:rPr>
            </a:br>
            <a:r>
              <a:rPr lang="ru-RU" sz="2400" b="1" dirty="0">
                <a:solidFill>
                  <a:srgbClr val="FF0000"/>
                </a:solidFill>
                <a:latin typeface="Yeseva One"/>
              </a:rPr>
              <a:t>тел. </a:t>
            </a:r>
            <a:r>
              <a:rPr lang="ru-RU" sz="2400" b="1" dirty="0" smtClean="0">
                <a:solidFill>
                  <a:srgbClr val="FF0000"/>
                </a:solidFill>
                <a:latin typeface="Yeseva One"/>
              </a:rPr>
              <a:t>+7(909)4253444</a:t>
            </a:r>
            <a:r>
              <a:rPr lang="ru-RU" sz="2400" b="1" dirty="0">
                <a:solidFill>
                  <a:srgbClr val="FF0000"/>
                </a:solidFill>
                <a:latin typeface="Yeseva One"/>
              </a:rPr>
              <a:t>, </a:t>
            </a:r>
            <a:endParaRPr lang="ru-RU" sz="2400" b="1" dirty="0" smtClean="0">
              <a:solidFill>
                <a:srgbClr val="FF0000"/>
              </a:solidFill>
              <a:latin typeface="Yeseva One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Yeseva One"/>
              </a:rPr>
              <a:t>+</a:t>
            </a:r>
            <a:r>
              <a:rPr lang="ru-RU" sz="2400" b="1" dirty="0" smtClean="0">
                <a:solidFill>
                  <a:srgbClr val="FF0000"/>
                </a:solidFill>
                <a:latin typeface="Yeseva One"/>
              </a:rPr>
              <a:t>7(863)2105006</a:t>
            </a:r>
            <a:r>
              <a:rPr lang="ru-RU" dirty="0">
                <a:solidFill>
                  <a:srgbClr val="000000"/>
                </a:solidFill>
                <a:latin typeface="Yeseva One"/>
              </a:rPr>
              <a:t/>
            </a:r>
            <a:br>
              <a:rPr lang="ru-RU" dirty="0">
                <a:solidFill>
                  <a:srgbClr val="000000"/>
                </a:solidFill>
                <a:latin typeface="Yeseva One"/>
              </a:rPr>
            </a:br>
            <a:r>
              <a:rPr lang="ru-RU" dirty="0" smtClean="0">
                <a:solidFill>
                  <a:srgbClr val="000000"/>
                </a:solidFill>
                <a:latin typeface="Yeseva One"/>
                <a:hlinkClick r:id="rId2"/>
              </a:rPr>
              <a:t>gsnezhko@rcoi61.org.ru</a:t>
            </a:r>
            <a:r>
              <a:rPr lang="ru-RU" dirty="0" smtClean="0">
                <a:solidFill>
                  <a:srgbClr val="000000"/>
                </a:solidFill>
                <a:latin typeface="Yeseva One"/>
              </a:rPr>
              <a:t> </a:t>
            </a:r>
            <a:endParaRPr lang="ru-RU" b="0" i="0" dirty="0">
              <a:solidFill>
                <a:srgbClr val="000000"/>
              </a:solidFill>
              <a:effectLst/>
              <a:latin typeface="Yeseva One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33854" y="1527329"/>
            <a:ext cx="5689664" cy="40949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err="1" smtClean="0"/>
              <a:t>Минобразование</a:t>
            </a:r>
            <a:r>
              <a:rPr lang="ru-RU" altLang="ru-RU" sz="2400" b="1" dirty="0" smtClean="0"/>
              <a:t> Ростовской области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2400" dirty="0" smtClean="0"/>
              <a:t>web-</a:t>
            </a:r>
            <a:r>
              <a:rPr lang="ru-RU" altLang="ru-RU" sz="2400" dirty="0" smtClean="0"/>
              <a:t>сайт: </a:t>
            </a:r>
            <a:r>
              <a:rPr lang="en-US" altLang="ru-RU" sz="2400" dirty="0" smtClean="0">
                <a:hlinkClick r:id="rId3"/>
              </a:rPr>
              <a:t>www.rostobr.ru</a:t>
            </a:r>
            <a:r>
              <a:rPr lang="ru-RU" altLang="ru-RU" sz="2400" dirty="0" smtClean="0"/>
              <a:t> 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2400" b="1" dirty="0" smtClean="0"/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2400" b="1" dirty="0" smtClean="0"/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/>
              <a:t>Ростовский областной центр обработки информации в сфере образования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/>
              <a:t>г. Ростов-на-Дону, пр. Ленина, 92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2400" dirty="0" smtClean="0"/>
              <a:t>web-</a:t>
            </a:r>
            <a:r>
              <a:rPr lang="ru-RU" altLang="ru-RU" sz="2400" dirty="0" smtClean="0"/>
              <a:t>сайт: </a:t>
            </a:r>
            <a:r>
              <a:rPr lang="en-US" altLang="ru-RU" sz="2400" dirty="0" smtClean="0">
                <a:hlinkClick r:id="rId4"/>
              </a:rPr>
              <a:t>www.rcoi61.ru</a:t>
            </a:r>
            <a:r>
              <a:rPr lang="ru-RU" altLang="ru-RU" sz="2400" dirty="0" smtClean="0"/>
              <a:t>   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2400" dirty="0" smtClean="0"/>
              <a:t>e-mail</a:t>
            </a:r>
            <a:r>
              <a:rPr lang="en-US" altLang="ru-RU" sz="2400" dirty="0"/>
              <a:t>: </a:t>
            </a:r>
            <a:r>
              <a:rPr lang="en-US" sz="2400" dirty="0" smtClean="0">
                <a:hlinkClick r:id="rId5"/>
              </a:rPr>
              <a:t>ege@rcoi61.org.ru</a:t>
            </a:r>
            <a:r>
              <a:rPr lang="ru-RU" sz="2400" dirty="0" smtClean="0"/>
              <a:t> </a:t>
            </a:r>
            <a:endParaRPr lang="en-US" altLang="ru-RU" sz="2400" dirty="0" smtClean="0"/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2400" dirty="0" smtClean="0"/>
              <a:t>e-mail: </a:t>
            </a:r>
            <a:r>
              <a:rPr lang="en-US" altLang="ru-RU" sz="2400" dirty="0" smtClean="0">
                <a:hlinkClick r:id="rId6"/>
              </a:rPr>
              <a:t>rocoiso@rostobr.ru</a:t>
            </a:r>
            <a:r>
              <a:rPr lang="ru-RU" altLang="ru-RU" sz="2400" dirty="0" smtClean="0"/>
              <a:t> </a:t>
            </a:r>
          </a:p>
          <a:p>
            <a:pPr marL="0" indent="0" algn="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i="1" dirty="0" smtClean="0"/>
              <a:t>Режим работы: </a:t>
            </a:r>
          </a:p>
          <a:p>
            <a:pPr marL="0" indent="0" algn="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i="1" dirty="0" smtClean="0"/>
              <a:t>понедельник-четверг: 9.00-18.00;</a:t>
            </a:r>
          </a:p>
          <a:p>
            <a:pPr marL="0" indent="0" algn="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i="1" dirty="0" smtClean="0"/>
              <a:t>пятница: 9.00-17.00; </a:t>
            </a:r>
          </a:p>
          <a:p>
            <a:pPr marL="0" indent="0" algn="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i="1" dirty="0" smtClean="0"/>
              <a:t>перерыв: 13.00-14.00. 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33854" y="680152"/>
            <a:ext cx="11456209" cy="706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КОНТАКТНЫЕ ДАННЫЕ</a:t>
            </a:r>
            <a:endParaRPr lang="ru-RU" alt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83470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7367" y="710358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Важные </a:t>
            </a:r>
            <a:r>
              <a:rPr lang="ru-RU" sz="3200" b="1" dirty="0"/>
              <a:t>особенности процедур подготовки и проведения итогового сочинения (изложения) </a:t>
            </a:r>
            <a:r>
              <a:rPr lang="ru-RU" sz="3200" b="1" dirty="0" smtClean="0"/>
              <a:t>2 </a:t>
            </a:r>
            <a:r>
              <a:rPr lang="ru-RU" sz="3200" b="1" dirty="0"/>
              <a:t>декабря </a:t>
            </a:r>
            <a:r>
              <a:rPr lang="ru-RU" sz="3200" b="1" dirty="0" smtClean="0"/>
              <a:t>2015 </a:t>
            </a:r>
            <a:r>
              <a:rPr lang="ru-RU" sz="3200" b="1" dirty="0"/>
              <a:t>г., соблюдение которых </a:t>
            </a:r>
            <a:r>
              <a:rPr lang="ru-RU" sz="3200" b="1" dirty="0" smtClean="0">
                <a:solidFill>
                  <a:srgbClr val="FF0000"/>
                </a:solidFill>
              </a:rPr>
              <a:t>ОБЯЗАТЕЛЬНО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99662" y="2085520"/>
            <a:ext cx="11084767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47675" lvl="0" indent="-44767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Для 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</a:rPr>
              <a:t>проведения итогового сочинения (изложения) </a:t>
            </a:r>
            <a:r>
              <a:rPr lang="ru-RU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02.12.2015 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</a:rPr>
              <a:t>должны </a:t>
            </a:r>
            <a:r>
              <a:rPr lang="ru-RU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использоваться 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</a:rPr>
              <a:t>только бланки, напечатанные из программного обеспечения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«Планирование ГИА (ЕГЭ)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2016»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версии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10.01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или «Школьный клиент» версии 6.0</a:t>
            </a:r>
          </a:p>
          <a:p>
            <a:pPr marL="447675" lvl="0" indent="-44767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800" dirty="0" smtClean="0">
                <a:latin typeface="Arial" panose="020B0604020202020204" pitchFamily="34" charset="0"/>
              </a:rPr>
              <a:t>При </a:t>
            </a:r>
            <a:r>
              <a:rPr lang="ru-RU" sz="1800" dirty="0">
                <a:latin typeface="Arial" panose="020B0604020202020204" pitchFamily="34" charset="0"/>
              </a:rPr>
              <a:t>печати комплектов бланков участников в отчете ИС-10  «Бланки итогового сочинения (изложения)» параметр «Задать количество бланков записи в основном комплекте»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</a:rPr>
              <a:t>должен быть равен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lang="ru-RU" sz="1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447675" lvl="0" indent="-44767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800" dirty="0" smtClean="0">
                <a:latin typeface="Arial" panose="020B0604020202020204" pitchFamily="34" charset="0"/>
              </a:rPr>
              <a:t>Членам комиссии в аудиториях </a:t>
            </a:r>
            <a:r>
              <a:rPr lang="ru-RU" sz="1800" dirty="0">
                <a:latin typeface="Arial" panose="020B0604020202020204" pitchFamily="34" charset="0"/>
              </a:rPr>
              <a:t>необходимо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</a:rPr>
              <a:t>ОБЯЗАТЕЛЬНО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</a:rPr>
              <a:t>проверять </a:t>
            </a:r>
            <a:r>
              <a:rPr lang="ru-RU" sz="1800" dirty="0" smtClean="0">
                <a:latin typeface="Arial" panose="020B0604020202020204" pitchFamily="34" charset="0"/>
              </a:rPr>
              <a:t>заполнение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ВСЕХ</a:t>
            </a: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</a:rPr>
              <a:t>полей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ВСЕХ</a:t>
            </a: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</a:rPr>
              <a:t>бланков, </a:t>
            </a:r>
            <a:r>
              <a:rPr lang="ru-RU" sz="1800" dirty="0">
                <a:latin typeface="Arial" panose="020B0604020202020204" pitchFamily="34" charset="0"/>
              </a:rPr>
              <a:t>выданных участникам, в том числе и </a:t>
            </a:r>
            <a:r>
              <a:rPr lang="ru-RU" sz="1800" dirty="0" smtClean="0">
                <a:latin typeface="Arial" panose="020B0604020202020204" pitchFamily="34" charset="0"/>
              </a:rPr>
              <a:t>пустых бланков записей</a:t>
            </a:r>
          </a:p>
          <a:p>
            <a:pPr marL="447675" lvl="0" indent="-44767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800" dirty="0" smtClean="0">
                <a:latin typeface="Arial" panose="020B0604020202020204" pitchFamily="34" charset="0"/>
              </a:rPr>
              <a:t>Бланки </a:t>
            </a:r>
            <a:r>
              <a:rPr lang="ru-RU" sz="1800" dirty="0">
                <a:latin typeface="Arial" panose="020B0604020202020204" pitchFamily="34" charset="0"/>
              </a:rPr>
              <a:t>записи и бланки регистрации пакуются для доставки в РОЦОИСО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ПОАУДИТОРНО</a:t>
            </a:r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447675" lvl="0" indent="-44767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КОНТРОЛИРУЙТЕ</a:t>
            </a: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</a:rPr>
              <a:t>количество бланков, которые должны быть предоставлены в РОЦОИСО на обработку</a:t>
            </a:r>
            <a:r>
              <a:rPr lang="ru-RU" sz="1800" dirty="0" smtClean="0">
                <a:latin typeface="Arial" panose="020B0604020202020204" pitchFamily="34" charset="0"/>
              </a:rPr>
              <a:t>:</a:t>
            </a:r>
          </a:p>
          <a:p>
            <a:pPr marL="541338" lvl="0" indent="-936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800" dirty="0" smtClean="0">
                <a:latin typeface="Arial" panose="020B0604020202020204" pitchFamily="34" charset="0"/>
              </a:rPr>
              <a:t>количество 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</a:rPr>
              <a:t>бланков записи </a:t>
            </a:r>
            <a:r>
              <a:rPr lang="ru-RU" sz="1800" dirty="0">
                <a:latin typeface="Arial" panose="020B0604020202020204" pitchFamily="34" charset="0"/>
              </a:rPr>
              <a:t>в пакете </a:t>
            </a:r>
            <a:r>
              <a:rPr lang="ru-RU" sz="1800" dirty="0" smtClean="0">
                <a:latin typeface="Arial" panose="020B0604020202020204" pitchFamily="34" charset="0"/>
              </a:rPr>
              <a:t>одной аудитории = количество </a:t>
            </a:r>
            <a:r>
              <a:rPr lang="ru-RU" sz="1800" dirty="0">
                <a:latin typeface="Arial" panose="020B0604020202020204" pitchFamily="34" charset="0"/>
              </a:rPr>
              <a:t>участников в </a:t>
            </a:r>
            <a:r>
              <a:rPr lang="ru-RU" sz="1800" dirty="0" smtClean="0">
                <a:latin typeface="Arial" panose="020B0604020202020204" pitchFamily="34" charset="0"/>
              </a:rPr>
              <a:t>аудитории </a:t>
            </a:r>
            <a:r>
              <a:rPr lang="ru-RU" sz="1800" dirty="0">
                <a:latin typeface="Arial" panose="020B0604020202020204" pitchFamily="34" charset="0"/>
              </a:rPr>
              <a:t>* 4 + количество дополнительных бланков записи, выданных участникам. </a:t>
            </a:r>
            <a:endParaRPr lang="ru-RU" sz="1800" dirty="0" smtClean="0">
              <a:latin typeface="Arial" panose="020B0604020202020204" pitchFamily="34" charset="0"/>
            </a:endParaRPr>
          </a:p>
          <a:p>
            <a:pPr marL="541338" lvl="0" indent="-936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latin typeface="Arial" panose="020B0604020202020204" pitchFamily="34" charset="0"/>
              </a:rPr>
              <a:t>- </a:t>
            </a:r>
            <a:r>
              <a:rPr lang="ru-RU" sz="1800" dirty="0">
                <a:latin typeface="Arial" panose="020B0604020202020204" pitchFamily="34" charset="0"/>
              </a:rPr>
              <a:t>количество 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</a:rPr>
              <a:t>бланков регистрации </a:t>
            </a:r>
            <a:r>
              <a:rPr lang="ru-RU" sz="1800" dirty="0">
                <a:latin typeface="Arial" panose="020B0604020202020204" pitchFamily="34" charset="0"/>
              </a:rPr>
              <a:t>в пакете </a:t>
            </a:r>
            <a:r>
              <a:rPr lang="ru-RU" sz="1800" dirty="0" smtClean="0">
                <a:latin typeface="Arial" panose="020B0604020202020204" pitchFamily="34" charset="0"/>
              </a:rPr>
              <a:t>одной аудитории </a:t>
            </a:r>
            <a:r>
              <a:rPr lang="ru-RU" sz="1800" dirty="0">
                <a:latin typeface="Arial" panose="020B0604020202020204" pitchFamily="34" charset="0"/>
              </a:rPr>
              <a:t>=  количество участников в </a:t>
            </a:r>
            <a:r>
              <a:rPr lang="ru-RU" sz="1800" dirty="0" smtClean="0">
                <a:latin typeface="Arial" panose="020B0604020202020204" pitchFamily="34" charset="0"/>
              </a:rPr>
              <a:t>аудитории</a:t>
            </a:r>
            <a:endParaRPr lang="ru-RU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690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287624" y="2845836"/>
            <a:ext cx="10114384" cy="6251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902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anose="02040503050406030204" pitchFamily="18" charset="0"/>
                <a:cs typeface="Arial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56051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86612" y="1356885"/>
            <a:ext cx="11765902" cy="4982547"/>
          </a:xfrm>
          <a:noFill/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dirty="0">
                <a:latin typeface="Cambria" panose="02040503050406030204" pitchFamily="18" charset="0"/>
              </a:rPr>
              <a:t>Комплекты </a:t>
            </a:r>
            <a:r>
              <a:rPr lang="ru-RU" sz="2000" u="sng" dirty="0">
                <a:latin typeface="Cambria" panose="02040503050406030204" pitchFamily="18" charset="0"/>
              </a:rPr>
              <a:t>тем итогового сочинения (тексты изложений) </a:t>
            </a:r>
            <a:r>
              <a:rPr lang="ru-RU" sz="2000" dirty="0">
                <a:latin typeface="Cambria" panose="02040503050406030204" pitchFamily="18" charset="0"/>
              </a:rPr>
              <a:t>передаются </a:t>
            </a:r>
            <a:r>
              <a:rPr lang="ru-RU" sz="2000" dirty="0" smtClean="0">
                <a:latin typeface="Cambria" panose="02040503050406030204" pitchFamily="18" charset="0"/>
              </a:rPr>
              <a:t>в </a:t>
            </a:r>
            <a:r>
              <a:rPr lang="ru-RU" sz="2000" dirty="0">
                <a:latin typeface="Cambria" panose="02040503050406030204" pitchFamily="18" charset="0"/>
              </a:rPr>
              <a:t>РОЦОИСО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за</a:t>
            </a:r>
            <a:r>
              <a:rPr lang="ru-RU" sz="200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20 минут </a:t>
            </a:r>
            <a:r>
              <a:rPr lang="ru-RU" sz="2000" dirty="0">
                <a:latin typeface="Cambria" panose="02040503050406030204" pitchFamily="18" charset="0"/>
              </a:rPr>
              <a:t>до </a:t>
            </a:r>
            <a:r>
              <a:rPr lang="ru-RU" sz="2000" dirty="0" smtClean="0">
                <a:latin typeface="Cambria" panose="02040503050406030204" pitchFamily="18" charset="0"/>
              </a:rPr>
              <a:t>проведения сочинения (изложения) по </a:t>
            </a:r>
            <a:r>
              <a:rPr lang="ru-RU" sz="2000" dirty="0">
                <a:latin typeface="Cambria" panose="02040503050406030204" pitchFamily="18" charset="0"/>
              </a:rPr>
              <a:t>закрытым каналам связи для публикации на региональном информационном </a:t>
            </a:r>
            <a:r>
              <a:rPr lang="ru-RU" sz="2000" dirty="0" smtClean="0">
                <a:latin typeface="Cambria" panose="02040503050406030204" pitchFamily="18" charset="0"/>
              </a:rPr>
              <a:t>ресурсе </a:t>
            </a:r>
            <a:r>
              <a:rPr lang="en-US" sz="2000" i="1" u="sng" dirty="0">
                <a:latin typeface="Cambria" panose="02040503050406030204" pitchFamily="18" charset="0"/>
                <a:hlinkClick r:id="rId3"/>
              </a:rPr>
              <a:t>http</a:t>
            </a:r>
            <a:r>
              <a:rPr lang="ru-RU" sz="2000" i="1" u="sng" dirty="0">
                <a:latin typeface="Cambria" panose="02040503050406030204" pitchFamily="18" charset="0"/>
                <a:hlinkClick r:id="rId3"/>
              </a:rPr>
              <a:t>://</a:t>
            </a:r>
            <a:r>
              <a:rPr lang="en-US" sz="2000" i="1" u="sng" dirty="0">
                <a:latin typeface="Cambria" panose="02040503050406030204" pitchFamily="18" charset="0"/>
                <a:hlinkClick r:id="rId3"/>
              </a:rPr>
              <a:t>www</a:t>
            </a:r>
            <a:r>
              <a:rPr lang="ru-RU" sz="2000" i="1" u="sng" dirty="0">
                <a:latin typeface="Cambria" panose="02040503050406030204" pitchFamily="18" charset="0"/>
                <a:hlinkClick r:id="rId3"/>
              </a:rPr>
              <a:t>.</a:t>
            </a:r>
            <a:r>
              <a:rPr lang="en-US" sz="2000" i="1" u="sng" dirty="0" err="1">
                <a:latin typeface="Cambria" panose="02040503050406030204" pitchFamily="18" charset="0"/>
                <a:hlinkClick r:id="rId3"/>
              </a:rPr>
              <a:t>rcoi</a:t>
            </a:r>
            <a:r>
              <a:rPr lang="ru-RU" sz="2000" i="1" u="sng" dirty="0" smtClean="0">
                <a:latin typeface="Cambria" panose="02040503050406030204" pitchFamily="18" charset="0"/>
                <a:hlinkClick r:id="rId3"/>
              </a:rPr>
              <a:t>61.</a:t>
            </a:r>
            <a:r>
              <a:rPr lang="en-US" sz="2000" i="1" u="sng" dirty="0" err="1" smtClean="0">
                <a:latin typeface="Cambria" panose="02040503050406030204" pitchFamily="18" charset="0"/>
                <a:hlinkClick r:id="rId3"/>
              </a:rPr>
              <a:t>ru</a:t>
            </a:r>
            <a:r>
              <a:rPr lang="ru-RU" sz="2000" i="1" dirty="0" smtClean="0">
                <a:latin typeface="Cambria" panose="02040503050406030204" pitchFamily="18" charset="0"/>
              </a:rPr>
              <a:t> </a:t>
            </a:r>
            <a:endParaRPr lang="ru-RU" sz="2000" dirty="0"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за 15 минут </a:t>
            </a:r>
            <a:r>
              <a:rPr lang="ru-RU" sz="20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ТЕМЫ ИТОГОВОГО СОЧИНЕНИЯ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latin typeface="Cambria" panose="02040503050406030204" pitchFamily="18" charset="0"/>
              </a:rPr>
              <a:t>будут </a:t>
            </a:r>
            <a:r>
              <a:rPr lang="ru-RU" sz="2000" dirty="0">
                <a:latin typeface="Cambria" panose="02040503050406030204" pitchFamily="18" charset="0"/>
              </a:rPr>
              <a:t>опубликованы на открытых информационных ресурсах </a:t>
            </a:r>
            <a:r>
              <a:rPr lang="ru-RU" sz="2000" dirty="0">
                <a:solidFill>
                  <a:srgbClr val="22419B"/>
                </a:solidFill>
                <a:latin typeface="Cambria" panose="02040503050406030204" pitchFamily="18" charset="0"/>
              </a:rPr>
              <a:t>(</a:t>
            </a:r>
            <a:r>
              <a:rPr lang="ru-RU" sz="2000" dirty="0">
                <a:solidFill>
                  <a:srgbClr val="22419B"/>
                </a:solidFill>
                <a:latin typeface="Cambria" panose="02040503050406030204" pitchFamily="18" charset="0"/>
                <a:hlinkClick r:id="rId4"/>
              </a:rPr>
              <a:t>http://www.ege.edu.ru</a:t>
            </a:r>
            <a:r>
              <a:rPr lang="ru-RU" sz="2000" dirty="0" smtClean="0">
                <a:solidFill>
                  <a:srgbClr val="22419B"/>
                </a:solidFill>
                <a:latin typeface="Cambria" panose="02040503050406030204" pitchFamily="18" charset="0"/>
                <a:hlinkClick r:id="rId4"/>
              </a:rPr>
              <a:t>/</a:t>
            </a:r>
            <a:r>
              <a:rPr lang="ru-RU" sz="2000" dirty="0" smtClean="0">
                <a:solidFill>
                  <a:srgbClr val="22419B"/>
                </a:solidFill>
                <a:latin typeface="Cambria" panose="02040503050406030204" pitchFamily="18" charset="0"/>
              </a:rPr>
              <a:t>, </a:t>
            </a:r>
            <a:r>
              <a:rPr lang="ru-RU" sz="2000" dirty="0">
                <a:solidFill>
                  <a:srgbClr val="22419B"/>
                </a:solidFill>
                <a:latin typeface="Cambria" panose="02040503050406030204" pitchFamily="18" charset="0"/>
                <a:hlinkClick r:id="rId5"/>
              </a:rPr>
              <a:t>http</a:t>
            </a:r>
            <a:r>
              <a:rPr lang="ru-RU" sz="2000" dirty="0" smtClean="0">
                <a:solidFill>
                  <a:srgbClr val="22419B"/>
                </a:solidFill>
                <a:latin typeface="Cambria" panose="02040503050406030204" pitchFamily="18" charset="0"/>
                <a:hlinkClick r:id="rId5"/>
              </a:rPr>
              <a:t>://</a:t>
            </a:r>
            <a:r>
              <a:rPr lang="en-US" sz="2000" dirty="0" err="1">
                <a:solidFill>
                  <a:srgbClr val="22419B"/>
                </a:solidFill>
                <a:latin typeface="Cambria" panose="02040503050406030204" pitchFamily="18" charset="0"/>
                <a:hlinkClick r:id="rId5"/>
              </a:rPr>
              <a:t>rustest</a:t>
            </a:r>
            <a:r>
              <a:rPr lang="ru-RU" sz="2000" dirty="0" smtClean="0">
                <a:solidFill>
                  <a:srgbClr val="22419B"/>
                </a:solidFill>
                <a:latin typeface="Cambria" panose="02040503050406030204" pitchFamily="18" charset="0"/>
                <a:hlinkClick r:id="rId5"/>
              </a:rPr>
              <a:t>.</a:t>
            </a:r>
            <a:r>
              <a:rPr lang="ru-RU" sz="2000" dirty="0" err="1" smtClean="0">
                <a:solidFill>
                  <a:srgbClr val="22419B"/>
                </a:solidFill>
                <a:latin typeface="Cambria" panose="02040503050406030204" pitchFamily="18" charset="0"/>
                <a:hlinkClick r:id="rId5"/>
              </a:rPr>
              <a:t>ru</a:t>
            </a:r>
            <a:r>
              <a:rPr lang="ru-RU" sz="2000" dirty="0" smtClean="0">
                <a:solidFill>
                  <a:srgbClr val="22419B"/>
                </a:solidFill>
                <a:latin typeface="Cambria" panose="02040503050406030204" pitchFamily="18" charset="0"/>
                <a:hlinkClick r:id="rId5"/>
              </a:rPr>
              <a:t>/</a:t>
            </a:r>
            <a:r>
              <a:rPr lang="ru-RU" sz="2000" dirty="0" smtClean="0">
                <a:solidFill>
                  <a:srgbClr val="22419B"/>
                </a:solidFill>
                <a:latin typeface="Cambria" panose="02040503050406030204" pitchFamily="18" charset="0"/>
              </a:rPr>
              <a:t>, </a:t>
            </a:r>
            <a:r>
              <a:rPr lang="en-US" sz="2000" dirty="0">
                <a:solidFill>
                  <a:srgbClr val="22419B"/>
                </a:solidFill>
                <a:latin typeface="Cambria" panose="02040503050406030204" pitchFamily="18" charset="0"/>
                <a:hlinkClick r:id="rId3"/>
              </a:rPr>
              <a:t>http://</a:t>
            </a:r>
            <a:r>
              <a:rPr lang="en-US" sz="2000" dirty="0" smtClean="0">
                <a:solidFill>
                  <a:srgbClr val="22419B"/>
                </a:solidFill>
                <a:latin typeface="Cambria" panose="02040503050406030204" pitchFamily="18" charset="0"/>
                <a:hlinkClick r:id="rId3"/>
              </a:rPr>
              <a:t>www.rcoi61.ru</a:t>
            </a:r>
            <a:r>
              <a:rPr lang="ru-RU" sz="2000" dirty="0" smtClean="0">
                <a:solidFill>
                  <a:srgbClr val="22419B"/>
                </a:solidFill>
                <a:latin typeface="Cambria" panose="02040503050406030204" pitchFamily="18" charset="0"/>
              </a:rPr>
              <a:t>)</a:t>
            </a:r>
            <a:r>
              <a:rPr lang="ru-RU" sz="2000" dirty="0" smtClean="0">
                <a:latin typeface="Cambria" panose="02040503050406030204" pitchFamily="18" charset="0"/>
              </a:rPr>
              <a:t>.</a:t>
            </a:r>
            <a:endParaRPr lang="ru-RU" sz="2000" dirty="0"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000" dirty="0" smtClean="0">
                <a:latin typeface="Cambria" panose="02040503050406030204" pitchFamily="18" charset="0"/>
              </a:rPr>
              <a:t>РОЦОИСО </a:t>
            </a:r>
            <a:r>
              <a:rPr lang="ru-RU" sz="2000" dirty="0">
                <a:latin typeface="Cambria" panose="02040503050406030204" pitchFamily="18" charset="0"/>
              </a:rPr>
              <a:t>на сайте технической поддержки ГИА-11 (</a:t>
            </a:r>
            <a:r>
              <a:rPr lang="ru-RU" sz="2000" dirty="0">
                <a:latin typeface="Cambria" panose="02040503050406030204" pitchFamily="18" charset="0"/>
                <a:hlinkClick r:id="rId6"/>
              </a:rPr>
              <a:t>http://www.ege.rcoi61.org.ru</a:t>
            </a:r>
            <a:r>
              <a:rPr lang="ru-RU" sz="2000" dirty="0" smtClean="0">
                <a:latin typeface="Cambria" panose="02040503050406030204" pitchFamily="18" charset="0"/>
                <a:hlinkClick r:id="rId6"/>
              </a:rPr>
              <a:t>/</a:t>
            </a:r>
            <a:r>
              <a:rPr lang="ru-RU" sz="2000" dirty="0" smtClean="0">
                <a:latin typeface="Cambria" panose="02040503050406030204" pitchFamily="18" charset="0"/>
              </a:rPr>
              <a:t>) </a:t>
            </a:r>
            <a:r>
              <a:rPr lang="ru-RU" sz="2000" dirty="0">
                <a:latin typeface="Cambria" panose="02040503050406030204" pitchFamily="18" charset="0"/>
              </a:rPr>
              <a:t>размещает </a:t>
            </a:r>
            <a:r>
              <a:rPr lang="ru-RU" sz="20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ТЕКСТЫ ИЗЛОЖЕНИЙ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>
                <a:latin typeface="Cambria" panose="02040503050406030204" pitchFamily="18" charset="0"/>
              </a:rPr>
              <a:t>для органов местного самоуправления, осуществляющих управление в сфере </a:t>
            </a:r>
            <a:r>
              <a:rPr lang="ru-RU" sz="2000" dirty="0" smtClean="0">
                <a:latin typeface="Cambria" panose="02040503050406030204" pitchFamily="18" charset="0"/>
              </a:rPr>
              <a:t>образования 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за 30 минут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>
                <a:latin typeface="Cambria" panose="02040503050406030204" pitchFamily="18" charset="0"/>
              </a:rPr>
              <a:t>до проведения </a:t>
            </a:r>
            <a:r>
              <a:rPr lang="ru-RU" sz="2000" dirty="0" smtClean="0">
                <a:latin typeface="Cambria" panose="02040503050406030204" pitchFamily="18" charset="0"/>
              </a:rPr>
              <a:t>изложения. </a:t>
            </a:r>
            <a:endParaRPr lang="ru-RU" sz="2000" dirty="0"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000" dirty="0">
                <a:latin typeface="Cambria" panose="02040503050406030204" pitchFamily="18" charset="0"/>
              </a:rPr>
              <a:t>Органы местного </a:t>
            </a:r>
            <a:r>
              <a:rPr lang="ru-RU" sz="2000" dirty="0" smtClean="0">
                <a:latin typeface="Cambria" panose="02040503050406030204" pitchFamily="18" charset="0"/>
              </a:rPr>
              <a:t>самоуправления 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сразу</a:t>
            </a:r>
            <a:r>
              <a:rPr lang="ru-RU" sz="2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>
                <a:latin typeface="Cambria" panose="02040503050406030204" pitchFamily="18" charset="0"/>
              </a:rPr>
              <a:t>после получения комплектов </a:t>
            </a:r>
            <a:r>
              <a:rPr lang="ru-RU" sz="20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ТЕМ ИТОГОВОГО СОЧИНЕНИЯ (ТЕКСТОВ ИЗЛОЖЕНИЙ)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latin typeface="Cambria" panose="02040503050406030204" pitchFamily="18" charset="0"/>
              </a:rPr>
              <a:t>передают их общеобразовательным </a:t>
            </a:r>
            <a:r>
              <a:rPr lang="ru-RU" sz="2000" dirty="0">
                <a:latin typeface="Cambria" panose="02040503050406030204" pitchFamily="18" charset="0"/>
              </a:rPr>
              <a:t>организациям по закрытым каналам связи (в случае их наличия) или по электронной почте (в случае отсутствия закрытых каналов связи у общеобразовательной организации</a:t>
            </a:r>
            <a:r>
              <a:rPr lang="ru-RU" sz="2000" dirty="0" smtClean="0">
                <a:latin typeface="Cambria" panose="02040503050406030204" pitchFamily="18" charset="0"/>
              </a:rPr>
              <a:t>).</a:t>
            </a: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442255" y="687109"/>
            <a:ext cx="10659549" cy="66977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Calibri" pitchFamily="34" charset="0"/>
              </a:rPr>
              <a:t>Доставка тем сочинений (текстов изложений)</a:t>
            </a:r>
            <a:endParaRPr lang="en-US" sz="3600" b="1" dirty="0" smtClean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449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470592"/>
              </p:ext>
            </p:extLst>
          </p:nvPr>
        </p:nvGraphicFramePr>
        <p:xfrm>
          <a:off x="410548" y="1073017"/>
          <a:ext cx="11364686" cy="5346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5271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275" y="2034073"/>
            <a:ext cx="7376529" cy="4425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42255" y="687108"/>
            <a:ext cx="10659549" cy="1757511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  <a:t>Оригиналы бланков записей после копирования </a:t>
            </a:r>
            <a:r>
              <a:rPr lang="ru-RU" sz="2800" dirty="0" err="1" smtClean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  <a:t>поаудиторно</a:t>
            </a:r>
            <a:r>
              <a:rPr lang="ru-RU" sz="2800" dirty="0" smtClean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  <a:t> упаковываются в чистые конверты, заготовленные заранее. </a:t>
            </a:r>
            <a:br>
              <a:rPr lang="ru-RU" sz="2800" dirty="0" smtClean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</a:br>
            <a:r>
              <a:rPr lang="ru-RU" sz="2800" dirty="0" smtClean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  <a:t>На конверты наклеиваются заполненные сопроводительные бланки.</a:t>
            </a:r>
            <a:endParaRPr lang="en-US" sz="2800" dirty="0" smtClean="0">
              <a:solidFill>
                <a:srgbClr val="22419B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5970" y="2489520"/>
            <a:ext cx="4510676" cy="397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  <a:t>Конверты с бланками записей незамедлительно передается в МОУО, который доставляет их в РЦОИ в день проведения итогового сочинения (изложения) по графику.</a:t>
            </a:r>
            <a:endParaRPr lang="en-US" sz="2800" dirty="0" smtClean="0">
              <a:solidFill>
                <a:srgbClr val="22419B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774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923543"/>
              </p:ext>
            </p:extLst>
          </p:nvPr>
        </p:nvGraphicFramePr>
        <p:xfrm>
          <a:off x="410548" y="1073017"/>
          <a:ext cx="11364686" cy="5346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3144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86549"/>
            <a:ext cx="121920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Печать бланков и отчетных форм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для проведения итогового (сочинения) изложения  осуществляется 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ПО«Планирование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ГИА(ЕГЭ)2016» в разделе «Отчеты» </a:t>
            </a: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«Итоговое сочинение (изложение)» 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3073" name="Рисунок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28"/>
          <a:stretch/>
        </p:blipFill>
        <p:spPr bwMode="auto">
          <a:xfrm>
            <a:off x="328613" y="1702210"/>
            <a:ext cx="7405688" cy="490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362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31"/>
          <a:stretch/>
        </p:blipFill>
        <p:spPr bwMode="auto">
          <a:xfrm>
            <a:off x="8394700" y="1794695"/>
            <a:ext cx="3505200" cy="4812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трелка вправо 7"/>
          <p:cNvSpPr/>
          <p:nvPr/>
        </p:nvSpPr>
        <p:spPr>
          <a:xfrm>
            <a:off x="7518400" y="3251200"/>
            <a:ext cx="876300" cy="579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60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56888"/>
            <a:ext cx="12192000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Печать </a:t>
            </a:r>
            <a:r>
              <a:rPr lang="ru-RU" sz="3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бланков </a:t>
            </a:r>
            <a:endParaRPr lang="ru-RU" sz="3200" b="1" dirty="0" smtClean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выполняется </a:t>
            </a:r>
            <a:r>
              <a:rPr lang="ru-RU" sz="19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 помощью отчета ИС-10 Бланки для итогового сочинения (изложения</a:t>
            </a:r>
            <a:r>
              <a:rPr lang="ru-RU" sz="19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362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18"/>
          <a:stretch/>
        </p:blipFill>
        <p:spPr bwMode="auto">
          <a:xfrm>
            <a:off x="226377" y="1534051"/>
            <a:ext cx="6491923" cy="4923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4" t="9410" r="31602" b="8635"/>
          <a:stretch/>
        </p:blipFill>
        <p:spPr bwMode="auto">
          <a:xfrm>
            <a:off x="7734300" y="1534051"/>
            <a:ext cx="3987800" cy="4923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трелка вправо 1"/>
          <p:cNvSpPr/>
          <p:nvPr/>
        </p:nvSpPr>
        <p:spPr>
          <a:xfrm>
            <a:off x="6858000" y="3416300"/>
            <a:ext cx="876300" cy="579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915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2255" y="657040"/>
            <a:ext cx="6050227" cy="66977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Calibri" pitchFamily="34" charset="0"/>
              </a:rPr>
              <a:t>Бланки</a:t>
            </a:r>
            <a:endParaRPr lang="en-US" b="1" dirty="0" smtClean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15" name="Rectangle 8"/>
          <p:cNvSpPr txBox="1">
            <a:spLocks noChangeArrowheads="1"/>
          </p:cNvSpPr>
          <p:nvPr/>
        </p:nvSpPr>
        <p:spPr>
          <a:xfrm>
            <a:off x="279400" y="1294148"/>
            <a:ext cx="7511661" cy="16395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576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Char char="●"/>
              <a:defRPr lang="en-US" sz="2400" kern="12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28650" indent="-271463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Calibri" pitchFamily="34" charset="0"/>
              <a:buChar char="●"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spcBef>
                <a:spcPts val="384"/>
              </a:spcBef>
              <a:spcAft>
                <a:spcPts val="0"/>
              </a:spcAft>
              <a:buFont typeface="Calibri" pitchFamily="34" charset="0"/>
              <a:buChar char="–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4125" indent="-176213" algn="l" defTabSz="914400" rtl="0" eaLnBrk="1" latinLnBrk="0" hangingPunct="1">
              <a:spcBef>
                <a:spcPct val="20000"/>
              </a:spcBef>
              <a:buFont typeface="Calibri" pitchFamily="34" charset="0"/>
              <a:buChar char="‐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  <a:latin typeface="Bookman Old Style" pitchFamily="18" charset="0"/>
              </a:rPr>
              <a:t>Бланк регистрации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  <a:latin typeface="Bookman Old Style" pitchFamily="18" charset="0"/>
              </a:rPr>
              <a:t>Бланк </a:t>
            </a:r>
            <a:r>
              <a:rPr lang="ru-RU" sz="3200" dirty="0" smtClean="0">
                <a:solidFill>
                  <a:schemeClr val="tx1"/>
                </a:solidFill>
                <a:latin typeface="Bookman Old Style" pitchFamily="18" charset="0"/>
              </a:rPr>
              <a:t>записи и дополнительный бланк записи</a:t>
            </a:r>
            <a:endParaRPr lang="ru-RU" sz="32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192742"/>
              </p:ext>
            </p:extLst>
          </p:nvPr>
        </p:nvGraphicFramePr>
        <p:xfrm>
          <a:off x="7953375" y="805385"/>
          <a:ext cx="38290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4" imgW="5666966" imgH="8019796" progId="AcroExch.Document.DC">
                  <p:embed/>
                </p:oleObj>
              </mc:Choice>
              <mc:Fallback>
                <p:oleObj name="Acrobat Document" r:id="rId4" imgW="5666966" imgH="801979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3375" y="805385"/>
                        <a:ext cx="3829050" cy="5418137"/>
                      </a:xfrm>
                      <a:prstGeom prst="rect">
                        <a:avLst/>
                      </a:prstGeom>
                      <a:ln>
                        <a:solidFill>
                          <a:srgbClr val="22419B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5098" y="2957036"/>
            <a:ext cx="762596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FF0000"/>
                </a:solidFill>
                <a:latin typeface="Bookman Old Style" pitchFamily="18" charset="0"/>
              </a:rPr>
              <a:t>Комплект бланков на 1 участника итогового сочинения (изложения) состоит из </a:t>
            </a:r>
            <a:r>
              <a:rPr lang="ru-RU" sz="2800" b="1" i="1" dirty="0">
                <a:solidFill>
                  <a:srgbClr val="FF0000"/>
                </a:solidFill>
                <a:latin typeface="Bookman Old Style" pitchFamily="18" charset="0"/>
              </a:rPr>
              <a:t>бланка регистрации и 4 бланков записи</a:t>
            </a:r>
            <a:r>
              <a:rPr lang="ru-RU" sz="2800" i="1" dirty="0">
                <a:solidFill>
                  <a:srgbClr val="FF0000"/>
                </a:solidFill>
                <a:latin typeface="Bookman Old Style" pitchFamily="18" charset="0"/>
              </a:rPr>
              <a:t>, которые должны быть </a:t>
            </a:r>
            <a:r>
              <a:rPr lang="ru-RU" sz="2800" b="1" i="1" dirty="0">
                <a:solidFill>
                  <a:srgbClr val="FF0000"/>
                </a:solidFill>
                <a:latin typeface="Bookman Old Style" pitchFamily="18" charset="0"/>
              </a:rPr>
              <a:t>пронумерованы от 1 до 4 – в поле «Лист №» </a:t>
            </a:r>
            <a:r>
              <a:rPr lang="ru-RU" sz="2800" i="1" dirty="0">
                <a:solidFill>
                  <a:srgbClr val="FF0000"/>
                </a:solidFill>
                <a:latin typeface="Bookman Old Style" pitchFamily="18" charset="0"/>
              </a:rPr>
              <a:t> бланков записи каждого 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комплекта</a:t>
            </a:r>
            <a:endParaRPr lang="ru-RU" sz="2800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626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1074</Words>
  <Application>Microsoft Office PowerPoint</Application>
  <PresentationFormat>Произвольный</PresentationFormat>
  <Paragraphs>117</Paragraphs>
  <Slides>20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Acrobat Document</vt:lpstr>
      <vt:lpstr>Презентация PowerPoint</vt:lpstr>
      <vt:lpstr>Важные особенности процедур подготовки и проведения итогового сочинения (изложения) 2 декабря 2015 г., соблюдение которых ОБЯЗАТЕЛЬНО</vt:lpstr>
      <vt:lpstr>Доставка тем сочинений (текстов изложений)</vt:lpstr>
      <vt:lpstr>Презентация PowerPoint</vt:lpstr>
      <vt:lpstr>Оригиналы бланков записей после копирования поаудиторно упаковываются в чистые конверты, заготовленные заранее.  На конверты наклеиваются заполненные сопроводительные бланки.</vt:lpstr>
      <vt:lpstr>Презентация PowerPoint</vt:lpstr>
      <vt:lpstr>Презентация PowerPoint</vt:lpstr>
      <vt:lpstr>Презентация PowerPoint</vt:lpstr>
      <vt:lpstr>Бланки</vt:lpstr>
      <vt:lpstr>Бланки</vt:lpstr>
      <vt:lpstr>Связка бланков</vt:lpstr>
      <vt:lpstr>Презентация PowerPoint</vt:lpstr>
      <vt:lpstr>Презентация PowerPoint</vt:lpstr>
      <vt:lpstr>Замечания по результатам проведения итогового сочинения (изложения) в 2014-15 уч.г.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Snezhko</dc:creator>
  <cp:lastModifiedBy>Galina Snezhko</cp:lastModifiedBy>
  <cp:revision>68</cp:revision>
  <dcterms:created xsi:type="dcterms:W3CDTF">2014-10-23T19:43:19Z</dcterms:created>
  <dcterms:modified xsi:type="dcterms:W3CDTF">2015-11-25T07:03:44Z</dcterms:modified>
</cp:coreProperties>
</file>