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8" r:id="rId3"/>
    <p:sldId id="361" r:id="rId4"/>
    <p:sldId id="360" r:id="rId5"/>
    <p:sldId id="351" r:id="rId6"/>
    <p:sldId id="324" r:id="rId7"/>
    <p:sldId id="325" r:id="rId8"/>
    <p:sldId id="326" r:id="rId9"/>
    <p:sldId id="359" r:id="rId10"/>
    <p:sldId id="327" r:id="rId11"/>
    <p:sldId id="354" r:id="rId12"/>
    <p:sldId id="356" r:id="rId13"/>
    <p:sldId id="321" r:id="rId14"/>
    <p:sldId id="322" r:id="rId15"/>
    <p:sldId id="323" r:id="rId16"/>
    <p:sldId id="355" r:id="rId17"/>
    <p:sldId id="353" r:id="rId18"/>
    <p:sldId id="352" r:id="rId19"/>
    <p:sldId id="344" r:id="rId20"/>
    <p:sldId id="349" r:id="rId21"/>
    <p:sldId id="357" r:id="rId22"/>
    <p:sldId id="31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dirty="0" smtClean="0">
              <a:latin typeface="Cambria" panose="02040503050406030204" pitchFamily="18" charset="0"/>
            </a:rPr>
            <a:t> распечатаны комплекты бланков для каждого участника  </a:t>
          </a:r>
          <a:endParaRPr lang="ru-RU" dirty="0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 custT="1"/>
      <dgm:spPr/>
      <dgm:t>
        <a:bodyPr/>
        <a:lstStyle/>
        <a:p>
          <a:r>
            <a:rPr lang="ru-RU" sz="2500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sz="2500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sz="2500" dirty="0" smtClean="0">
              <a:latin typeface="Cambria" panose="02040503050406030204" pitchFamily="18" charset="0"/>
            </a:rPr>
            <a:t> </a:t>
          </a:r>
          <a:r>
            <a:rPr lang="ru-RU" sz="2500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sz="2500" dirty="0" smtClean="0">
              <a:latin typeface="Cambria" panose="02040503050406030204" pitchFamily="18" charset="0"/>
            </a:rPr>
            <a:t> директору школы, </a:t>
          </a:r>
          <a:r>
            <a:rPr lang="ru-RU" sz="2500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</a:t>
          </a:r>
          <a:r>
            <a:rPr lang="ru-RU" sz="3600" b="1" dirty="0" smtClean="0">
              <a:solidFill>
                <a:srgbClr val="FF0000"/>
              </a:solidFill>
              <a:latin typeface="Cambria" panose="02040503050406030204" pitchFamily="18" charset="0"/>
            </a:rPr>
            <a:t>ксерокопируются</a:t>
          </a:r>
          <a:r>
            <a:rPr lang="ru-RU" sz="2500" dirty="0" smtClean="0">
              <a:latin typeface="Cambria" panose="02040503050406030204" pitchFamily="18" charset="0"/>
            </a:rPr>
            <a:t> техническим специалистом</a:t>
          </a:r>
          <a:endParaRPr lang="ru-RU" sz="2500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</dgm:pt>
    <dgm:pt modelId="{3B19D26D-59E0-453B-A92F-9E12197B8F87}" type="pres">
      <dgm:prSet presAssocID="{B461AF55-AFD0-4CC8-8AB2-64D9344ED3FF}" presName="composite" presStyleCnt="0"/>
      <dgm:spPr/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</dgm:pt>
    <dgm:pt modelId="{17500BD1-2337-4460-A546-49E2260DD9B4}" type="pres">
      <dgm:prSet presAssocID="{945D9D6D-337E-4838-8AE6-F3E902C084D3}" presName="composite" presStyleCnt="0"/>
      <dgm:spPr/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D5081-DD23-4241-B1F9-88255D2D658D}" type="presOf" srcId="{49F3C42D-356D-4EA7-B179-D539B57FF00F}" destId="{5B44AA1B-93CC-4112-B11E-3024DC4B8014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ABBC35AC-5448-49DA-A182-5F6439B70EA8}" type="presOf" srcId="{945D9D6D-337E-4838-8AE6-F3E902C084D3}" destId="{D9A11FD4-38C1-4129-AA05-D2446F0CFE8D}" srcOrd="0" destOrd="0" presId="urn:microsoft.com/office/officeart/2005/8/layout/chevron2"/>
    <dgm:cxn modelId="{6551981B-706B-481A-A4D6-77F29CBDC4EC}" type="presOf" srcId="{B461AF55-AFD0-4CC8-8AB2-64D9344ED3FF}" destId="{334BF070-7D5A-4A03-AAED-7B489C35A735}" srcOrd="0" destOrd="0" presId="urn:microsoft.com/office/officeart/2005/8/layout/chevron2"/>
    <dgm:cxn modelId="{6597E16C-1B1F-4345-B07C-929FBEE0A7F7}" type="presOf" srcId="{18F41B76-3E94-4D77-9E68-81A9934A2DFC}" destId="{DBFB0CC0-7B30-4C5B-B979-EB5FF813EE3C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DA0B641C-3C0B-4237-99B4-C0AB49DDB178}" type="presOf" srcId="{0255FFF0-07EA-44F4-A703-4313466B08F8}" destId="{09D628BC-910B-49B7-8D21-9595DA153926}" srcOrd="0" destOrd="0" presId="urn:microsoft.com/office/officeart/2005/8/layout/chevron2"/>
    <dgm:cxn modelId="{04A86EF8-67AB-4940-80D4-CEDDA88EB249}" type="presOf" srcId="{0549F48B-F608-46AF-87A0-EA8D92E3DAE0}" destId="{0959A8F2-79EF-41C9-BB93-A148B41A927F}" srcOrd="0" destOrd="0" presId="urn:microsoft.com/office/officeart/2005/8/layout/chevron2"/>
    <dgm:cxn modelId="{4236F3DC-A867-4824-9452-A81FAEC1E7F0}" type="presOf" srcId="{E98FDEA9-3140-4D13-8092-CDF7E9199A40}" destId="{112C3B9A-7AA0-46DD-8EF7-25E8083A7388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027F84EB-2DC9-4DB5-B589-04236D25957B}" type="presParOf" srcId="{DBFB0CC0-7B30-4C5B-B979-EB5FF813EE3C}" destId="{E6DB0B22-9D6F-401A-9EF3-9966934347A2}" srcOrd="0" destOrd="0" presId="urn:microsoft.com/office/officeart/2005/8/layout/chevron2"/>
    <dgm:cxn modelId="{D695071A-A778-407C-BDC6-7F6B0E5A06BC}" type="presParOf" srcId="{E6DB0B22-9D6F-401A-9EF3-9966934347A2}" destId="{5B44AA1B-93CC-4112-B11E-3024DC4B8014}" srcOrd="0" destOrd="0" presId="urn:microsoft.com/office/officeart/2005/8/layout/chevron2"/>
    <dgm:cxn modelId="{6A145E96-1A54-4A28-A32F-8D1347C202E0}" type="presParOf" srcId="{E6DB0B22-9D6F-401A-9EF3-9966934347A2}" destId="{0959A8F2-79EF-41C9-BB93-A148B41A927F}" srcOrd="1" destOrd="0" presId="urn:microsoft.com/office/officeart/2005/8/layout/chevron2"/>
    <dgm:cxn modelId="{215D1504-C50A-43AE-8987-FC6461521BCA}" type="presParOf" srcId="{DBFB0CC0-7B30-4C5B-B979-EB5FF813EE3C}" destId="{6D758F72-B814-48F5-AB49-1E1ED758EE2E}" srcOrd="1" destOrd="0" presId="urn:microsoft.com/office/officeart/2005/8/layout/chevron2"/>
    <dgm:cxn modelId="{4FAA196E-A085-4FBB-9CBF-E713FE078F0B}" type="presParOf" srcId="{DBFB0CC0-7B30-4C5B-B979-EB5FF813EE3C}" destId="{3B19D26D-59E0-453B-A92F-9E12197B8F87}" srcOrd="2" destOrd="0" presId="urn:microsoft.com/office/officeart/2005/8/layout/chevron2"/>
    <dgm:cxn modelId="{9B6D4EE8-7A61-46F7-AB69-80F783332842}" type="presParOf" srcId="{3B19D26D-59E0-453B-A92F-9E12197B8F87}" destId="{334BF070-7D5A-4A03-AAED-7B489C35A735}" srcOrd="0" destOrd="0" presId="urn:microsoft.com/office/officeart/2005/8/layout/chevron2"/>
    <dgm:cxn modelId="{EBE8A4F2-0EAF-4388-AA86-DFF1EED56C81}" type="presParOf" srcId="{3B19D26D-59E0-453B-A92F-9E12197B8F87}" destId="{112C3B9A-7AA0-46DD-8EF7-25E8083A7388}" srcOrd="1" destOrd="0" presId="urn:microsoft.com/office/officeart/2005/8/layout/chevron2"/>
    <dgm:cxn modelId="{29BB0994-A8EB-4AD7-8038-DA3E5B35CC02}" type="presParOf" srcId="{DBFB0CC0-7B30-4C5B-B979-EB5FF813EE3C}" destId="{C35BD92D-0C63-430D-B221-07F0141698BB}" srcOrd="3" destOrd="0" presId="urn:microsoft.com/office/officeart/2005/8/layout/chevron2"/>
    <dgm:cxn modelId="{6850AA2F-DDDC-4A7F-8446-68367E6139DF}" type="presParOf" srcId="{DBFB0CC0-7B30-4C5B-B979-EB5FF813EE3C}" destId="{17500BD1-2337-4460-A546-49E2260DD9B4}" srcOrd="4" destOrd="0" presId="urn:microsoft.com/office/officeart/2005/8/layout/chevron2"/>
    <dgm:cxn modelId="{9DACC910-10D4-4C8D-B1D0-C624949E51A5}" type="presParOf" srcId="{17500BD1-2337-4460-A546-49E2260DD9B4}" destId="{D9A11FD4-38C1-4129-AA05-D2446F0CFE8D}" srcOrd="0" destOrd="0" presId="urn:microsoft.com/office/officeart/2005/8/layout/chevron2"/>
    <dgm:cxn modelId="{899D48C3-3FBD-4579-B275-CE2102E3D9F5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41B76-3E94-4D77-9E68-81A9934A2DF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3C42D-356D-4EA7-B179-D539B57FF00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48A964D3-3BBB-4A82-A544-48022AA8CFEE}" type="par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046564E-A80F-47D8-9F99-155B7C3CE62E}" type="sibTrans" cxnId="{5F197499-8E2D-437A-813C-11B10261FD72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461AF55-AFD0-4CC8-8AB2-64D9344ED3FF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BC0E6C27-C2F1-4DFE-B7D8-92C7B5BA79A7}" type="par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A91D884-EB55-486E-96D1-B6DF641F5AF2}" type="sibTrans" cxnId="{4E709860-E509-4FC0-A6BD-6FDEC68FE095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98FDEA9-3140-4D13-8092-CDF7E9199A4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</a:t>
          </a:r>
          <a:r>
            <a:rPr lang="ru-RU" sz="2700" b="1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ru-RU" sz="2700" dirty="0" smtClean="0">
              <a:latin typeface="Cambria" panose="02040503050406030204" pitchFamily="18" charset="0"/>
            </a:rPr>
            <a:t>сотрудник, назначенный директором ОО, </a:t>
          </a:r>
          <a:r>
            <a:rPr lang="ru-RU" sz="2700" dirty="0" smtClean="0">
              <a:solidFill>
                <a:srgbClr val="FF0000"/>
              </a:solidFill>
              <a:latin typeface="Cambria" panose="02040503050406030204" pitchFamily="18" charset="0"/>
            </a:rPr>
            <a:t>заполняет оригиналы </a:t>
          </a:r>
          <a:r>
            <a:rPr lang="ru-RU" sz="2700" dirty="0" smtClean="0">
              <a:latin typeface="Cambria" panose="02040503050406030204" pitchFamily="18" charset="0"/>
            </a:rPr>
            <a:t>бланков регистрации в части оценки</a:t>
          </a:r>
          <a:endParaRPr lang="ru-RU" sz="2700" dirty="0">
            <a:latin typeface="Cambria" panose="02040503050406030204" pitchFamily="18" charset="0"/>
          </a:endParaRPr>
        </a:p>
      </dgm:t>
    </dgm:pt>
    <dgm:pt modelId="{B1CF035A-FE54-4236-978D-933D195D493B}" type="par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47D53C09-CC68-4D42-9A7F-8DF536355797}" type="sibTrans" cxnId="{3D7D1943-8E60-44A1-BA14-1E0F42BEDF3E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45D9D6D-337E-4838-8AE6-F3E902C084D3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школа</a:t>
          </a:r>
          <a:endParaRPr lang="ru-RU" dirty="0">
            <a:latin typeface="Cambria" panose="02040503050406030204" pitchFamily="18" charset="0"/>
          </a:endParaRPr>
        </a:p>
      </dgm:t>
    </dgm:pt>
    <dgm:pt modelId="{637F3CE8-5DF8-4264-8C64-2DF7ECE312B5}" type="par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A616212-6680-4998-ADBD-3A637DAABCAE}" type="sibTrans" cxnId="{8201C3EE-C84D-4FD4-BF8D-B831CE573C63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255FFF0-07EA-44F4-A703-4313466B08F8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бланки регистрации в конвертах </a:t>
          </a:r>
          <a:r>
            <a:rPr lang="ru-RU" dirty="0" smtClean="0">
              <a:latin typeface="Cambria" panose="02040503050406030204" pitchFamily="18" charset="0"/>
            </a:rPr>
            <a:t>не позднее </a:t>
          </a:r>
          <a:r>
            <a:rPr lang="ru-RU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05.02.2016г</a:t>
          </a:r>
          <a:r>
            <a:rPr lang="ru-RU" b="1" u="sng" dirty="0" smtClean="0">
              <a:solidFill>
                <a:srgbClr val="FF0000"/>
              </a:solidFill>
              <a:latin typeface="Cambria" panose="02040503050406030204" pitchFamily="18" charset="0"/>
            </a:rPr>
            <a:t>.</a:t>
          </a:r>
          <a:r>
            <a:rPr lang="ru-RU" u="sng" dirty="0" smtClean="0">
              <a:latin typeface="Cambria" panose="02040503050406030204" pitchFamily="18" charset="0"/>
            </a:rPr>
            <a:t> </a:t>
          </a:r>
          <a:r>
            <a:rPr lang="ru-RU" dirty="0" smtClean="0">
              <a:latin typeface="Cambria" panose="02040503050406030204" pitchFamily="18" charset="0"/>
            </a:rPr>
            <a:t>передаются в РОЦОИСО для дальнейшей обработки</a:t>
          </a:r>
          <a:endParaRPr lang="ru-RU" dirty="0">
            <a:latin typeface="Cambria" panose="02040503050406030204" pitchFamily="18" charset="0"/>
          </a:endParaRPr>
        </a:p>
      </dgm:t>
    </dgm:pt>
    <dgm:pt modelId="{7A679AE6-9CD1-41FB-8B61-B0846398FC78}" type="par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D9DB7BE-C60D-43ED-A87E-532C195B3246}" type="sibTrans" cxnId="{308202AB-C100-48D0-974F-AB83572B6F08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0549F48B-F608-46AF-87A0-EA8D92E3DAE0}">
      <dgm:prSet phldrT="[Текст]" custT="1"/>
      <dgm:spPr/>
      <dgm:t>
        <a:bodyPr/>
        <a:lstStyle/>
        <a:p>
          <a:r>
            <a:rPr lang="ru-RU" sz="2600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ru-RU" sz="4000" b="1" dirty="0" smtClean="0">
              <a:solidFill>
                <a:srgbClr val="FF0000"/>
              </a:solidFill>
              <a:latin typeface="Cambria" panose="02040503050406030204" pitchFamily="18" charset="0"/>
            </a:rPr>
            <a:t>1 дня </a:t>
          </a:r>
          <a:r>
            <a:rPr lang="ru-RU" sz="2600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sz="2600" b="1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sz="2600" dirty="0" smtClean="0">
              <a:latin typeface="Cambria" panose="02040503050406030204" pitchFamily="18" charset="0"/>
            </a:rPr>
            <a:t>, разработанными </a:t>
          </a:r>
          <a:r>
            <a:rPr lang="ru-RU" sz="2600" dirty="0" err="1" smtClean="0">
              <a:latin typeface="Cambria" panose="02040503050406030204" pitchFamily="18" charset="0"/>
            </a:rPr>
            <a:t>Рособрнадзором</a:t>
          </a:r>
          <a:endParaRPr lang="ru-RU" sz="2600" dirty="0">
            <a:latin typeface="Cambria" panose="02040503050406030204" pitchFamily="18" charset="0"/>
          </a:endParaRPr>
        </a:p>
      </dgm:t>
    </dgm:pt>
    <dgm:pt modelId="{48BE914C-2972-41C2-B381-5C1C69E733EC}" type="sib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6163F03-8C43-4556-8D6B-E5DEE3262D43}" type="parTrans" cxnId="{F4397ADB-DF5B-4FD5-88D2-CB0E49D37D8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DBFB0CC0-7B30-4C5B-B979-EB5FF813EE3C}" type="pres">
      <dgm:prSet presAssocID="{18F41B76-3E94-4D77-9E68-81A9934A2D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DB0B22-9D6F-401A-9EF3-9966934347A2}" type="pres">
      <dgm:prSet presAssocID="{49F3C42D-356D-4EA7-B179-D539B57FF00F}" presName="composite" presStyleCnt="0"/>
      <dgm:spPr/>
    </dgm:pt>
    <dgm:pt modelId="{5B44AA1B-93CC-4112-B11E-3024DC4B8014}" type="pres">
      <dgm:prSet presAssocID="{49F3C42D-356D-4EA7-B179-D539B57FF0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A8F2-79EF-41C9-BB93-A148B41A927F}" type="pres">
      <dgm:prSet presAssocID="{49F3C42D-356D-4EA7-B179-D539B57FF0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8F72-B814-48F5-AB49-1E1ED758EE2E}" type="pres">
      <dgm:prSet presAssocID="{D046564E-A80F-47D8-9F99-155B7C3CE62E}" presName="sp" presStyleCnt="0"/>
      <dgm:spPr/>
    </dgm:pt>
    <dgm:pt modelId="{3B19D26D-59E0-453B-A92F-9E12197B8F87}" type="pres">
      <dgm:prSet presAssocID="{B461AF55-AFD0-4CC8-8AB2-64D9344ED3FF}" presName="composite" presStyleCnt="0"/>
      <dgm:spPr/>
    </dgm:pt>
    <dgm:pt modelId="{334BF070-7D5A-4A03-AAED-7B489C35A735}" type="pres">
      <dgm:prSet presAssocID="{B461AF55-AFD0-4CC8-8AB2-64D9344ED3F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3B9A-7AA0-46DD-8EF7-25E8083A7388}" type="pres">
      <dgm:prSet presAssocID="{B461AF55-AFD0-4CC8-8AB2-64D9344ED3F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D92D-0C63-430D-B221-07F0141698BB}" type="pres">
      <dgm:prSet presAssocID="{DA91D884-EB55-486E-96D1-B6DF641F5AF2}" presName="sp" presStyleCnt="0"/>
      <dgm:spPr/>
    </dgm:pt>
    <dgm:pt modelId="{17500BD1-2337-4460-A546-49E2260DD9B4}" type="pres">
      <dgm:prSet presAssocID="{945D9D6D-337E-4838-8AE6-F3E902C084D3}" presName="composite" presStyleCnt="0"/>
      <dgm:spPr/>
    </dgm:pt>
    <dgm:pt modelId="{D9A11FD4-38C1-4129-AA05-D2446F0CFE8D}" type="pres">
      <dgm:prSet presAssocID="{945D9D6D-337E-4838-8AE6-F3E902C084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628BC-910B-49B7-8D21-9595DA153926}" type="pres">
      <dgm:prSet presAssocID="{945D9D6D-337E-4838-8AE6-F3E902C084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5B6DA-27B5-4E3F-A34A-7B7C09FE0B5A}" type="presOf" srcId="{B461AF55-AFD0-4CC8-8AB2-64D9344ED3FF}" destId="{334BF070-7D5A-4A03-AAED-7B489C35A735}" srcOrd="0" destOrd="0" presId="urn:microsoft.com/office/officeart/2005/8/layout/chevron2"/>
    <dgm:cxn modelId="{308202AB-C100-48D0-974F-AB83572B6F08}" srcId="{945D9D6D-337E-4838-8AE6-F3E902C084D3}" destId="{0255FFF0-07EA-44F4-A703-4313466B08F8}" srcOrd="0" destOrd="0" parTransId="{7A679AE6-9CD1-41FB-8B61-B0846398FC78}" sibTransId="{9D9DB7BE-C60D-43ED-A87E-532C195B3246}"/>
    <dgm:cxn modelId="{4E709860-E509-4FC0-A6BD-6FDEC68FE095}" srcId="{18F41B76-3E94-4D77-9E68-81A9934A2DFC}" destId="{B461AF55-AFD0-4CC8-8AB2-64D9344ED3FF}" srcOrd="1" destOrd="0" parTransId="{BC0E6C27-C2F1-4DFE-B7D8-92C7B5BA79A7}" sibTransId="{DA91D884-EB55-486E-96D1-B6DF641F5AF2}"/>
    <dgm:cxn modelId="{03753284-2C2D-442A-A11A-8672C887B4A2}" type="presOf" srcId="{49F3C42D-356D-4EA7-B179-D539B57FF00F}" destId="{5B44AA1B-93CC-4112-B11E-3024DC4B8014}" srcOrd="0" destOrd="0" presId="urn:microsoft.com/office/officeart/2005/8/layout/chevron2"/>
    <dgm:cxn modelId="{8687F5D6-4AC9-41FB-9960-3D0C7C580CCA}" type="presOf" srcId="{18F41B76-3E94-4D77-9E68-81A9934A2DFC}" destId="{DBFB0CC0-7B30-4C5B-B979-EB5FF813EE3C}" srcOrd="0" destOrd="0" presId="urn:microsoft.com/office/officeart/2005/8/layout/chevron2"/>
    <dgm:cxn modelId="{E6FC3F6C-9A30-44CC-ADEF-9E2E409B6035}" type="presOf" srcId="{945D9D6D-337E-4838-8AE6-F3E902C084D3}" destId="{D9A11FD4-38C1-4129-AA05-D2446F0CFE8D}" srcOrd="0" destOrd="0" presId="urn:microsoft.com/office/officeart/2005/8/layout/chevron2"/>
    <dgm:cxn modelId="{F4397ADB-DF5B-4FD5-88D2-CB0E49D37D8D}" srcId="{49F3C42D-356D-4EA7-B179-D539B57FF00F}" destId="{0549F48B-F608-46AF-87A0-EA8D92E3DAE0}" srcOrd="0" destOrd="0" parTransId="{16163F03-8C43-4556-8D6B-E5DEE3262D43}" sibTransId="{48BE914C-2972-41C2-B381-5C1C69E733EC}"/>
    <dgm:cxn modelId="{8201C3EE-C84D-4FD4-BF8D-B831CE573C63}" srcId="{18F41B76-3E94-4D77-9E68-81A9934A2DFC}" destId="{945D9D6D-337E-4838-8AE6-F3E902C084D3}" srcOrd="2" destOrd="0" parTransId="{637F3CE8-5DF8-4264-8C64-2DF7ECE312B5}" sibTransId="{7A616212-6680-4998-ADBD-3A637DAABCAE}"/>
    <dgm:cxn modelId="{B60052B2-1174-43C7-B777-1F0EBFA40773}" type="presOf" srcId="{0549F48B-F608-46AF-87A0-EA8D92E3DAE0}" destId="{0959A8F2-79EF-41C9-BB93-A148B41A927F}" srcOrd="0" destOrd="0" presId="urn:microsoft.com/office/officeart/2005/8/layout/chevron2"/>
    <dgm:cxn modelId="{78F194E9-5AB7-4BBA-8960-BAA49B88E454}" type="presOf" srcId="{0255FFF0-07EA-44F4-A703-4313466B08F8}" destId="{09D628BC-910B-49B7-8D21-9595DA153926}" srcOrd="0" destOrd="0" presId="urn:microsoft.com/office/officeart/2005/8/layout/chevron2"/>
    <dgm:cxn modelId="{3D7D1943-8E60-44A1-BA14-1E0F42BEDF3E}" srcId="{B461AF55-AFD0-4CC8-8AB2-64D9344ED3FF}" destId="{E98FDEA9-3140-4D13-8092-CDF7E9199A40}" srcOrd="0" destOrd="0" parTransId="{B1CF035A-FE54-4236-978D-933D195D493B}" sibTransId="{47D53C09-CC68-4D42-9A7F-8DF536355797}"/>
    <dgm:cxn modelId="{B85D6D12-C6B0-4645-B448-A7B01689ED59}" type="presOf" srcId="{E98FDEA9-3140-4D13-8092-CDF7E9199A40}" destId="{112C3B9A-7AA0-46DD-8EF7-25E8083A7388}" srcOrd="0" destOrd="0" presId="urn:microsoft.com/office/officeart/2005/8/layout/chevron2"/>
    <dgm:cxn modelId="{5F197499-8E2D-437A-813C-11B10261FD72}" srcId="{18F41B76-3E94-4D77-9E68-81A9934A2DFC}" destId="{49F3C42D-356D-4EA7-B179-D539B57FF00F}" srcOrd="0" destOrd="0" parTransId="{48A964D3-3BBB-4A82-A544-48022AA8CFEE}" sibTransId="{D046564E-A80F-47D8-9F99-155B7C3CE62E}"/>
    <dgm:cxn modelId="{79E6C29C-77AD-457B-B850-A60FAC49C0BF}" type="presParOf" srcId="{DBFB0CC0-7B30-4C5B-B979-EB5FF813EE3C}" destId="{E6DB0B22-9D6F-401A-9EF3-9966934347A2}" srcOrd="0" destOrd="0" presId="urn:microsoft.com/office/officeart/2005/8/layout/chevron2"/>
    <dgm:cxn modelId="{832D9AF9-FF87-42E3-BEC2-BF19EA572E4E}" type="presParOf" srcId="{E6DB0B22-9D6F-401A-9EF3-9966934347A2}" destId="{5B44AA1B-93CC-4112-B11E-3024DC4B8014}" srcOrd="0" destOrd="0" presId="urn:microsoft.com/office/officeart/2005/8/layout/chevron2"/>
    <dgm:cxn modelId="{E9F9010D-5BEF-4541-A854-0FAF4964700D}" type="presParOf" srcId="{E6DB0B22-9D6F-401A-9EF3-9966934347A2}" destId="{0959A8F2-79EF-41C9-BB93-A148B41A927F}" srcOrd="1" destOrd="0" presId="urn:microsoft.com/office/officeart/2005/8/layout/chevron2"/>
    <dgm:cxn modelId="{067833CD-FA1D-4409-8A55-7EEB54BF1605}" type="presParOf" srcId="{DBFB0CC0-7B30-4C5B-B979-EB5FF813EE3C}" destId="{6D758F72-B814-48F5-AB49-1E1ED758EE2E}" srcOrd="1" destOrd="0" presId="urn:microsoft.com/office/officeart/2005/8/layout/chevron2"/>
    <dgm:cxn modelId="{B902FC9E-E9A6-47A4-819B-76CA3F34192D}" type="presParOf" srcId="{DBFB0CC0-7B30-4C5B-B979-EB5FF813EE3C}" destId="{3B19D26D-59E0-453B-A92F-9E12197B8F87}" srcOrd="2" destOrd="0" presId="urn:microsoft.com/office/officeart/2005/8/layout/chevron2"/>
    <dgm:cxn modelId="{F7EC0633-B1FE-48ED-8176-79759B428E31}" type="presParOf" srcId="{3B19D26D-59E0-453B-A92F-9E12197B8F87}" destId="{334BF070-7D5A-4A03-AAED-7B489C35A735}" srcOrd="0" destOrd="0" presId="urn:microsoft.com/office/officeart/2005/8/layout/chevron2"/>
    <dgm:cxn modelId="{6647CAF7-00A6-4EF9-8690-502378FDAFC3}" type="presParOf" srcId="{3B19D26D-59E0-453B-A92F-9E12197B8F87}" destId="{112C3B9A-7AA0-46DD-8EF7-25E8083A7388}" srcOrd="1" destOrd="0" presId="urn:microsoft.com/office/officeart/2005/8/layout/chevron2"/>
    <dgm:cxn modelId="{21FE7469-7CD3-4981-A0EA-5364F3A448DB}" type="presParOf" srcId="{DBFB0CC0-7B30-4C5B-B979-EB5FF813EE3C}" destId="{C35BD92D-0C63-430D-B221-07F0141698BB}" srcOrd="3" destOrd="0" presId="urn:microsoft.com/office/officeart/2005/8/layout/chevron2"/>
    <dgm:cxn modelId="{5297A7DD-52BF-4DCE-9D93-317914A80049}" type="presParOf" srcId="{DBFB0CC0-7B30-4C5B-B979-EB5FF813EE3C}" destId="{17500BD1-2337-4460-A546-49E2260DD9B4}" srcOrd="4" destOrd="0" presId="urn:microsoft.com/office/officeart/2005/8/layout/chevron2"/>
    <dgm:cxn modelId="{FEF2E1BF-B2FD-42CF-8F2E-F26FC4EB7C7A}" type="presParOf" srcId="{17500BD1-2337-4460-A546-49E2260DD9B4}" destId="{D9A11FD4-38C1-4129-AA05-D2446F0CFE8D}" srcOrd="0" destOrd="0" presId="urn:microsoft.com/office/officeart/2005/8/layout/chevron2"/>
    <dgm:cxn modelId="{19D172E5-57BA-4830-BFBC-A0A50CB97FE0}" type="presParOf" srcId="{17500BD1-2337-4460-A546-49E2260DD9B4}" destId="{09D628BC-910B-49B7-8D21-9595DA1539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5974" y="29051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671815"/>
        <a:ext cx="1334547" cy="571948"/>
      </dsp:txXfrm>
    </dsp:sp>
    <dsp:sp modelId="{0959A8F2-79EF-41C9-BB93-A148B41A927F}">
      <dsp:nvSpPr>
        <dsp:cNvPr id="0" name=""/>
        <dsp:cNvSpPr/>
      </dsp:nvSpPr>
      <dsp:spPr>
        <a:xfrm rot="5400000">
          <a:off x="5730005" y="-4390917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заранее</a:t>
          </a:r>
          <a:r>
            <a:rPr lang="ru-RU" sz="2500" kern="1200" dirty="0" smtClean="0">
              <a:latin typeface="Cambria" panose="02040503050406030204" pitchFamily="18" charset="0"/>
            </a:rPr>
            <a:t> распечатаны комплекты бланков для каждого участника  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65035"/>
        <a:ext cx="9969644" cy="1118234"/>
      </dsp:txXfrm>
    </dsp:sp>
    <dsp:sp modelId="{334BF070-7D5A-4A03-AAED-7B489C35A735}">
      <dsp:nvSpPr>
        <dsp:cNvPr id="0" name=""/>
        <dsp:cNvSpPr/>
      </dsp:nvSpPr>
      <dsp:spPr>
        <a:xfrm rot="5400000">
          <a:off x="-285974" y="200599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2387295"/>
        <a:ext cx="1334547" cy="571948"/>
      </dsp:txXfrm>
    </dsp:sp>
    <dsp:sp modelId="{112C3B9A-7AA0-46DD-8EF7-25E8083A7388}">
      <dsp:nvSpPr>
        <dsp:cNvPr id="0" name=""/>
        <dsp:cNvSpPr/>
      </dsp:nvSpPr>
      <dsp:spPr>
        <a:xfrm rot="5400000">
          <a:off x="5730005" y="-267543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СРАЗУ</a:t>
          </a:r>
          <a:r>
            <a:rPr lang="ru-RU" sz="2500" kern="1200" dirty="0" smtClean="0">
              <a:latin typeface="Cambria" panose="02040503050406030204" pitchFamily="18" charset="0"/>
            </a:rPr>
            <a:t> после получения тем сочинений (текстов изложений) они распечатываются техническим специалистом и выдаются члену комиссии в аудитории (желательно для каждого учащегося)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1780516"/>
        <a:ext cx="9969644" cy="1118234"/>
      </dsp:txXfrm>
    </dsp:sp>
    <dsp:sp modelId="{D9A11FD4-38C1-4129-AA05-D2446F0CFE8D}">
      <dsp:nvSpPr>
        <dsp:cNvPr id="0" name=""/>
        <dsp:cNvSpPr/>
      </dsp:nvSpPr>
      <dsp:spPr>
        <a:xfrm rot="5400000">
          <a:off x="-285974" y="3721476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4102776"/>
        <a:ext cx="1334547" cy="571948"/>
      </dsp:txXfrm>
    </dsp:sp>
    <dsp:sp modelId="{09D628BC-910B-49B7-8D21-9595DA153926}">
      <dsp:nvSpPr>
        <dsp:cNvPr id="0" name=""/>
        <dsp:cNvSpPr/>
      </dsp:nvSpPr>
      <dsp:spPr>
        <a:xfrm rot="5400000">
          <a:off x="5730005" y="-95995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Cambria" panose="02040503050406030204" pitchFamily="18" charset="0"/>
            </a:rPr>
            <a:t>после написания сочинения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все бланки</a:t>
          </a:r>
          <a:r>
            <a:rPr lang="ru-RU" sz="2500" kern="1200" dirty="0" smtClean="0">
              <a:latin typeface="Cambria" panose="02040503050406030204" pitchFamily="18" charset="0"/>
            </a:rPr>
            <a:t>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передаются</a:t>
          </a:r>
          <a:r>
            <a:rPr lang="ru-RU" sz="2500" kern="1200" dirty="0" smtClean="0">
              <a:latin typeface="Cambria" panose="02040503050406030204" pitchFamily="18" charset="0"/>
            </a:rPr>
            <a:t> директору школы, </a:t>
          </a:r>
          <a:r>
            <a:rPr lang="ru-RU" sz="25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бланки записи и регистрации </a:t>
          </a:r>
          <a:r>
            <a:rPr lang="ru-RU" sz="3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ксерокопируются</a:t>
          </a:r>
          <a:r>
            <a:rPr lang="ru-RU" sz="2500" kern="1200" dirty="0" smtClean="0">
              <a:latin typeface="Cambria" panose="02040503050406030204" pitchFamily="18" charset="0"/>
            </a:rPr>
            <a:t> техническим специалистом</a:t>
          </a:r>
          <a:endParaRPr lang="ru-RU" sz="2500" kern="1200" dirty="0">
            <a:latin typeface="Cambria" panose="02040503050406030204" pitchFamily="18" charset="0"/>
          </a:endParaRPr>
        </a:p>
      </dsp:txBody>
      <dsp:txXfrm rot="-5400000">
        <a:off x="1334547" y="3495996"/>
        <a:ext cx="9969644" cy="1118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4AA1B-93CC-4112-B11E-3024DC4B8014}">
      <dsp:nvSpPr>
        <dsp:cNvPr id="0" name=""/>
        <dsp:cNvSpPr/>
      </dsp:nvSpPr>
      <dsp:spPr>
        <a:xfrm rot="5400000">
          <a:off x="-285974" y="29051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671815"/>
        <a:ext cx="1334547" cy="571948"/>
      </dsp:txXfrm>
    </dsp:sp>
    <dsp:sp modelId="{0959A8F2-79EF-41C9-BB93-A148B41A927F}">
      <dsp:nvSpPr>
        <dsp:cNvPr id="0" name=""/>
        <dsp:cNvSpPr/>
      </dsp:nvSpPr>
      <dsp:spPr>
        <a:xfrm rot="5400000">
          <a:off x="5730005" y="-4390917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Cambria" panose="02040503050406030204" pitchFamily="18" charset="0"/>
            </a:rPr>
            <a:t>члены (эксперты) школьной комиссии в течение </a:t>
          </a:r>
          <a:r>
            <a:rPr lang="ru-RU" sz="40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1 дня </a:t>
          </a:r>
          <a:r>
            <a:rPr lang="ru-RU" sz="2600" kern="1200" dirty="0" smtClean="0">
              <a:latin typeface="Cambria" panose="02040503050406030204" pitchFamily="18" charset="0"/>
            </a:rPr>
            <a:t>оценивают сочинения (изложение) </a:t>
          </a:r>
          <a:r>
            <a:rPr lang="ru-RU" sz="2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в соответствии с критериями</a:t>
          </a:r>
          <a:r>
            <a:rPr lang="ru-RU" sz="2600" kern="1200" dirty="0" smtClean="0">
              <a:latin typeface="Cambria" panose="02040503050406030204" pitchFamily="18" charset="0"/>
            </a:rPr>
            <a:t>, разработанными </a:t>
          </a:r>
          <a:r>
            <a:rPr lang="ru-RU" sz="2600" kern="1200" dirty="0" err="1" smtClean="0">
              <a:latin typeface="Cambria" panose="02040503050406030204" pitchFamily="18" charset="0"/>
            </a:rPr>
            <a:t>Рособрнадзором</a:t>
          </a:r>
          <a:endParaRPr lang="ru-RU" sz="2600" kern="1200" dirty="0">
            <a:latin typeface="Cambria" panose="02040503050406030204" pitchFamily="18" charset="0"/>
          </a:endParaRPr>
        </a:p>
      </dsp:txBody>
      <dsp:txXfrm rot="-5400000">
        <a:off x="1334547" y="65035"/>
        <a:ext cx="9969644" cy="1118234"/>
      </dsp:txXfrm>
    </dsp:sp>
    <dsp:sp modelId="{334BF070-7D5A-4A03-AAED-7B489C35A735}">
      <dsp:nvSpPr>
        <dsp:cNvPr id="0" name=""/>
        <dsp:cNvSpPr/>
      </dsp:nvSpPr>
      <dsp:spPr>
        <a:xfrm rot="5400000">
          <a:off x="-285974" y="2005995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2387295"/>
        <a:ext cx="1334547" cy="571948"/>
      </dsp:txXfrm>
    </dsp:sp>
    <dsp:sp modelId="{112C3B9A-7AA0-46DD-8EF7-25E8083A7388}">
      <dsp:nvSpPr>
        <dsp:cNvPr id="0" name=""/>
        <dsp:cNvSpPr/>
      </dsp:nvSpPr>
      <dsp:spPr>
        <a:xfrm rot="5400000">
          <a:off x="5730005" y="-267543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ответственный</a:t>
          </a:r>
          <a:r>
            <a:rPr lang="ru-RU" sz="2700" b="1" kern="1200" dirty="0" smtClean="0">
              <a:solidFill>
                <a:srgbClr val="FF0000"/>
              </a:solidFill>
              <a:latin typeface="Cambria" panose="02040503050406030204" pitchFamily="18" charset="0"/>
            </a:rPr>
            <a:t> </a:t>
          </a:r>
          <a:r>
            <a:rPr lang="ru-RU" sz="2700" kern="1200" dirty="0" smtClean="0">
              <a:latin typeface="Cambria" panose="02040503050406030204" pitchFamily="18" charset="0"/>
            </a:rPr>
            <a:t>сотрудник, назначенный директором ОО, </a:t>
          </a:r>
          <a:r>
            <a:rPr lang="ru-RU" sz="2700" kern="1200" dirty="0" smtClean="0">
              <a:solidFill>
                <a:srgbClr val="FF0000"/>
              </a:solidFill>
              <a:latin typeface="Cambria" panose="02040503050406030204" pitchFamily="18" charset="0"/>
            </a:rPr>
            <a:t>заполняет оригиналы </a:t>
          </a:r>
          <a:r>
            <a:rPr lang="ru-RU" sz="2700" kern="1200" dirty="0" smtClean="0">
              <a:latin typeface="Cambria" panose="02040503050406030204" pitchFamily="18" charset="0"/>
            </a:rPr>
            <a:t>бланков регистрации в части оценки</a:t>
          </a:r>
          <a:endParaRPr lang="ru-RU" sz="2700" kern="1200" dirty="0">
            <a:latin typeface="Cambria" panose="02040503050406030204" pitchFamily="18" charset="0"/>
          </a:endParaRPr>
        </a:p>
      </dsp:txBody>
      <dsp:txXfrm rot="-5400000">
        <a:off x="1334547" y="1780516"/>
        <a:ext cx="9969644" cy="1118234"/>
      </dsp:txXfrm>
    </dsp:sp>
    <dsp:sp modelId="{D9A11FD4-38C1-4129-AA05-D2446F0CFE8D}">
      <dsp:nvSpPr>
        <dsp:cNvPr id="0" name=""/>
        <dsp:cNvSpPr/>
      </dsp:nvSpPr>
      <dsp:spPr>
        <a:xfrm rot="5400000">
          <a:off x="-285974" y="3721476"/>
          <a:ext cx="1906495" cy="13345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Cambria" panose="02040503050406030204" pitchFamily="18" charset="0"/>
            </a:rPr>
            <a:t>школа</a:t>
          </a:r>
          <a:endParaRPr lang="ru-RU" sz="3400" kern="1200" dirty="0">
            <a:latin typeface="Cambria" panose="02040503050406030204" pitchFamily="18" charset="0"/>
          </a:endParaRPr>
        </a:p>
      </dsp:txBody>
      <dsp:txXfrm rot="-5400000">
        <a:off x="1" y="4102776"/>
        <a:ext cx="1334547" cy="571948"/>
      </dsp:txXfrm>
    </dsp:sp>
    <dsp:sp modelId="{09D628BC-910B-49B7-8D21-9595DA153926}">
      <dsp:nvSpPr>
        <dsp:cNvPr id="0" name=""/>
        <dsp:cNvSpPr/>
      </dsp:nvSpPr>
      <dsp:spPr>
        <a:xfrm rot="5400000">
          <a:off x="5730005" y="-959956"/>
          <a:ext cx="1239222" cy="10030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Cambria" panose="02040503050406030204" pitchFamily="18" charset="0"/>
            </a:rPr>
            <a:t>бланки регистрации в конвертах </a:t>
          </a:r>
          <a:r>
            <a:rPr lang="ru-RU" sz="2800" kern="1200" dirty="0" smtClean="0">
              <a:latin typeface="Cambria" panose="02040503050406030204" pitchFamily="18" charset="0"/>
            </a:rPr>
            <a:t>не позднее </a:t>
          </a:r>
          <a:r>
            <a:rPr lang="ru-RU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05.02.2016г</a:t>
          </a:r>
          <a:r>
            <a:rPr lang="ru-RU" sz="2800" b="1" u="sng" kern="1200" dirty="0" smtClean="0">
              <a:solidFill>
                <a:srgbClr val="FF0000"/>
              </a:solidFill>
              <a:latin typeface="Cambria" panose="02040503050406030204" pitchFamily="18" charset="0"/>
            </a:rPr>
            <a:t>.</a:t>
          </a:r>
          <a:r>
            <a:rPr lang="ru-RU" sz="2800" u="sng" kern="1200" dirty="0" smtClean="0">
              <a:latin typeface="Cambria" panose="02040503050406030204" pitchFamily="18" charset="0"/>
            </a:rPr>
            <a:t> </a:t>
          </a:r>
          <a:r>
            <a:rPr lang="ru-RU" sz="2800" kern="1200" dirty="0" smtClean="0">
              <a:latin typeface="Cambria" panose="02040503050406030204" pitchFamily="18" charset="0"/>
            </a:rPr>
            <a:t>передаются в РОЦОИСО для дальнейшей обработки</a:t>
          </a:r>
          <a:endParaRPr lang="ru-RU" sz="2800" kern="1200" dirty="0">
            <a:latin typeface="Cambria" panose="02040503050406030204" pitchFamily="18" charset="0"/>
          </a:endParaRPr>
        </a:p>
      </dsp:txBody>
      <dsp:txXfrm rot="-5400000">
        <a:off x="1334547" y="3495996"/>
        <a:ext cx="9969644" cy="1118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1/26/2016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6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1495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ABBYY TestReader 4.0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9BCD4-62D4-4FDF-8700-C8D5BBFC2D56}" type="datetime1">
              <a:rPr lang="en-US" sz="1300">
                <a:latin typeface="Arial" charset="0"/>
              </a:rPr>
              <a:pPr eaLnBrk="1" hangingPunct="1"/>
              <a:t>1/26/2016</a:t>
            </a:fld>
            <a:endParaRPr lang="en-US" sz="1300">
              <a:latin typeface="Arial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300">
                <a:latin typeface="Arial" charset="0"/>
              </a:rPr>
              <a:t>Технология экспертизы ЕГЭ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3904" indent="-30150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6006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8409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0810" indent="-241201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3213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35615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18018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0420" indent="-2412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F80FE8-B63C-42AD-AB74-D01D0C8B72BD}" type="slidenum">
              <a:rPr lang="en-US" sz="1300">
                <a:latin typeface="Arial" charset="0"/>
              </a:rPr>
              <a:pPr eaLnBrk="1" hangingPunct="1"/>
              <a:t>14</a:t>
            </a:fld>
            <a:endParaRPr lang="en-US" sz="1300">
              <a:latin typeface="Arial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90249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3EDE-918F-4FFD-9C25-A62CEB399AA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0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obr.ru/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gsnezhko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coiso@rostobr.ru" TargetMode="External"/><Relationship Id="rId5" Type="http://schemas.openxmlformats.org/officeDocument/2006/relationships/hyperlink" Target="mailto:ege@rcoi61.org.ru" TargetMode="External"/><Relationship Id="rId4" Type="http://schemas.openxmlformats.org/officeDocument/2006/relationships/hyperlink" Target="http://www.rcoi61.org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oi61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e.rcoi61.org.ru/" TargetMode="Externa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ege.ed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658" y="1643941"/>
            <a:ext cx="10584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Итоговое сочинение </a:t>
            </a:r>
          </a:p>
          <a:p>
            <a:pPr algn="ctr"/>
            <a:r>
              <a:rPr lang="ru-RU" sz="60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(изложение)</a:t>
            </a:r>
            <a:endParaRPr lang="ru-RU" sz="60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59" y="4180315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Евгеньевна,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ГБУ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РО «Ростовский областной центр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обработки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71" y="6326156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 b="1" i="1">
                <a:latin typeface="Cambria" panose="020405030504060302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sz="2000" b="0" dirty="0" smtClean="0"/>
              <a:t>27 января 2016 </a:t>
            </a:r>
            <a:r>
              <a:rPr lang="ru-RU" sz="2000" b="0" dirty="0"/>
              <a:t>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" y="4706214"/>
            <a:ext cx="24479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602021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14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86549"/>
            <a:ext cx="12192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бланков и отчетных форм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проведения итогового (сочинения) изложения  осуществляется 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ПО«Планирование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ГИА(ЕГЭ)2016» в разделе «Отчеты» 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«Итоговое сочинение (изложение)»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3073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8"/>
          <a:stretch/>
        </p:blipFill>
        <p:spPr bwMode="auto">
          <a:xfrm>
            <a:off x="328613" y="1702210"/>
            <a:ext cx="7405688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1"/>
          <a:stretch/>
        </p:blipFill>
        <p:spPr bwMode="auto">
          <a:xfrm>
            <a:off x="8394700" y="1794695"/>
            <a:ext cx="3505200" cy="481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7518400" y="3251200"/>
            <a:ext cx="876300" cy="57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60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6888"/>
            <a:ext cx="12192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Печать </a:t>
            </a:r>
            <a:r>
              <a:rPr lang="ru-RU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бланков </a:t>
            </a:r>
            <a:endParaRPr lang="ru-RU" sz="32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выполняется </a:t>
            </a:r>
            <a:r>
              <a:rPr lang="ru-RU" sz="19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помощью отчета ИС-10 Бланки для итогового сочинения (изложения</a:t>
            </a:r>
            <a:r>
              <a:rPr lang="ru-RU" sz="19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8"/>
          <a:stretch/>
        </p:blipFill>
        <p:spPr bwMode="auto">
          <a:xfrm>
            <a:off x="226377" y="1534051"/>
            <a:ext cx="6491923" cy="49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9410" r="31602" b="8635"/>
          <a:stretch/>
        </p:blipFill>
        <p:spPr bwMode="auto">
          <a:xfrm>
            <a:off x="7734300" y="1534051"/>
            <a:ext cx="3987800" cy="492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трелка вправо 1"/>
          <p:cNvSpPr/>
          <p:nvPr/>
        </p:nvSpPr>
        <p:spPr>
          <a:xfrm>
            <a:off x="6858000" y="3416300"/>
            <a:ext cx="876300" cy="57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15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57040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79400" y="1294148"/>
            <a:ext cx="7511661" cy="16395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регистрации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Бланк </a:t>
            </a: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записи и дополнительный бланк записи</a:t>
            </a:r>
            <a:endParaRPr lang="ru-RU" sz="3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92742"/>
              </p:ext>
            </p:extLst>
          </p:nvPr>
        </p:nvGraphicFramePr>
        <p:xfrm>
          <a:off x="7953375" y="80538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5666966" imgH="8019796" progId="AcroExch.Document.DC">
                  <p:embed/>
                </p:oleObj>
              </mc:Choice>
              <mc:Fallback>
                <p:oleObj name="Acrobat Document" r:id="rId4" imgW="5666966" imgH="80197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375" y="805385"/>
                        <a:ext cx="3829050" cy="5418137"/>
                      </a:xfrm>
                      <a:prstGeom prst="rect">
                        <a:avLst/>
                      </a:prstGeom>
                      <a:ln>
                        <a:solidFill>
                          <a:srgbClr val="22419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5098" y="2957036"/>
            <a:ext cx="76259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Комплект бланков на 1 участника итогового сочинения (изложения) состоит из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бланка регистрации и 4 бланков записи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, которые должны быть 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пронумерованы от 1 до 4 – в поле «Лист №» </a:t>
            </a:r>
            <a:r>
              <a:rPr lang="ru-RU" sz="2800" i="1" dirty="0">
                <a:solidFill>
                  <a:srgbClr val="FF0000"/>
                </a:solidFill>
                <a:latin typeface="Bookman Old Style" pitchFamily="18" charset="0"/>
              </a:rPr>
              <a:t> бланков записи каждого </a:t>
            </a:r>
            <a:r>
              <a:rPr lang="ru-RU" sz="2800" i="1" dirty="0" smtClean="0">
                <a:solidFill>
                  <a:srgbClr val="FF0000"/>
                </a:solidFill>
                <a:latin typeface="Bookman Old Style" pitchFamily="18" charset="0"/>
              </a:rPr>
              <a:t>комплекта</a:t>
            </a:r>
            <a:endParaRPr lang="ru-RU" sz="28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26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03854" y="1203639"/>
            <a:ext cx="7296538" cy="5337117"/>
          </a:xfrm>
          <a:noFill/>
        </p:spPr>
        <p:txBody>
          <a:bodyPr>
            <a:normAutofit fontScale="92500"/>
          </a:bodyPr>
          <a:lstStyle/>
          <a:p>
            <a:pPr lvl="0"/>
            <a:r>
              <a:rPr lang="ru-RU" dirty="0">
                <a:latin typeface="Cambria" panose="02040503050406030204" pitchFamily="18" charset="0"/>
              </a:rPr>
              <a:t>На одного участника по умолчанию печатается </a:t>
            </a:r>
            <a:r>
              <a:rPr lang="ru-RU" dirty="0" smtClean="0">
                <a:latin typeface="Cambria" panose="02040503050406030204" pitchFamily="18" charset="0"/>
              </a:rPr>
              <a:t>бланк </a:t>
            </a:r>
            <a:r>
              <a:rPr lang="ru-RU" dirty="0">
                <a:latin typeface="Cambria" panose="02040503050406030204" pitchFamily="18" charset="0"/>
              </a:rPr>
              <a:t>регистрации и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4 бланка</a:t>
            </a:r>
            <a:r>
              <a:rPr lang="ru-RU" dirty="0">
                <a:latin typeface="Cambria" panose="02040503050406030204" pitchFamily="18" charset="0"/>
              </a:rPr>
              <a:t> записи. Печать бланков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односторонняя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Код работы печатается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автоматически</a:t>
            </a:r>
            <a:r>
              <a:rPr lang="ru-RU" dirty="0">
                <a:latin typeface="Cambria" panose="02040503050406030204" pitchFamily="18" charset="0"/>
              </a:rPr>
              <a:t> на бланке регистрации и бланках записи.</a:t>
            </a:r>
          </a:p>
          <a:p>
            <a:pPr lvl="0"/>
            <a:r>
              <a:rPr lang="ru-RU" dirty="0">
                <a:latin typeface="Cambria" panose="02040503050406030204" pitchFamily="18" charset="0"/>
              </a:rPr>
              <a:t>Если участнику не хватает места для ответа, он может попросить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дополнительный</a:t>
            </a:r>
            <a:r>
              <a:rPr lang="ru-RU" dirty="0">
                <a:latin typeface="Cambria" panose="02040503050406030204" pitchFamily="18" charset="0"/>
              </a:rPr>
              <a:t> бланк, который печатается предварительно. </a:t>
            </a:r>
          </a:p>
          <a:p>
            <a:r>
              <a:rPr lang="ru-RU" dirty="0">
                <a:latin typeface="Cambria" panose="02040503050406030204" pitchFamily="18" charset="0"/>
              </a:rPr>
              <a:t>Код работы в дополнительный бланк вписывается вручную с бланка регистрации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Поле </a:t>
            </a:r>
            <a:r>
              <a:rPr lang="ru-RU" dirty="0">
                <a:latin typeface="Cambria" panose="02040503050406030204" pitchFamily="18" charset="0"/>
              </a:rPr>
              <a:t>«Лист №» заполняется членом комиссии в случае выдачи участнику дополнительного бланка записи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35" y="728662"/>
            <a:ext cx="4032250" cy="581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68448"/>
            <a:ext cx="6050227" cy="6697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Бланки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8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42A4D-6872-4BFE-B0F2-0BF6E359BF9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32" y="737118"/>
            <a:ext cx="8820956" cy="1003968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Связка бланков</a:t>
            </a:r>
            <a:endParaRPr lang="en-US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3010" b="78931"/>
          <a:stretch>
            <a:fillRect/>
          </a:stretch>
        </p:blipFill>
        <p:spPr bwMode="auto">
          <a:xfrm>
            <a:off x="1508178" y="3758344"/>
            <a:ext cx="9159823" cy="246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 txBox="1">
            <a:spLocks noChangeArrowheads="1"/>
          </p:cNvSpPr>
          <p:nvPr/>
        </p:nvSpPr>
        <p:spPr>
          <a:xfrm>
            <a:off x="2211355" y="1648694"/>
            <a:ext cx="8063746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200"/>
              </a:spcAft>
              <a:buClr>
                <a:srgbClr val="C60C30"/>
              </a:buClr>
              <a:buFont typeface="Calibri" pitchFamily="34" charset="0"/>
              <a:buChar char="●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28650" indent="-27146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Calibri" pitchFamily="34" charset="0"/>
              <a:buChar char="●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spcBef>
                <a:spcPts val="384"/>
              </a:spcBef>
              <a:spcAft>
                <a:spcPts val="0"/>
              </a:spcAft>
              <a:buFont typeface="Calibri" pitchFamily="34" charset="0"/>
              <a:buChar char="–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4125" indent="-176213" algn="l" defTabSz="914400" rtl="0" eaLnBrk="1" latinLnBrk="0" hangingPunct="1">
              <a:spcBef>
                <a:spcPct val="20000"/>
              </a:spcBef>
              <a:buFont typeface="Calibri" pitchFamily="34" charset="0"/>
              <a:buChar char="‐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Код работы </a:t>
            </a:r>
            <a:r>
              <a:rPr lang="ru-RU" sz="3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формируется </a:t>
            </a: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автоматизировано при печати бланков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</a:rPr>
              <a:t>Одинаковый на всех бланках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</a:rPr>
              <a:t>10-знаков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3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800" dirty="0">
              <a:solidFill>
                <a:schemeClr val="tx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80176" y="5587051"/>
            <a:ext cx="2808312" cy="9172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26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347" y="804189"/>
            <a:ext cx="1214265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внесения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коррекций по персональным данным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РЦОИ обязательно должны передаваться ведомости коррекций персональных данных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участников ГИА в аудитории - форма ИС-07 «Ведомость коррекции персональных данных участников ГИА в аудитории»,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которая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готовиться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каждой аудитории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проведения итогового сочинения (изложения) с помощью отчета «ИС-07 Ведомость коррекции персональных данных»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097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1"/>
          <a:stretch/>
        </p:blipFill>
        <p:spPr bwMode="auto">
          <a:xfrm>
            <a:off x="571500" y="2461136"/>
            <a:ext cx="10947400" cy="408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381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9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706438"/>
            <a:ext cx="8562975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6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921" y="729019"/>
            <a:ext cx="9963539" cy="885177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Замечания по результатам проведения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декабря 2015 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3398" y="1552044"/>
            <a:ext cx="1178611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печать бланков;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некорректное заполнение поля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бланков записи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бланке записи не указана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несоответствие номера темы в бланке регистрации номеру темы в бланках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 заполнены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пустых бланков записи;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 проставлены "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работы упакованы в индивидуальные файлы;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корректор;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бланках регистрации в поле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указано наименование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вместо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приклеены к конвертам;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 регистрационном поле не заполнено поле «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несоответствие номеров кабинетов на сопроводительном бланке номерам кабинетов в бланках регистрации;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упаковочных пакета с одинаковым номером аудитории.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«пустые» бланки записи из комплектов участника отложены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отдельно или вообще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переданы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РОЦОИСО;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комплекты бланков записи каждого участника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соединены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скрепками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заменен полностью комплект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при порче одного из бланков пакета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9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036799"/>
            <a:ext cx="114173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обработке бланков итогового сочинения (изложения) обнаружены несоответствия сведений, внесенных в РИС, заполненным по факту бланкам итогового сочинения (изложения) в части выбора вида творческой работы «сочинение/изложение»;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внесены в бланк регистрации результаты проверки выполнения требований (требования) к итоговому сочинению;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внесены в бланк регистрации результаты проверки по критериями;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 в бланк регистрации итоговый результат;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итоговый результат неверно внесен в бланк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2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09" y="735901"/>
            <a:ext cx="2447925" cy="1533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3" y="2269426"/>
            <a:ext cx="3514725" cy="3848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568" y="3103689"/>
            <a:ext cx="3806952" cy="3013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50" y="735901"/>
            <a:ext cx="3688842" cy="236778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92910"/>
              </p:ext>
            </p:extLst>
          </p:nvPr>
        </p:nvGraphicFramePr>
        <p:xfrm>
          <a:off x="9105138" y="2817938"/>
          <a:ext cx="2830830" cy="182721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388710">
                  <a:extLst>
                    <a:ext uri="{9D8B030D-6E8A-4147-A177-3AD203B41FA5}">
                      <a16:colId xmlns:a16="http://schemas.microsoft.com/office/drawing/2014/main" val="2803359319"/>
                    </a:ext>
                  </a:extLst>
                </a:gridCol>
                <a:gridCol w="1442120">
                  <a:extLst>
                    <a:ext uri="{9D8B030D-6E8A-4147-A177-3AD203B41FA5}">
                      <a16:colId xmlns:a16="http://schemas.microsoft.com/office/drawing/2014/main" val="2085173482"/>
                    </a:ext>
                  </a:extLst>
                </a:gridCol>
              </a:tblGrid>
              <a:tr h="6090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3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03.02.2016</a:t>
                      </a:r>
                      <a:endParaRPr lang="ru-RU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43943"/>
                  </a:ext>
                </a:extLst>
              </a:tr>
              <a:tr h="60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Сочинение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Изложение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794592"/>
                  </a:ext>
                </a:extLst>
              </a:tr>
              <a:tr h="609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effectLst/>
                        </a:rPr>
                        <a:t>243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u="none" strike="noStrike" dirty="0">
                          <a:effectLst/>
                        </a:rPr>
                        <a:t>7</a:t>
                      </a:r>
                      <a:endParaRPr lang="ru-RU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26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9256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7806" y="1328463"/>
            <a:ext cx="1147795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Замечания по результатам обработки бланков: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Некорректно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переносятся результаты оценивания:</a:t>
            </a: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выставляется итоговый зачет или </a:t>
            </a:r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незачет,</a:t>
            </a:r>
          </a:p>
          <a:p>
            <a:pPr lvl="0"/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 </a:t>
            </a:r>
            <a:r>
              <a:rPr lang="ru-RU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 определяется итоговый </a:t>
            </a:r>
            <a:r>
              <a:rPr lang="ru-RU" sz="2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результат.</a:t>
            </a:r>
          </a:p>
          <a:p>
            <a:pPr lvl="0"/>
            <a:endParaRPr lang="ru-RU" sz="3200" dirty="0" smtClean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Исправления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результаты оценивания в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оригиналах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бланков регистрации необходимо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вносить так,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было понятно, какая оценка действительна. </a:t>
            </a:r>
            <a:endParaRPr lang="ru-RU" sz="3200" dirty="0" smtClean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запрещено использовать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корректор! </a:t>
            </a:r>
            <a:endParaRPr lang="ru-RU" sz="3200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7200" y="4283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90488" y="457200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794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0488" y="4251325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9387" y="422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4174830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Отдел организационно-технологического обеспечения </a:t>
            </a:r>
            <a:r>
              <a:rPr lang="ru-RU" b="1" dirty="0" smtClean="0">
                <a:solidFill>
                  <a:srgbClr val="000000"/>
                </a:solidFill>
                <a:latin typeface="Yeseva One"/>
              </a:rPr>
              <a:t>ГИА-11</a:t>
            </a:r>
            <a:endParaRPr lang="ru-RU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+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7(863)2105011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071037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Yeseva One"/>
              </a:rPr>
              <a:t>Снежко 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Галина Евгеньевна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b="1" dirty="0">
                <a:solidFill>
                  <a:srgbClr val="FF0000"/>
                </a:solidFill>
                <a:latin typeface="Yeseva One"/>
              </a:rPr>
              <a:t>тел. </a:t>
            </a:r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sz="2400" b="1" dirty="0">
                <a:solidFill>
                  <a:srgbClr val="FF0000"/>
                </a:solidFill>
                <a:latin typeface="Yeseva One"/>
              </a:rPr>
              <a:t>, </a:t>
            </a:r>
            <a:endParaRPr lang="ru-RU" sz="2400" b="1" dirty="0" smtClean="0">
              <a:solidFill>
                <a:srgbClr val="FF0000"/>
              </a:solidFill>
              <a:latin typeface="Yeseva One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Yeseva One"/>
              </a:rPr>
              <a:t>+7(863)2105006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 smtClean="0">
                <a:solidFill>
                  <a:srgbClr val="000000"/>
                </a:solidFill>
                <a:latin typeface="Yeseva One"/>
                <a:hlinkClick r:id="rId2"/>
              </a:rPr>
              <a:t>gsnezhko@rcoi61.org.ru</a:t>
            </a:r>
            <a:r>
              <a:rPr lang="ru-RU" dirty="0" smtClean="0">
                <a:solidFill>
                  <a:srgbClr val="000000"/>
                </a:solidFill>
                <a:latin typeface="Yeseva One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Yeseva One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3854" y="1527329"/>
            <a:ext cx="5689664" cy="4094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 smtClean="0"/>
              <a:t>Минобразование</a:t>
            </a:r>
            <a:r>
              <a:rPr lang="ru-RU" altLang="ru-RU" sz="2400" b="1" dirty="0" smtClean="0"/>
              <a:t> Ростовской области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3"/>
              </a:rPr>
              <a:t>www.rostobr.ru</a:t>
            </a:r>
            <a:r>
              <a:rPr lang="ru-RU" altLang="ru-RU" sz="2400" dirty="0" smtClean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 dirty="0" smtClean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Ростовский областной центр обработки информации в сфере образования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г. Ростов-на-Дону, пр. Ленина, 92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web-</a:t>
            </a:r>
            <a:r>
              <a:rPr lang="ru-RU" altLang="ru-RU" sz="2400" dirty="0" smtClean="0"/>
              <a:t>сайт: </a:t>
            </a:r>
            <a:r>
              <a:rPr lang="en-US" altLang="ru-RU" sz="2400" dirty="0" smtClean="0">
                <a:hlinkClick r:id="rId4"/>
              </a:rPr>
              <a:t>www.rcoi61.ru</a:t>
            </a:r>
            <a:r>
              <a:rPr lang="ru-RU" altLang="ru-RU" sz="2400" dirty="0" smtClean="0"/>
              <a:t> 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e-mail</a:t>
            </a:r>
            <a:r>
              <a:rPr lang="en-US" altLang="ru-RU" sz="2400" dirty="0"/>
              <a:t>: </a:t>
            </a:r>
            <a:r>
              <a:rPr lang="en-US" sz="2400" dirty="0" smtClean="0">
                <a:hlinkClick r:id="rId5"/>
              </a:rPr>
              <a:t>ege@rcoi61.org.ru</a:t>
            </a:r>
            <a:r>
              <a:rPr lang="ru-RU" sz="2400" dirty="0" smtClean="0"/>
              <a:t> </a:t>
            </a:r>
            <a:endParaRPr lang="en-US" altLang="ru-RU" sz="2400" dirty="0" smtClean="0"/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e-mail: </a:t>
            </a:r>
            <a:r>
              <a:rPr lang="en-US" altLang="ru-RU" sz="2400" dirty="0" smtClean="0">
                <a:hlinkClick r:id="rId6"/>
              </a:rPr>
              <a:t>rocoiso@rostobr.ru</a:t>
            </a:r>
            <a:r>
              <a:rPr lang="ru-RU" altLang="ru-RU" sz="2400" dirty="0" smtClean="0"/>
              <a:t>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Режим работы: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понедельник-четверг: 9.00-18.00;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пятница: 9.00-17.00;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i="1" dirty="0" smtClean="0"/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3854" y="680152"/>
            <a:ext cx="11456209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  <a:endParaRPr lang="ru-RU" alt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5520" y="735901"/>
            <a:ext cx="2211514" cy="13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470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09" y="735901"/>
            <a:ext cx="24479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09" y="735901"/>
            <a:ext cx="2447925" cy="1533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720" y="1261271"/>
            <a:ext cx="11167872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4800" b="1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дополнительные</a:t>
            </a:r>
            <a:r>
              <a:rPr lang="ru-RU" sz="4800" b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 сроки </a:t>
            </a:r>
            <a:endParaRPr lang="ru-RU" sz="4800" b="1" baseline="-25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4800" b="1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вправе </a:t>
            </a:r>
            <a:r>
              <a:rPr lang="ru-RU" sz="4800" b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участвовать</a:t>
            </a:r>
            <a:r>
              <a:rPr lang="ru-RU" sz="4800" b="1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ru-RU" sz="4800" b="1" baseline="-25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4000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- обучающиеся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, получившие «</a:t>
            </a:r>
            <a:r>
              <a:rPr lang="ru-RU" sz="4000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незачет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» (</a:t>
            </a:r>
            <a:r>
              <a:rPr lang="ru-RU" sz="4000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более 2-х раз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);</a:t>
            </a:r>
          </a:p>
          <a:p>
            <a:r>
              <a:rPr lang="ru-RU" sz="4000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- обучающиеся 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и другие категории участников итогового сочинения, не явившиеся на итоговое сочинение по </a:t>
            </a:r>
            <a:r>
              <a:rPr lang="ru-RU" sz="4000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уважительным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 причинам;</a:t>
            </a:r>
          </a:p>
          <a:p>
            <a:r>
              <a:rPr lang="ru-RU" sz="4000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- обучающиеся 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и другие категории участников, не завершившие сдачу итогового сочинения по </a:t>
            </a:r>
            <a:r>
              <a:rPr lang="ru-RU" sz="4000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уважительным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23316465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09" y="735901"/>
            <a:ext cx="2447925" cy="15335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1207596"/>
            <a:ext cx="11570208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Сочинение могут писать по </a:t>
            </a:r>
            <a:r>
              <a:rPr lang="ru-RU" sz="4000" b="1" baseline="-25000" dirty="0">
                <a:solidFill>
                  <a:srgbClr val="FF0000"/>
                </a:solidFill>
                <a:latin typeface="Bookman Old Style" panose="02050604050505020204" pitchFamily="18" charset="0"/>
              </a:rPr>
              <a:t>собственному</a:t>
            </a:r>
            <a:r>
              <a:rPr lang="ru-RU" sz="4000" b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endParaRPr lang="ru-RU" sz="4000" b="1" baseline="-25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4000" b="1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желанию для </a:t>
            </a:r>
            <a:r>
              <a:rPr lang="ru-RU" sz="4000" b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предоставления результатов в вузы</a:t>
            </a:r>
            <a:r>
              <a:rPr lang="ru-RU" sz="4000" b="1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:</a:t>
            </a:r>
          </a:p>
          <a:p>
            <a:endParaRPr lang="ru-RU" sz="4000" baseline="-25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4000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- выпускники 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прошлых лет;</a:t>
            </a:r>
          </a:p>
          <a:p>
            <a:r>
              <a:rPr lang="ru-RU" sz="4000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- лица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, обучающиеся по образовательным программам СПО;</a:t>
            </a:r>
          </a:p>
          <a:p>
            <a:r>
              <a:rPr lang="ru-RU" sz="4000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- лица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, получающие среднее общее образование в иностранных образовательных организациях;</a:t>
            </a:r>
          </a:p>
          <a:p>
            <a:r>
              <a:rPr lang="ru-RU" sz="4000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- лица</a:t>
            </a:r>
            <a:r>
              <a:rPr lang="ru-RU" sz="4000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, допущенные к ГИА в предыдущие годы, но не прошедшие ГИА или получившие на ГИА неудовлетворительные результаты.</a:t>
            </a:r>
          </a:p>
          <a:p>
            <a:endParaRPr lang="ru-RU" sz="4000" baseline="-25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3600" i="1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Указанные </a:t>
            </a:r>
            <a:r>
              <a:rPr lang="ru-RU" sz="3600" i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лица самостоятельно выбирают </a:t>
            </a:r>
            <a:endParaRPr lang="ru-RU" sz="3600" i="1" baseline="-25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ru-RU" sz="3600" i="1" baseline="-25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дату </a:t>
            </a:r>
            <a:r>
              <a:rPr lang="ru-RU" sz="3600" i="1" baseline="-25000" dirty="0">
                <a:solidFill>
                  <a:srgbClr val="000000"/>
                </a:solidFill>
                <a:latin typeface="Bookman Old Style" panose="02050604050505020204" pitchFamily="18" charset="0"/>
              </a:rPr>
              <a:t>участия в итоговом сочинении</a:t>
            </a:r>
          </a:p>
        </p:txBody>
      </p:sp>
    </p:spTree>
    <p:extLst>
      <p:ext uri="{BB962C8B-B14F-4D97-AF65-F5344CB8AC3E}">
        <p14:creationId xmlns:p14="http://schemas.microsoft.com/office/powerpoint/2010/main" val="6759464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367" y="710358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Важные </a:t>
            </a:r>
            <a:r>
              <a:rPr lang="ru-RU" sz="3200" b="1" dirty="0"/>
              <a:t>особенности процедур подготовки и проведения итогового сочинения (изложения) </a:t>
            </a:r>
            <a:r>
              <a:rPr lang="ru-RU" sz="3200" b="1" dirty="0" smtClean="0"/>
              <a:t>3 февраля 2016 </a:t>
            </a:r>
            <a:r>
              <a:rPr lang="ru-RU" sz="3200" b="1" dirty="0"/>
              <a:t>г., соблюдение которых </a:t>
            </a:r>
            <a:r>
              <a:rPr lang="ru-RU" sz="3200" b="1" dirty="0" smtClean="0">
                <a:solidFill>
                  <a:srgbClr val="FF0000"/>
                </a:solidFill>
              </a:rPr>
              <a:t>ОБЯЗАТЕЛЬНО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9662" y="2085520"/>
            <a:ext cx="1108476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Для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проведения итогового сочинения (изложения)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03.02.2016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должны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использоваться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только бланки, напечатанные из программного обеспечения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«Планирование ГИА (ЕГЭ)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2016»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версии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10.01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или «Школьный клиент» версии 6.0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</a:rPr>
              <a:t>При </a:t>
            </a:r>
            <a:r>
              <a:rPr lang="ru-RU" sz="1800" dirty="0">
                <a:latin typeface="Arial" panose="020B0604020202020204" pitchFamily="34" charset="0"/>
              </a:rPr>
              <a:t>печати комплектов бланков участников в отчете ИС-10  «Бланки итогового сочинения (изложения)» параметр «Задать количество бланков записи в основном комплекте»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должен быть равен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</a:rPr>
              <a:t>Членам комиссии в аудиториях </a:t>
            </a:r>
            <a:r>
              <a:rPr lang="ru-RU" sz="1800" dirty="0">
                <a:latin typeface="Arial" panose="020B0604020202020204" pitchFamily="34" charset="0"/>
              </a:rPr>
              <a:t>необходимо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</a:rPr>
              <a:t>ОБЯЗАТЕЛЬНО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</a:rPr>
              <a:t>проверять </a:t>
            </a:r>
            <a:r>
              <a:rPr lang="ru-RU" sz="1800" dirty="0" smtClean="0">
                <a:latin typeface="Arial" panose="020B0604020202020204" pitchFamily="34" charset="0"/>
              </a:rPr>
              <a:t>заполнение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</a:rPr>
              <a:t>полей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ВСЕХ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</a:rPr>
              <a:t>бланков, </a:t>
            </a:r>
            <a:r>
              <a:rPr lang="ru-RU" sz="1800" dirty="0">
                <a:latin typeface="Arial" panose="020B0604020202020204" pitchFamily="34" charset="0"/>
              </a:rPr>
              <a:t>выданных участникам, в том числе и </a:t>
            </a:r>
            <a:r>
              <a:rPr lang="ru-RU" sz="1800" dirty="0" smtClean="0">
                <a:latin typeface="Arial" panose="020B0604020202020204" pitchFamily="34" charset="0"/>
              </a:rPr>
              <a:t>пустых бланков записей</a:t>
            </a: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 panose="020B0604020202020204" pitchFamily="34" charset="0"/>
              </a:rPr>
              <a:t>Бланки </a:t>
            </a:r>
            <a:r>
              <a:rPr lang="ru-RU" sz="1800" dirty="0">
                <a:latin typeface="Arial" panose="020B0604020202020204" pitchFamily="34" charset="0"/>
              </a:rPr>
              <a:t>записи и бланки регистрации пакуются для доставки в РОЦОИСО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ПОАУДИТОРНО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47675" lvl="0" indent="-44767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КОНТРОЛИРУЙТЕ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</a:rPr>
              <a:t>количество бланков, которые должны быть предоставлены в РОЦОИСО на обработку</a:t>
            </a:r>
            <a:r>
              <a:rPr lang="ru-RU" sz="1800" dirty="0" smtClean="0">
                <a:latin typeface="Arial" panose="020B0604020202020204" pitchFamily="34" charset="0"/>
              </a:rPr>
              <a:t>:</a:t>
            </a: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</a:rPr>
              <a:t>количество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записи </a:t>
            </a:r>
            <a:r>
              <a:rPr lang="ru-RU" sz="1800" dirty="0">
                <a:latin typeface="Arial" panose="020B0604020202020204" pitchFamily="34" charset="0"/>
              </a:rPr>
              <a:t>в пакете </a:t>
            </a:r>
            <a:r>
              <a:rPr lang="ru-RU" sz="1800" dirty="0" smtClean="0">
                <a:latin typeface="Arial" panose="020B0604020202020204" pitchFamily="34" charset="0"/>
              </a:rPr>
              <a:t>одной аудитории = количество </a:t>
            </a:r>
            <a:r>
              <a:rPr lang="ru-RU" sz="1800" dirty="0">
                <a:latin typeface="Arial" panose="020B0604020202020204" pitchFamily="34" charset="0"/>
              </a:rPr>
              <a:t>участников в </a:t>
            </a:r>
            <a:r>
              <a:rPr lang="ru-RU" sz="1800" dirty="0" smtClean="0">
                <a:latin typeface="Arial" panose="020B0604020202020204" pitchFamily="34" charset="0"/>
              </a:rPr>
              <a:t>аудитории </a:t>
            </a:r>
            <a:r>
              <a:rPr lang="ru-RU" sz="1800" dirty="0">
                <a:latin typeface="Arial" panose="020B0604020202020204" pitchFamily="34" charset="0"/>
              </a:rPr>
              <a:t>* 4 + количество дополнительных бланков записи, выданных участникам. </a:t>
            </a:r>
            <a:endParaRPr lang="ru-RU" sz="1800" dirty="0" smtClean="0">
              <a:latin typeface="Arial" panose="020B0604020202020204" pitchFamily="34" charset="0"/>
            </a:endParaRPr>
          </a:p>
          <a:p>
            <a:pPr marL="541338" lvl="0" indent="-936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Arial" panose="020B0604020202020204" pitchFamily="34" charset="0"/>
              </a:rPr>
              <a:t>- </a:t>
            </a:r>
            <a:r>
              <a:rPr lang="ru-RU" sz="1800" dirty="0">
                <a:latin typeface="Arial" panose="020B0604020202020204" pitchFamily="34" charset="0"/>
              </a:rPr>
              <a:t>количество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бланков регистрации </a:t>
            </a:r>
            <a:r>
              <a:rPr lang="ru-RU" sz="1800" dirty="0">
                <a:latin typeface="Arial" panose="020B0604020202020204" pitchFamily="34" charset="0"/>
              </a:rPr>
              <a:t>в пакете </a:t>
            </a:r>
            <a:r>
              <a:rPr lang="ru-RU" sz="1800" dirty="0" smtClean="0">
                <a:latin typeface="Arial" panose="020B0604020202020204" pitchFamily="34" charset="0"/>
              </a:rPr>
              <a:t>одной аудитории </a:t>
            </a:r>
            <a:r>
              <a:rPr lang="ru-RU" sz="1800" dirty="0">
                <a:latin typeface="Arial" panose="020B0604020202020204" pitchFamily="34" charset="0"/>
              </a:rPr>
              <a:t>=  количество участников в </a:t>
            </a:r>
            <a:r>
              <a:rPr lang="ru-RU" sz="1800" dirty="0" smtClean="0">
                <a:latin typeface="Arial" panose="020B0604020202020204" pitchFamily="34" charset="0"/>
              </a:rPr>
              <a:t>аудитории</a:t>
            </a:r>
            <a:endParaRPr 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90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6612" y="1356885"/>
            <a:ext cx="11765902" cy="4982547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Cambria" panose="02040503050406030204" pitchFamily="18" charset="0"/>
              </a:rPr>
              <a:t>Комплекты </a:t>
            </a:r>
            <a:r>
              <a:rPr lang="ru-RU" sz="2000" u="sng" dirty="0">
                <a:latin typeface="Cambria" panose="02040503050406030204" pitchFamily="18" charset="0"/>
              </a:rPr>
              <a:t>тем итогового сочинения (тексты изложений) </a:t>
            </a:r>
            <a:r>
              <a:rPr lang="ru-RU" sz="2000" dirty="0">
                <a:latin typeface="Cambria" panose="02040503050406030204" pitchFamily="18" charset="0"/>
              </a:rPr>
              <a:t>передаются </a:t>
            </a:r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</a:rPr>
              <a:t>РОЦОИСО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за</a:t>
            </a:r>
            <a:r>
              <a:rPr lang="ru-RU" sz="200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20 минут </a:t>
            </a:r>
            <a:r>
              <a:rPr lang="ru-RU" sz="2000" dirty="0">
                <a:latin typeface="Cambria" panose="02040503050406030204" pitchFamily="18" charset="0"/>
              </a:rPr>
              <a:t>до </a:t>
            </a:r>
            <a:r>
              <a:rPr lang="ru-RU" sz="2000" dirty="0" smtClean="0">
                <a:latin typeface="Cambria" panose="02040503050406030204" pitchFamily="18" charset="0"/>
              </a:rPr>
              <a:t>проведения сочинения (изложения) по </a:t>
            </a:r>
            <a:r>
              <a:rPr lang="ru-RU" sz="2000" dirty="0">
                <a:latin typeface="Cambria" panose="02040503050406030204" pitchFamily="18" charset="0"/>
              </a:rPr>
              <a:t>закрытым каналам связи для публикации на региональном информационном </a:t>
            </a:r>
            <a:r>
              <a:rPr lang="ru-RU" sz="2000" dirty="0" smtClean="0">
                <a:latin typeface="Cambria" panose="02040503050406030204" pitchFamily="18" charset="0"/>
              </a:rPr>
              <a:t>ресурсе </a:t>
            </a:r>
            <a:r>
              <a:rPr lang="en-US" sz="2000" i="1" u="sng" dirty="0">
                <a:latin typeface="Cambria" panose="02040503050406030204" pitchFamily="18" charset="0"/>
                <a:hlinkClick r:id="rId3"/>
              </a:rPr>
              <a:t>http</a:t>
            </a:r>
            <a:r>
              <a:rPr lang="ru-RU" sz="2000" i="1" u="sng" dirty="0">
                <a:latin typeface="Cambria" panose="02040503050406030204" pitchFamily="18" charset="0"/>
                <a:hlinkClick r:id="rId3"/>
              </a:rPr>
              <a:t>://</a:t>
            </a:r>
            <a:r>
              <a:rPr lang="en-US" sz="2000" i="1" u="sng" dirty="0">
                <a:latin typeface="Cambria" panose="02040503050406030204" pitchFamily="18" charset="0"/>
                <a:hlinkClick r:id="rId3"/>
              </a:rPr>
              <a:t>www</a:t>
            </a:r>
            <a:r>
              <a:rPr lang="ru-RU" sz="2000" i="1" u="sng" dirty="0">
                <a:latin typeface="Cambria" panose="02040503050406030204" pitchFamily="18" charset="0"/>
                <a:hlinkClick r:id="rId3"/>
              </a:rPr>
              <a:t>.</a:t>
            </a:r>
            <a:r>
              <a:rPr lang="en-US" sz="2000" i="1" u="sng" dirty="0" err="1">
                <a:latin typeface="Cambria" panose="02040503050406030204" pitchFamily="18" charset="0"/>
                <a:hlinkClick r:id="rId3"/>
              </a:rPr>
              <a:t>rcoi</a:t>
            </a:r>
            <a:r>
              <a:rPr lang="ru-RU" sz="2000" i="1" u="sng" dirty="0" smtClean="0">
                <a:latin typeface="Cambria" panose="02040503050406030204" pitchFamily="18" charset="0"/>
                <a:hlinkClick r:id="rId3"/>
              </a:rPr>
              <a:t>61.</a:t>
            </a:r>
            <a:r>
              <a:rPr lang="en-US" sz="2000" i="1" u="sng" dirty="0" err="1" smtClean="0">
                <a:latin typeface="Cambria" panose="02040503050406030204" pitchFamily="18" charset="0"/>
                <a:hlinkClick r:id="rId3"/>
              </a:rPr>
              <a:t>ru</a:t>
            </a:r>
            <a:r>
              <a:rPr lang="ru-RU" sz="2000" i="1" dirty="0" smtClean="0">
                <a:latin typeface="Cambria" panose="02040503050406030204" pitchFamily="18" charset="0"/>
              </a:rPr>
              <a:t>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за 15 минут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ТЕМЫ ИТОГОВОГО СОЧИНЕНИЯ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будут </a:t>
            </a:r>
            <a:r>
              <a:rPr lang="ru-RU" sz="2000" dirty="0">
                <a:latin typeface="Cambria" panose="02040503050406030204" pitchFamily="18" charset="0"/>
              </a:rPr>
              <a:t>опубликованы на открытых информационных ресурсах 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</a:rPr>
              <a:t>(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  <a:hlinkClick r:id="rId4"/>
              </a:rPr>
              <a:t>http://www.ege.edu.ru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, </a:t>
            </a:r>
            <a:r>
              <a:rPr lang="ru-RU" sz="2000" dirty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http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://</a:t>
            </a:r>
            <a:r>
              <a:rPr lang="en-US" sz="2000" dirty="0" err="1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rustest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.</a:t>
            </a:r>
            <a:r>
              <a:rPr lang="ru-RU" sz="2000" dirty="0" err="1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5"/>
              </a:rPr>
              <a:t>/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>
                <a:solidFill>
                  <a:srgbClr val="22419B"/>
                </a:solidFill>
                <a:latin typeface="Cambria" panose="02040503050406030204" pitchFamily="18" charset="0"/>
                <a:hlinkClick r:id="rId3"/>
              </a:rPr>
              <a:t>http://</a:t>
            </a:r>
            <a:r>
              <a:rPr lang="en-US" sz="2000" dirty="0" smtClean="0">
                <a:solidFill>
                  <a:srgbClr val="22419B"/>
                </a:solidFill>
                <a:latin typeface="Cambria" panose="02040503050406030204" pitchFamily="18" charset="0"/>
                <a:hlinkClick r:id="rId3"/>
              </a:rPr>
              <a:t>www.rcoi61.ru</a:t>
            </a:r>
            <a:r>
              <a:rPr lang="ru-RU" sz="2000" dirty="0" smtClean="0">
                <a:solidFill>
                  <a:srgbClr val="22419B"/>
                </a:solidFill>
                <a:latin typeface="Cambria" panose="02040503050406030204" pitchFamily="18" charset="0"/>
              </a:rPr>
              <a:t>)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Cambria" panose="02040503050406030204" pitchFamily="18" charset="0"/>
              </a:rPr>
              <a:t>РОЦОИСО </a:t>
            </a:r>
            <a:r>
              <a:rPr lang="ru-RU" sz="2000" dirty="0">
                <a:latin typeface="Cambria" panose="02040503050406030204" pitchFamily="18" charset="0"/>
              </a:rPr>
              <a:t>на сайте технической поддержки ГИА-11 (</a:t>
            </a:r>
            <a:r>
              <a:rPr lang="ru-RU" sz="2000" dirty="0">
                <a:latin typeface="Cambria" panose="02040503050406030204" pitchFamily="18" charset="0"/>
                <a:hlinkClick r:id="rId6"/>
              </a:rPr>
              <a:t>http://www.ege.rcoi61.org.ru</a:t>
            </a:r>
            <a:r>
              <a:rPr lang="ru-RU" sz="2000" dirty="0" smtClean="0">
                <a:latin typeface="Cambria" panose="02040503050406030204" pitchFamily="18" charset="0"/>
                <a:hlinkClick r:id="rId6"/>
              </a:rPr>
              <a:t>/</a:t>
            </a:r>
            <a:r>
              <a:rPr lang="ru-RU" sz="2000" dirty="0" smtClean="0">
                <a:latin typeface="Cambria" panose="02040503050406030204" pitchFamily="18" charset="0"/>
              </a:rPr>
              <a:t>) </a:t>
            </a:r>
            <a:r>
              <a:rPr lang="ru-RU" sz="2000" dirty="0">
                <a:latin typeface="Cambria" panose="02040503050406030204" pitchFamily="18" charset="0"/>
              </a:rPr>
              <a:t>размещает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ТЕКСТЫ ИЗЛОЖЕНИЙ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для органов местного самоуправления, осуществляющих управление в сфере </a:t>
            </a:r>
            <a:r>
              <a:rPr lang="ru-RU" sz="2000" dirty="0" smtClean="0">
                <a:latin typeface="Cambria" panose="02040503050406030204" pitchFamily="18" charset="0"/>
              </a:rPr>
              <a:t>образования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 30 минут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до проведения </a:t>
            </a:r>
            <a:r>
              <a:rPr lang="ru-RU" sz="2000" dirty="0" smtClean="0">
                <a:latin typeface="Cambria" panose="02040503050406030204" pitchFamily="18" charset="0"/>
              </a:rPr>
              <a:t>изложения. </a:t>
            </a:r>
            <a:endParaRPr lang="ru-RU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latin typeface="Cambria" panose="02040503050406030204" pitchFamily="18" charset="0"/>
              </a:rPr>
              <a:t>Органы местного </a:t>
            </a:r>
            <a:r>
              <a:rPr lang="ru-RU" sz="2000" dirty="0" smtClean="0">
                <a:latin typeface="Cambria" panose="02040503050406030204" pitchFamily="18" charset="0"/>
              </a:rPr>
              <a:t>самоуправления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сразу</a:t>
            </a:r>
            <a:r>
              <a:rPr lang="ru-RU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после получения комплектов </a:t>
            </a: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ТЕМ ИТОГОВОГО СОЧИНЕНИЯ (ТЕКСТОВ ИЗЛОЖЕНИЙ)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передают их общеобразовательным </a:t>
            </a:r>
            <a:r>
              <a:rPr lang="ru-RU" sz="2000" dirty="0">
                <a:latin typeface="Cambria" panose="02040503050406030204" pitchFamily="18" charset="0"/>
              </a:rPr>
              <a:t>организациям по закрытым каналам связи (в случае их наличия) или по электронной почте (в случае отсутствия закрытых каналов связи у общеобразовательной организации</a:t>
            </a:r>
            <a:r>
              <a:rPr lang="ru-RU" sz="2000" dirty="0" smtClean="0">
                <a:latin typeface="Cambria" panose="02040503050406030204" pitchFamily="18" charset="0"/>
              </a:rPr>
              <a:t>).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87109"/>
            <a:ext cx="10659549" cy="66977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Calibri" pitchFamily="34" charset="0"/>
              </a:rPr>
              <a:t>Доставка тем сочинений (текстов изложений)</a:t>
            </a:r>
            <a:endParaRPr lang="en-US" sz="3600" b="1" dirty="0" smtClean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49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08934"/>
              </p:ext>
            </p:extLst>
          </p:nvPr>
        </p:nvGraphicFramePr>
        <p:xfrm>
          <a:off x="410548" y="1073017"/>
          <a:ext cx="11364686" cy="534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271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75" y="2034073"/>
            <a:ext cx="7376529" cy="442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2255" y="687108"/>
            <a:ext cx="10659549" cy="175751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Оригиналы бланков записей </a:t>
            </a:r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после копирования </a:t>
            </a:r>
            <a:r>
              <a:rPr lang="ru-RU" sz="2800" dirty="0" err="1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поаудиторно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упаковываются в чистые конверты, заготовленные заранее. </a:t>
            </a:r>
            <a:b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На конверты наклеиваются заполненные сопроводительные бланки.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5970" y="2489520"/>
            <a:ext cx="4510676" cy="397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Конверты с бланками записей </a:t>
            </a:r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незамедлительно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 передается в МОУО, который 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обеспечивает их хранение и доставляет 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их в РЦОИ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  <a:cs typeface="Calibri" pitchFamily="34" charset="0"/>
              </a:rPr>
              <a:t>графику</a:t>
            </a:r>
            <a:r>
              <a:rPr lang="ru-RU" sz="2800" dirty="0" smtClean="0">
                <a:solidFill>
                  <a:srgbClr val="22419B"/>
                </a:solidFill>
                <a:latin typeface="Cambria" panose="02040503050406030204" pitchFamily="18" charset="0"/>
                <a:cs typeface="Calibri" pitchFamily="34" charset="0"/>
              </a:rPr>
              <a:t>.</a:t>
            </a:r>
            <a:endParaRPr lang="en-US" sz="2800" dirty="0" smtClean="0">
              <a:solidFill>
                <a:srgbClr val="22419B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7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09" y="735901"/>
            <a:ext cx="2447925" cy="1533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4" y="2269426"/>
            <a:ext cx="11672374" cy="3120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314" y="5552039"/>
            <a:ext cx="11672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во время написания итогового сочинения можно пользоваться орфографическим словарем, выданным в образовательной организации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315" y="1029604"/>
            <a:ext cx="9408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Работа членов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экспертов) </a:t>
            </a:r>
            <a:r>
              <a:rPr lang="ru-RU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школьной </a:t>
            </a:r>
            <a:r>
              <a:rPr lang="ru-RU" sz="3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комиссии: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386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1252</Words>
  <Application>Microsoft Office PowerPoint</Application>
  <PresentationFormat>Широкоэкранный</PresentationFormat>
  <Paragraphs>143</Paragraphs>
  <Slides>22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Yeseva One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Важные особенности процедур подготовки и проведения итогового сочинения (изложения) 3 февраля 2016 г., соблюдение которых ОБЯЗАТЕЛЬНО</vt:lpstr>
      <vt:lpstr>Доставка тем сочинений (текстов изложений)</vt:lpstr>
      <vt:lpstr>Презентация PowerPoint</vt:lpstr>
      <vt:lpstr>Оригиналы бланков записей после копирования поаудиторно упаковываются в чистые конверты, заготовленные заранее.  На конверты наклеиваются заполненные сопроводительные бланки.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Бланки</vt:lpstr>
      <vt:lpstr>Бланки</vt:lpstr>
      <vt:lpstr>Связка бланков</vt:lpstr>
      <vt:lpstr>Презентация PowerPoint</vt:lpstr>
      <vt:lpstr>Презентация PowerPoint</vt:lpstr>
      <vt:lpstr>Замечания по результатам проведения итогового сочинения (изложения) 2 декабря 2015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75</cp:revision>
  <dcterms:created xsi:type="dcterms:W3CDTF">2014-10-23T19:43:19Z</dcterms:created>
  <dcterms:modified xsi:type="dcterms:W3CDTF">2016-01-26T20:38:03Z</dcterms:modified>
</cp:coreProperties>
</file>