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743" r:id="rId3"/>
    <p:sldId id="740" r:id="rId4"/>
    <p:sldId id="749" r:id="rId5"/>
    <p:sldId id="742" r:id="rId6"/>
    <p:sldId id="751" r:id="rId7"/>
    <p:sldId id="752" r:id="rId8"/>
    <p:sldId id="753" r:id="rId9"/>
    <p:sldId id="747" r:id="rId10"/>
    <p:sldId id="744" r:id="rId11"/>
    <p:sldId id="745" r:id="rId12"/>
    <p:sldId id="746" r:id="rId13"/>
    <p:sldId id="748" r:id="rId14"/>
    <p:sldId id="750" r:id="rId15"/>
    <p:sldId id="755" r:id="rId16"/>
    <p:sldId id="707" r:id="rId17"/>
    <p:sldId id="715" r:id="rId18"/>
    <p:sldId id="754" r:id="rId19"/>
    <p:sldId id="593" r:id="rId20"/>
    <p:sldId id="594" r:id="rId21"/>
  </p:sldIdLst>
  <p:sldSz cx="12192000" cy="6858000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17" autoAdjust="0"/>
    <p:restoredTop sz="94660" autoAdjust="0"/>
  </p:normalViewPr>
  <p:slideViewPr>
    <p:cSldViewPr snapToGrid="0">
      <p:cViewPr varScale="1">
        <p:scale>
          <a:sx n="119" d="100"/>
          <a:sy n="119" d="100"/>
        </p:scale>
        <p:origin x="-21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0D194-7FD0-497C-A195-3CCEBF65C13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63261-398F-46A5-B9FA-0F7363659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485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DAD4D-D4F5-49AA-B118-D7A284D6C7DA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207ED-9C0E-4084-8955-5BB363E31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92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07ED-9C0E-4084-8955-5BB363E31ED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14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0" y="4717415"/>
            <a:ext cx="5435600" cy="44691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66564" name="Номер слайда 3"/>
          <p:cNvSpPr txBox="1">
            <a:spLocks noGrp="1"/>
          </p:cNvSpPr>
          <p:nvPr/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4D000D6-1C6B-4FE5-8070-915E4D356A30}" type="slidenum">
              <a:rPr lang="ru-RU" altLang="ru-RU" sz="1200">
                <a:latin typeface="Calibri" pitchFamily="34" charset="0"/>
                <a:cs typeface="Arial" pitchFamily="34" charset="0"/>
              </a:rPr>
              <a:pPr algn="r" eaLnBrk="1" hangingPunct="1"/>
              <a:t>4</a:t>
            </a:fld>
            <a:endParaRPr lang="ru-RU" altLang="ru-RU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99124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48523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74224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6496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91536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20917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3955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10132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37255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6580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98399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354D1-548F-4D85-B5BA-9314F1EB4994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67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&#1077;korsunova@rcoi61.org.ru" TargetMode="External"/><Relationship Id="rId2" Type="http://schemas.openxmlformats.org/officeDocument/2006/relationships/hyperlink" Target="mailto:gsnezhko@rcoi61.org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rocoiso@rostobr.ru" TargetMode="External"/><Relationship Id="rId5" Type="http://schemas.openxmlformats.org/officeDocument/2006/relationships/hyperlink" Target="http://lk.rcoi61.ru/" TargetMode="External"/><Relationship Id="rId4" Type="http://schemas.openxmlformats.org/officeDocument/2006/relationships/hyperlink" Target="http://www.rcoi61.org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0254" y="1567741"/>
            <a:ext cx="96448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</a:rPr>
              <a:t>Организация и проведение ЕГЭ 2017 </a:t>
            </a:r>
          </a:p>
          <a:p>
            <a:pPr algn="ctr"/>
            <a:r>
              <a:rPr lang="ru-RU" sz="5400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</a:rPr>
              <a:t>(основной этап)</a:t>
            </a:r>
            <a:endParaRPr lang="ru-RU" sz="5400" dirty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6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3" y="1134354"/>
            <a:ext cx="7900736" cy="5545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826169" y="640433"/>
            <a:ext cx="11365832" cy="4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Некорректные ведомости ППЭ-13-02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0253" y="1134353"/>
            <a:ext cx="1275347" cy="27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758989" y="2122951"/>
            <a:ext cx="321306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ru-RU" sz="2400" b="1" dirty="0">
                <a:solidFill>
                  <a:srgbClr val="FF0000"/>
                </a:solidFill>
                <a:latin typeface="Cambria" pitchFamily="18" charset="0"/>
              </a:rPr>
              <a:t>Каждый экзамен более 30% ведомостей </a:t>
            </a:r>
          </a:p>
          <a:p>
            <a:pPr algn="ctr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ru-RU" sz="2400" b="1" dirty="0">
                <a:solidFill>
                  <a:srgbClr val="FF0000"/>
                </a:solidFill>
                <a:latin typeface="Cambria" pitchFamily="18" charset="0"/>
              </a:rPr>
              <a:t>ППЭ-13-02 заполнены неверно!!!!</a:t>
            </a:r>
          </a:p>
        </p:txBody>
      </p:sp>
    </p:spTree>
    <p:extLst>
      <p:ext uri="{BB962C8B-B14F-4D97-AF65-F5344CB8AC3E}">
        <p14:creationId xmlns:p14="http://schemas.microsoft.com/office/powerpoint/2010/main" val="568825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826169" y="640433"/>
            <a:ext cx="11365832" cy="4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Некорректные ведомости ППЭ-13-02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99" y="1134353"/>
            <a:ext cx="7815536" cy="5338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11706" y="1134353"/>
            <a:ext cx="1275347" cy="27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181474" y="2122951"/>
            <a:ext cx="4010526" cy="2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Cambria" pitchFamily="18" charset="0"/>
              </a:rPr>
              <a:t>ст.2=ст.3=ст.4=ст.6=</a:t>
            </a:r>
          </a:p>
          <a:p>
            <a:pPr algn="ctr">
              <a:lnSpc>
                <a:spcPct val="90000"/>
              </a:lnSpc>
              <a:spcBef>
                <a:spcPct val="35000"/>
              </a:spcBef>
            </a:pPr>
            <a:r>
              <a:rPr lang="ru-RU" sz="3200" b="1" dirty="0">
                <a:solidFill>
                  <a:srgbClr val="FF0000"/>
                </a:solidFill>
                <a:latin typeface="Cambria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Cambria" pitchFamily="18" charset="0"/>
              </a:rPr>
              <a:t>ст.8-ст.9-ст.10-</a:t>
            </a:r>
            <a:endParaRPr lang="ru-RU" sz="32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lnSpc>
                <a:spcPct val="90000"/>
              </a:lnSpc>
              <a:spcBef>
                <a:spcPct val="35000"/>
              </a:spcBef>
            </a:pPr>
            <a:r>
              <a:rPr lang="ru-RU" sz="3200" b="1" dirty="0">
                <a:solidFill>
                  <a:srgbClr val="FF0000"/>
                </a:solidFill>
                <a:latin typeface="Cambria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Cambria" pitchFamily="18" charset="0"/>
              </a:rPr>
              <a:t>ст.11</a:t>
            </a:r>
            <a:endParaRPr lang="ru-RU" sz="32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lnSpc>
                <a:spcPct val="90000"/>
              </a:lnSpc>
              <a:spcBef>
                <a:spcPct val="35000"/>
              </a:spcBef>
              <a:buFontTx/>
              <a:buNone/>
            </a:pPr>
            <a:endParaRPr lang="ru-RU" sz="32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88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826169" y="640433"/>
            <a:ext cx="11365832" cy="4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Некорректные ведомости ППЭ-18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1" y="1134354"/>
            <a:ext cx="3742336" cy="5290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92" y="1134353"/>
            <a:ext cx="3742336" cy="5290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479" y="1134354"/>
            <a:ext cx="3742336" cy="5290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324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826169" y="640433"/>
            <a:ext cx="11365832" cy="4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Некорректные ведомости ППЭ-18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15" y="1246649"/>
            <a:ext cx="3613401" cy="5108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595" y="1246650"/>
            <a:ext cx="3613402" cy="5108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 flipH="1">
            <a:off x="9408693" y="2622884"/>
            <a:ext cx="417093" cy="18929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588041" y="2622883"/>
            <a:ext cx="417093" cy="19812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0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826169" y="640433"/>
            <a:ext cx="11365832" cy="4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Некорректное заполнение и сканирование бланков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35" y="1275349"/>
            <a:ext cx="3415083" cy="4951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 flipH="1">
            <a:off x="1211179" y="1716505"/>
            <a:ext cx="1700463" cy="2165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510" y="1275349"/>
            <a:ext cx="3440394" cy="4951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 flipH="1">
            <a:off x="5024687" y="1692441"/>
            <a:ext cx="1700463" cy="2165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811" y="1275349"/>
            <a:ext cx="3632784" cy="4947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 flipH="1">
            <a:off x="8309809" y="1167064"/>
            <a:ext cx="3632785" cy="2165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52197" y="164012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\\\\\\\\\\\\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75537" y="1616059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\\\\\\\\\\\\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592303" y="164012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\\\\\\\\\\\\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418321" y="1608041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\\\\\\\\\\\\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290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1318499" y="659027"/>
            <a:ext cx="5430252" cy="96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Некорректное заполнение </a:t>
            </a: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бланков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189026" y="0"/>
            <a:ext cx="4716326" cy="6807982"/>
            <a:chOff x="7411452" y="0"/>
            <a:chExt cx="4716326" cy="680798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1453" y="0"/>
              <a:ext cx="4716325" cy="68079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 flipH="1">
              <a:off x="7411453" y="4932947"/>
              <a:ext cx="970546" cy="2165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flipH="1">
              <a:off x="7411452" y="2927684"/>
              <a:ext cx="970547" cy="2165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60684" y="1504725"/>
            <a:ext cx="6870031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Методические </a:t>
            </a:r>
            <a:r>
              <a:rPr lang="ru-RU" b="1" dirty="0" smtClean="0"/>
              <a:t>рекомендации по</a:t>
            </a:r>
            <a:r>
              <a:rPr lang="ru-RU" b="1" dirty="0"/>
              <a:t> подготовке, проведению и обработке материалов единого государственного экзамена в региональных центрах обработки информации субъектов </a:t>
            </a:r>
            <a:endParaRPr lang="ru-RU" dirty="0"/>
          </a:p>
          <a:p>
            <a:r>
              <a:rPr lang="ru-RU" b="1" dirty="0"/>
              <a:t>Российской Федерации в 2017 </a:t>
            </a:r>
            <a:r>
              <a:rPr lang="ru-RU" b="1" dirty="0" smtClean="0"/>
              <a:t>году:</a:t>
            </a:r>
          </a:p>
          <a:p>
            <a:pPr lvl="1"/>
            <a:endParaRPr lang="ru-RU" b="1" dirty="0" smtClean="0"/>
          </a:p>
          <a:p>
            <a:pPr lvl="1"/>
            <a:r>
              <a:rPr lang="ru-RU" b="1" dirty="0" smtClean="0"/>
              <a:t>«Приложение </a:t>
            </a:r>
            <a:r>
              <a:rPr lang="ru-RU" b="1" dirty="0"/>
              <a:t>5. Правила для верификатора в РЦОИ</a:t>
            </a:r>
          </a:p>
          <a:p>
            <a:pPr lvl="1"/>
            <a:endParaRPr lang="ru-RU" b="1" dirty="0" smtClean="0"/>
          </a:p>
          <a:p>
            <a:pPr lvl="1"/>
            <a:r>
              <a:rPr lang="ru-RU" sz="2400" b="1" dirty="0" smtClean="0"/>
              <a:t>1.5. верификатор </a:t>
            </a:r>
            <a:r>
              <a:rPr lang="ru-RU" sz="2400" b="1" dirty="0"/>
              <a:t>не имеет право вносить изменения в </a:t>
            </a:r>
            <a:r>
              <a:rPr lang="ru-RU" sz="2400" b="1" dirty="0" smtClean="0"/>
              <a:t>распознанный </a:t>
            </a:r>
            <a:r>
              <a:rPr lang="ru-RU" sz="2400" b="1" dirty="0"/>
              <a:t>текст при наличии любых исправленных или зачеркнутых позиций ответа в поле ответа бланка. </a:t>
            </a:r>
            <a:r>
              <a:rPr lang="ru-RU" sz="2400" b="1" dirty="0">
                <a:solidFill>
                  <a:srgbClr val="FF0000"/>
                </a:solidFill>
              </a:rPr>
              <a:t>Верификатор удаляет весь распознанный текст ответа при наличии любых исправленных или зачеркнутых позиций ответа в поле ответа </a:t>
            </a:r>
            <a:r>
              <a:rPr lang="ru-RU" sz="2400" b="1" dirty="0" smtClean="0">
                <a:solidFill>
                  <a:srgbClr val="FF0000"/>
                </a:solidFill>
              </a:rPr>
              <a:t>бланка»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826169" y="608349"/>
            <a:ext cx="11365832" cy="98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rgbClr val="22419B"/>
                </a:solidFill>
                <a:latin typeface="Cambria" pitchFamily="18" charset="0"/>
              </a:rPr>
              <a:t>Материалы на сайте ГБУ РО «РОЦОИСО» </a:t>
            </a:r>
            <a:endParaRPr lang="ru-RU" sz="3200" b="1" dirty="0" smtClean="0">
              <a:solidFill>
                <a:srgbClr val="22419B"/>
              </a:solidFill>
              <a:latin typeface="Cambria" pitchFamily="18" charset="0"/>
            </a:endParaRPr>
          </a:p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22419B"/>
                </a:solidFill>
                <a:latin typeface="Cambria" pitchFamily="18" charset="0"/>
              </a:rPr>
              <a:t>http</a:t>
            </a:r>
            <a:r>
              <a:rPr lang="ru-RU" sz="3200" b="1" dirty="0">
                <a:solidFill>
                  <a:srgbClr val="22419B"/>
                </a:solidFill>
                <a:latin typeface="Cambria" pitchFamily="18" charset="0"/>
              </a:rPr>
              <a:t>://rcoi61.ru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2" y="1733416"/>
            <a:ext cx="11797527" cy="4275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960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58" name="Picture 2" descr="C:\Users\nova_\Pictures\вебинар 13.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566724"/>
            <a:ext cx="5556286" cy="3109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333497" y="626534"/>
            <a:ext cx="10739967" cy="100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22419B"/>
                </a:solidFill>
                <a:latin typeface="Cambria" pitchFamily="18" charset="0"/>
              </a:rPr>
              <a:t>Методическая и техническая поддержка </a:t>
            </a:r>
          </a:p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22419B"/>
                </a:solidFill>
                <a:latin typeface="Cambria" pitchFamily="18" charset="0"/>
              </a:rPr>
              <a:t>(Ростовская область)</a:t>
            </a:r>
            <a:endParaRPr lang="ru-RU" sz="3200" b="1" dirty="0">
              <a:solidFill>
                <a:srgbClr val="22419B"/>
              </a:solidFill>
              <a:latin typeface="Cambria" pitchFamily="18" charset="0"/>
            </a:endParaRPr>
          </a:p>
        </p:txBody>
      </p:sp>
      <p:pic>
        <p:nvPicPr>
          <p:cNvPr id="3522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/>
          <a:stretch/>
        </p:blipFill>
        <p:spPr bwMode="auto">
          <a:xfrm>
            <a:off x="6265334" y="2110337"/>
            <a:ext cx="5537730" cy="2690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02676" y="2058787"/>
            <a:ext cx="5757333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ru-RU" sz="2400" dirty="0" smtClean="0">
                <a:latin typeface="Cambria" pitchFamily="18" charset="0"/>
              </a:rPr>
              <a:t>Каждый четверг силами РЦОИ проводились целевые </a:t>
            </a:r>
            <a:r>
              <a:rPr lang="ru-RU" sz="2400" dirty="0" err="1" smtClean="0">
                <a:latin typeface="Cambria" pitchFamily="18" charset="0"/>
              </a:rPr>
              <a:t>вебинары</a:t>
            </a:r>
            <a:r>
              <a:rPr lang="ru-RU" sz="2400" dirty="0" smtClean="0">
                <a:latin typeface="Cambria" pitchFamily="18" charset="0"/>
              </a:rPr>
              <a:t> (</a:t>
            </a:r>
            <a:r>
              <a:rPr lang="en-US" sz="2400" dirty="0" smtClean="0">
                <a:latin typeface="Cambria" pitchFamily="18" charset="0"/>
              </a:rPr>
              <a:t>Adobe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en-US" sz="2400" dirty="0" smtClean="0">
                <a:latin typeface="Cambria" pitchFamily="18" charset="0"/>
              </a:rPr>
              <a:t>Connect</a:t>
            </a:r>
            <a:r>
              <a:rPr lang="ru-RU" sz="2400" dirty="0" smtClean="0">
                <a:latin typeface="Cambria" pitchFamily="18" charset="0"/>
              </a:rPr>
              <a:t>) по всем вопросам ГИА. 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155531" y="5078285"/>
            <a:ext cx="5757333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ru-RU" sz="2400" dirty="0" smtClean="0">
                <a:latin typeface="Cambria" pitchFamily="18" charset="0"/>
              </a:rPr>
              <a:t>На сайте РЦОИ функционирует центр технической поддержки по всем вопросам ГИА и </a:t>
            </a:r>
            <a:r>
              <a:rPr lang="ru-RU" sz="2400" dirty="0" err="1" smtClean="0">
                <a:latin typeface="Cambria" pitchFamily="18" charset="0"/>
              </a:rPr>
              <a:t>ВсОШ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02676" y="1583650"/>
            <a:ext cx="119707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Помимо традиционных горячих линий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минобразования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и РЦОИ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75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8" y="794083"/>
            <a:ext cx="11077074" cy="5729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2549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Прямоугольник 2"/>
          <p:cNvSpPr>
            <a:spLocks noChangeArrowheads="1"/>
          </p:cNvSpPr>
          <p:nvPr/>
        </p:nvSpPr>
        <p:spPr bwMode="auto">
          <a:xfrm>
            <a:off x="5959642" y="1442954"/>
            <a:ext cx="60960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Yeseva One"/>
              </a:rPr>
              <a:t>Директор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Yeseva One"/>
              </a:rPr>
              <a:t>Снежко Галина Евгеньевна</a:t>
            </a:r>
            <a:br>
              <a:rPr lang="ru-RU" dirty="0">
                <a:solidFill>
                  <a:srgbClr val="000000"/>
                </a:solidFill>
                <a:latin typeface="Yeseva One"/>
              </a:rPr>
            </a:br>
            <a:r>
              <a:rPr lang="ru-RU" sz="2400" dirty="0">
                <a:solidFill>
                  <a:srgbClr val="FF0000"/>
                </a:solidFill>
                <a:latin typeface="Yeseva One"/>
              </a:rPr>
              <a:t>тел. </a:t>
            </a:r>
            <a:r>
              <a:rPr lang="ru-RU" sz="2400" b="1" dirty="0">
                <a:solidFill>
                  <a:srgbClr val="FF0000"/>
                </a:solidFill>
                <a:latin typeface="Yeseva One"/>
              </a:rPr>
              <a:t>+7(909)4253444</a:t>
            </a:r>
            <a:r>
              <a:rPr lang="ru-RU" sz="2400" dirty="0">
                <a:solidFill>
                  <a:srgbClr val="FF0000"/>
                </a:solidFill>
                <a:latin typeface="Yeseva One"/>
              </a:rPr>
              <a:t>, +7(863)2105006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/>
            </a:r>
            <a:br>
              <a:rPr lang="ru-RU" dirty="0">
                <a:solidFill>
                  <a:srgbClr val="000000"/>
                </a:solidFill>
                <a:latin typeface="Yeseva One"/>
              </a:rPr>
            </a:br>
            <a:r>
              <a:rPr lang="ru-RU" dirty="0">
                <a:solidFill>
                  <a:srgbClr val="000000"/>
                </a:solidFill>
                <a:latin typeface="Yeseva One"/>
                <a:hlinkClick r:id="rId2"/>
              </a:rPr>
              <a:t>gsnezhko@rcoi61.org.ru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> </a:t>
            </a:r>
          </a:p>
          <a:p>
            <a:pPr algn="ctr"/>
            <a:endParaRPr lang="en-US" sz="600" b="1" dirty="0" smtClean="0">
              <a:solidFill>
                <a:srgbClr val="000000"/>
              </a:solidFill>
              <a:latin typeface="Yeseva One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Yeseva One"/>
              </a:rPr>
              <a:t>Заместитель </a:t>
            </a:r>
            <a:r>
              <a:rPr lang="ru-RU" b="1" dirty="0">
                <a:solidFill>
                  <a:srgbClr val="000000"/>
                </a:solidFill>
                <a:latin typeface="Yeseva One"/>
              </a:rPr>
              <a:t>директора</a:t>
            </a:r>
          </a:p>
          <a:p>
            <a:pPr algn="ctr"/>
            <a:r>
              <a:rPr lang="ru-RU" dirty="0" err="1">
                <a:solidFill>
                  <a:srgbClr val="000000"/>
                </a:solidFill>
                <a:latin typeface="Yeseva One"/>
              </a:rPr>
              <a:t>Корсунова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> Елена Федоровна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Yeseva One"/>
              </a:rPr>
              <a:t>тел. +</a:t>
            </a:r>
            <a:r>
              <a:rPr lang="ru-RU" sz="2400" dirty="0" smtClean="0">
                <a:solidFill>
                  <a:srgbClr val="FF0000"/>
                </a:solidFill>
                <a:latin typeface="Yeseva One"/>
              </a:rPr>
              <a:t>7(863)2105007 </a:t>
            </a:r>
            <a:r>
              <a:rPr lang="ru-RU" dirty="0" smtClean="0">
                <a:solidFill>
                  <a:srgbClr val="000000"/>
                </a:solidFill>
                <a:latin typeface="Yeseva One"/>
                <a:hlinkClick r:id="rId3"/>
              </a:rPr>
              <a:t>еkorsunova@rcoi61.org.ru</a:t>
            </a:r>
            <a:r>
              <a:rPr lang="ru-RU" dirty="0" smtClean="0">
                <a:solidFill>
                  <a:srgbClr val="000000"/>
                </a:solidFill>
                <a:latin typeface="Yeseva One"/>
              </a:rPr>
              <a:t> </a:t>
            </a:r>
          </a:p>
          <a:p>
            <a:pPr algn="ctr"/>
            <a:endParaRPr lang="en-US" sz="800" b="1" dirty="0">
              <a:solidFill>
                <a:srgbClr val="000000"/>
              </a:solidFill>
              <a:latin typeface="Yeseva One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Yeseva One"/>
              </a:rPr>
              <a:t>Начальник отдела</a:t>
            </a:r>
            <a:endParaRPr lang="ru-RU" b="1" dirty="0">
              <a:solidFill>
                <a:srgbClr val="000000"/>
              </a:solidFill>
              <a:latin typeface="Yeseva One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Yeseva One"/>
              </a:rPr>
              <a:t>Богданов Валерий Александрович</a:t>
            </a:r>
            <a:endParaRPr lang="ru-RU" dirty="0">
              <a:solidFill>
                <a:srgbClr val="000000"/>
              </a:solidFill>
              <a:latin typeface="Yeseva One"/>
            </a:endParaRP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Yeseva One"/>
              </a:rPr>
              <a:t>тел. +</a:t>
            </a:r>
            <a:r>
              <a:rPr lang="ru-RU" sz="2400" dirty="0" smtClean="0">
                <a:solidFill>
                  <a:srgbClr val="FF0000"/>
                </a:solidFill>
                <a:latin typeface="Yeseva One"/>
              </a:rPr>
              <a:t>7(863)2105011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/>
            </a:r>
            <a:br>
              <a:rPr lang="ru-RU" dirty="0">
                <a:solidFill>
                  <a:srgbClr val="000000"/>
                </a:solidFill>
                <a:latin typeface="Yeseva One"/>
              </a:rPr>
            </a:br>
            <a:r>
              <a:rPr lang="en-US" dirty="0" err="1" smtClean="0">
                <a:solidFill>
                  <a:srgbClr val="000000"/>
                </a:solidFill>
                <a:latin typeface="Yeseva One"/>
                <a:hlinkClick r:id="rId3"/>
              </a:rPr>
              <a:t>vbogdanov</a:t>
            </a:r>
            <a:r>
              <a:rPr lang="ru-RU" dirty="0" smtClean="0">
                <a:solidFill>
                  <a:srgbClr val="000000"/>
                </a:solidFill>
                <a:latin typeface="Yeseva One"/>
                <a:hlinkClick r:id="rId3"/>
              </a:rPr>
              <a:t>@rcoi61.org.ru</a:t>
            </a:r>
            <a:r>
              <a:rPr lang="ru-RU" dirty="0" smtClean="0">
                <a:solidFill>
                  <a:srgbClr val="000000"/>
                </a:solidFill>
                <a:latin typeface="Yeseva One"/>
              </a:rPr>
              <a:t> </a:t>
            </a:r>
            <a:endParaRPr lang="ru-RU" dirty="0">
              <a:solidFill>
                <a:srgbClr val="000000"/>
              </a:solidFill>
              <a:latin typeface="Yeseva One"/>
            </a:endParaRPr>
          </a:p>
          <a:p>
            <a:pPr algn="ctr"/>
            <a:endParaRPr lang="en-US" sz="800" b="1" dirty="0">
              <a:solidFill>
                <a:srgbClr val="000000"/>
              </a:solidFill>
              <a:latin typeface="Yeseva One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Yeseva One"/>
              </a:rPr>
              <a:t>Начальник </a:t>
            </a:r>
            <a:r>
              <a:rPr lang="ru-RU" b="1" dirty="0">
                <a:solidFill>
                  <a:srgbClr val="000000"/>
                </a:solidFill>
                <a:latin typeface="Yeseva One"/>
              </a:rPr>
              <a:t>отдела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Yeseva One"/>
              </a:rPr>
              <a:t>Назаренко Евгений Анатольевич</a:t>
            </a:r>
            <a:endParaRPr lang="ru-RU" dirty="0">
              <a:solidFill>
                <a:srgbClr val="000000"/>
              </a:solidFill>
              <a:latin typeface="Yeseva One"/>
            </a:endParaRP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Yeseva One"/>
              </a:rPr>
              <a:t>тел. +</a:t>
            </a:r>
            <a:r>
              <a:rPr lang="ru-RU" sz="2400" dirty="0" smtClean="0">
                <a:solidFill>
                  <a:srgbClr val="FF0000"/>
                </a:solidFill>
                <a:latin typeface="Yeseva One"/>
              </a:rPr>
              <a:t>7(863)2105013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/>
            </a:r>
            <a:br>
              <a:rPr lang="ru-RU" dirty="0">
                <a:solidFill>
                  <a:srgbClr val="000000"/>
                </a:solidFill>
                <a:latin typeface="Yeseva One"/>
              </a:rPr>
            </a:br>
            <a:r>
              <a:rPr lang="en-US" dirty="0" err="1" smtClean="0">
                <a:solidFill>
                  <a:srgbClr val="000000"/>
                </a:solidFill>
                <a:latin typeface="Yeseva One"/>
                <a:hlinkClick r:id="rId3"/>
              </a:rPr>
              <a:t>enazarenko</a:t>
            </a:r>
            <a:r>
              <a:rPr lang="ru-RU" dirty="0" smtClean="0">
                <a:solidFill>
                  <a:srgbClr val="000000"/>
                </a:solidFill>
                <a:latin typeface="Yeseva One"/>
                <a:hlinkClick r:id="rId3"/>
              </a:rPr>
              <a:t>@rcoi61.org.ru</a:t>
            </a:r>
            <a:r>
              <a:rPr lang="ru-RU" dirty="0" smtClean="0">
                <a:solidFill>
                  <a:srgbClr val="000000"/>
                </a:solidFill>
                <a:latin typeface="Yeseva One"/>
              </a:rPr>
              <a:t> </a:t>
            </a:r>
            <a:endParaRPr lang="ru-RU" dirty="0">
              <a:solidFill>
                <a:srgbClr val="000000"/>
              </a:solidFill>
              <a:latin typeface="Yeseva One"/>
            </a:endParaRPr>
          </a:p>
        </p:txBody>
      </p:sp>
      <p:sp>
        <p:nvSpPr>
          <p:cNvPr id="223236" name="Rectangle 5"/>
          <p:cNvSpPr txBox="1">
            <a:spLocks noChangeArrowheads="1"/>
          </p:cNvSpPr>
          <p:nvPr/>
        </p:nvSpPr>
        <p:spPr bwMode="auto">
          <a:xfrm>
            <a:off x="216568" y="1527175"/>
            <a:ext cx="5590674" cy="440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ru-RU" altLang="ru-RU" sz="2400" dirty="0"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2400" b="1" dirty="0">
                <a:latin typeface="Calibri" pitchFamily="34" charset="0"/>
              </a:rPr>
              <a:t>Ростовский областной центр обработки информации в сфере образования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2400" b="1" dirty="0" smtClean="0">
                <a:latin typeface="Calibri" pitchFamily="34" charset="0"/>
              </a:rPr>
              <a:t>РЦОИ</a:t>
            </a:r>
            <a:endParaRPr lang="en-US" altLang="ru-RU" sz="2400" b="1" dirty="0" smtClean="0"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ru-RU" altLang="ru-RU" sz="2400" b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>
                <a:latin typeface="Calibri" pitchFamily="34" charset="0"/>
              </a:rPr>
              <a:t>г. Ростов-на-Дону, пр. Ленина, 92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400" dirty="0">
                <a:latin typeface="Calibri" pitchFamily="34" charset="0"/>
              </a:rPr>
              <a:t>web-</a:t>
            </a:r>
            <a:r>
              <a:rPr lang="ru-RU" altLang="ru-RU" sz="2400" dirty="0">
                <a:latin typeface="Calibri" pitchFamily="34" charset="0"/>
              </a:rPr>
              <a:t>сайт: </a:t>
            </a:r>
            <a:r>
              <a:rPr lang="en-US" altLang="ru-RU" sz="2400" dirty="0">
                <a:latin typeface="Calibri" pitchFamily="34" charset="0"/>
                <a:hlinkClick r:id="rId4"/>
              </a:rPr>
              <a:t>www.rcoi61.ru</a:t>
            </a:r>
            <a:r>
              <a:rPr lang="ru-RU" altLang="ru-RU" sz="2400" dirty="0">
                <a:latin typeface="Calibri" pitchFamily="34" charset="0"/>
              </a:rPr>
              <a:t>   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>
                <a:latin typeface="Calibri" pitchFamily="34" charset="0"/>
              </a:rPr>
              <a:t>закрытая часть: </a:t>
            </a:r>
            <a:r>
              <a:rPr lang="en-US" altLang="ru-RU" sz="2400" dirty="0">
                <a:latin typeface="Calibri" pitchFamily="34" charset="0"/>
                <a:hlinkClick r:id="rId5"/>
              </a:rPr>
              <a:t>http://lk.rcoi61.ru/</a:t>
            </a:r>
            <a:r>
              <a:rPr lang="ru-RU" altLang="ru-RU" sz="2400" dirty="0">
                <a:latin typeface="Calibri" pitchFamily="34" charset="0"/>
              </a:rPr>
              <a:t> </a:t>
            </a:r>
            <a:r>
              <a:rPr lang="en-US" altLang="ru-RU" sz="2400" dirty="0"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400" dirty="0">
                <a:latin typeface="Calibri" pitchFamily="34" charset="0"/>
              </a:rPr>
              <a:t>e-mail: </a:t>
            </a:r>
            <a:r>
              <a:rPr lang="en-US" altLang="ru-RU" sz="2400" dirty="0">
                <a:latin typeface="Calibri" pitchFamily="34" charset="0"/>
                <a:hlinkClick r:id="rId6"/>
              </a:rPr>
              <a:t>rocoiso@rostobr.ru</a:t>
            </a:r>
            <a:r>
              <a:rPr lang="ru-RU" altLang="ru-RU" sz="2400" dirty="0">
                <a:latin typeface="Calibri" pitchFamily="34" charset="0"/>
              </a:rPr>
              <a:t> </a:t>
            </a:r>
          </a:p>
          <a:p>
            <a:pPr algn="r" eaLnBrk="1" hangingPunct="1">
              <a:lnSpc>
                <a:spcPct val="80000"/>
              </a:lnSpc>
            </a:pPr>
            <a:endParaRPr lang="ru-RU" altLang="ru-RU" sz="2400" i="1" dirty="0">
              <a:latin typeface="Calibri" pitchFamily="34" charset="0"/>
            </a:endParaRPr>
          </a:p>
          <a:p>
            <a:pPr algn="r" eaLnBrk="1" hangingPunct="1">
              <a:lnSpc>
                <a:spcPct val="80000"/>
              </a:lnSpc>
            </a:pPr>
            <a:endParaRPr lang="ru-RU" altLang="ru-RU" sz="2400" i="1" dirty="0">
              <a:latin typeface="Calibri" pitchFamily="34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ru-RU" altLang="ru-RU" sz="2400" i="1" dirty="0">
                <a:latin typeface="Calibri" pitchFamily="34" charset="0"/>
              </a:rPr>
              <a:t>Режим работы: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sz="2400" i="1" dirty="0">
                <a:latin typeface="Calibri" pitchFamily="34" charset="0"/>
              </a:rPr>
              <a:t>понедельник-четверг: 9.00-18.00;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sz="2400" i="1" dirty="0">
                <a:latin typeface="Calibri" pitchFamily="34" charset="0"/>
              </a:rPr>
              <a:t>пятница: 9.00-17.00;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sz="2400" i="1" dirty="0">
                <a:latin typeface="Calibri" pitchFamily="34" charset="0"/>
              </a:rPr>
              <a:t>перерыв: 13.00-14.00. 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33400" y="679450"/>
            <a:ext cx="11456988" cy="7064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alt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КОНТАКТНЫЕ ДАННЫЕ</a:t>
            </a:r>
            <a:endParaRPr lang="ru-RU" alt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07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826169" y="640433"/>
            <a:ext cx="11365832" cy="4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Письмо </a:t>
            </a: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РЦОИ от 30.05.2017 № 51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349915" y="1350921"/>
            <a:ext cx="3702346" cy="454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Описаны все основные проблемы, встречающиеся при обработке ЭМ.</a:t>
            </a:r>
          </a:p>
          <a:p>
            <a:pPr algn="ctr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Просьба </a:t>
            </a:r>
            <a:r>
              <a:rPr lang="ru-RU" sz="2400" b="1" i="1" dirty="0" smtClean="0">
                <a:solidFill>
                  <a:srgbClr val="FF0000"/>
                </a:solidFill>
                <a:latin typeface="Cambria" pitchFamily="18" charset="0"/>
              </a:rPr>
              <a:t>довести информацию </a:t>
            </a:r>
            <a:r>
              <a:rPr lang="ru-RU" sz="2400" b="1" i="1" dirty="0">
                <a:solidFill>
                  <a:srgbClr val="FF0000"/>
                </a:solidFill>
                <a:latin typeface="Cambria" pitchFamily="18" charset="0"/>
              </a:rPr>
              <a:t>до сведения руководителей ППЭ и организаторов в аудитории </a:t>
            </a:r>
            <a:r>
              <a:rPr lang="ru-RU" sz="2400" b="1" i="1" dirty="0" smtClean="0">
                <a:solidFill>
                  <a:srgbClr val="FF0000"/>
                </a:solidFill>
                <a:latin typeface="Cambria" pitchFamily="18" charset="0"/>
              </a:rPr>
              <a:t>и </a:t>
            </a:r>
            <a:r>
              <a:rPr lang="ru-RU" sz="2400" b="1" i="1" dirty="0">
                <a:solidFill>
                  <a:srgbClr val="FF0000"/>
                </a:solidFill>
                <a:latin typeface="Cambria" pitchFamily="18" charset="0"/>
              </a:rPr>
              <a:t>обеспечить наличие распечатанного письма в штабе ППЭ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02" y="1134354"/>
            <a:ext cx="3641971" cy="5193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019" y="1134354"/>
            <a:ext cx="3610419" cy="5213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319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287624" y="2845836"/>
            <a:ext cx="10114384" cy="625150"/>
          </a:xfrm>
          <a:prstGeom prst="rect">
            <a:avLst/>
          </a:prstGeom>
          <a:extLst/>
        </p:spPr>
        <p:txBody>
          <a:bodyPr wrap="none" fromWordArt="1">
            <a:prstTxWarp prst="textPlain">
              <a:avLst>
                <a:gd name="adj" fmla="val 49902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  <a:cs typeface="Arial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20965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40630" y="1280733"/>
            <a:ext cx="1162250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dirty="0"/>
              <a:t>при сканировании бланков в штабах ППЭ, станция сканирования всем сообщала </a:t>
            </a:r>
            <a:r>
              <a:rPr lang="ru-RU" b="1" dirty="0">
                <a:solidFill>
                  <a:srgbClr val="FF0000"/>
                </a:solidFill>
              </a:rPr>
              <a:t>о неудовлетворительном качестве отсканированного изображения</a:t>
            </a:r>
            <a:r>
              <a:rPr lang="ru-RU" dirty="0"/>
              <a:t>. При визуальном осмотре каждого изображения бланка недостатков выявлено не было </a:t>
            </a:r>
            <a:r>
              <a:rPr lang="ru-RU" i="1" dirty="0"/>
              <a:t>(рекомендация: игнорировать данное сообщение и выгружать бланки для передачи в РЦОИ)</a:t>
            </a:r>
            <a:r>
              <a:rPr lang="ru-RU" dirty="0"/>
              <a:t>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/>
              <a:t>выявлено некорректное сканирование материалов: в переданном из ППЭ пакете с электронными образами бланков №2 отсутствовало изображение лицевой стороны одного бланка ответов №2. Оборотная сторона бланка при этом отсканирована и передана </a:t>
            </a:r>
            <a:r>
              <a:rPr lang="ru-RU" i="1" dirty="0"/>
              <a:t>(рекомендация: проводить контроль количества отсканированных и принятых в пакет листов. Информировать о сбоях РЦОИ</a:t>
            </a:r>
            <a:r>
              <a:rPr lang="ru-RU" i="1" dirty="0" smtClean="0"/>
              <a:t>);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/>
              <a:t>сканирование актов общественных наблюдателей (далее – ОН) производится </a:t>
            </a:r>
            <a:r>
              <a:rPr lang="ru-RU" b="1" dirty="0"/>
              <a:t>некорректно</a:t>
            </a:r>
            <a:r>
              <a:rPr lang="ru-RU" dirty="0"/>
              <a:t>: при двухстороннем сканировании сначала сканировалась обратная сторона акта, а потом лицевая, при одностороннем сканировании сначала сканировались все лицевые стороны актов, потом обратные </a:t>
            </a:r>
            <a:r>
              <a:rPr lang="ru-RU" i="1" dirty="0"/>
              <a:t>(рекомендация: сканировать в двухстороннем режиме (при условии двухсторонней печати актов 18-МАШ в штабе), размещать бланки в лоток сканера лицевой стороной к сканирующему элементу (</a:t>
            </a:r>
            <a:r>
              <a:rPr lang="ru-RU" i="1" dirty="0" err="1"/>
              <a:t>см.инструкцию</a:t>
            </a:r>
            <a:r>
              <a:rPr lang="ru-RU" i="1" dirty="0"/>
              <a:t> к сканеру);</a:t>
            </a:r>
            <a:endParaRPr lang="ru-RU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/>
              <a:t>сканирование бланков №2 производится </a:t>
            </a:r>
            <a:r>
              <a:rPr lang="ru-RU" b="1" dirty="0"/>
              <a:t>некорректно</a:t>
            </a:r>
            <a:r>
              <a:rPr lang="ru-RU" dirty="0"/>
              <a:t>: дополнительные бланки ответов №2 сканируются перед основными бланками ответов №2, дополнительные бланки №2 сканируются отдельно от основных бланков ответов №2 </a:t>
            </a:r>
            <a:r>
              <a:rPr lang="ru-RU" i="1" dirty="0"/>
              <a:t>(рекомендация: сканировать строго в порядке основной бланк ответов №2 затем соответствующий ему дополнительный бланк ответов №2. Размещать бланки в лоток сканера лицевой стороной к сканирующему элементу (</a:t>
            </a:r>
            <a:r>
              <a:rPr lang="ru-RU" i="1" dirty="0" err="1"/>
              <a:t>см.инструкцию</a:t>
            </a:r>
            <a:r>
              <a:rPr lang="ru-RU" i="1" dirty="0"/>
              <a:t> к сканеру</a:t>
            </a:r>
            <a:r>
              <a:rPr lang="ru-RU" i="1" dirty="0" smtClean="0"/>
              <a:t>)</a:t>
            </a:r>
            <a:endParaRPr lang="ru-RU" dirty="0"/>
          </a:p>
        </p:txBody>
      </p:sp>
      <p:sp>
        <p:nvSpPr>
          <p:cNvPr id="16" name="Заголовок 1"/>
          <p:cNvSpPr>
            <a:spLocks/>
          </p:cNvSpPr>
          <p:nvPr/>
        </p:nvSpPr>
        <p:spPr bwMode="auto">
          <a:xfrm>
            <a:off x="1082841" y="640433"/>
            <a:ext cx="11109159" cy="4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Некорректное заполнение и сканирование бланков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94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3"/>
          <p:cNvSpPr>
            <a:spLocks noChangeArrowheads="1"/>
          </p:cNvSpPr>
          <p:nvPr/>
        </p:nvSpPr>
        <p:spPr bwMode="auto">
          <a:xfrm>
            <a:off x="560388" y="1158875"/>
            <a:ext cx="7818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chemeClr val="hlink"/>
                </a:solidFill>
                <a:latin typeface="Cambria" pitchFamily="18" charset="0"/>
                <a:cs typeface="Arial" pitchFamily="34" charset="0"/>
              </a:rPr>
              <a:t>СБОР МАТЕРИАЛОВ: БЛАНКИ ОТВЕТОВ</a:t>
            </a:r>
          </a:p>
        </p:txBody>
      </p:sp>
      <p:pic>
        <p:nvPicPr>
          <p:cNvPr id="25" name="Picture 9" descr="Бланки ЕГЭ 2009 проект10_в приказ_штрихкоды_2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5100" y="2314575"/>
            <a:ext cx="2049463" cy="2232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Содержимое 7" descr="Форма 11-ППЭ_new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7850" y="4508500"/>
            <a:ext cx="3562350" cy="1963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9" descr="Бланки ЕГЭ 2009 проект10_в приказ_штрихкоды_2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5071" y="2282953"/>
            <a:ext cx="2048255" cy="2232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isometricBottomDown"/>
            <a:lightRig rig="threePt" dir="t"/>
          </a:scene3d>
          <a:sp3d/>
        </p:spPr>
      </p:pic>
      <p:pic>
        <p:nvPicPr>
          <p:cNvPr id="31" name="Picture 8" descr="Бланки ЕГЭ 2009 проект10_в приказ_штрихкоды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21746" y="2341734"/>
            <a:ext cx="2047753" cy="2232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isometricBottomDown"/>
            <a:lightRig rig="threePt" dir="t"/>
          </a:scene3d>
        </p:spPr>
      </p:pic>
      <p:pic>
        <p:nvPicPr>
          <p:cNvPr id="32" name="Picture 3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9660" y="2422136"/>
            <a:ext cx="2115518" cy="2232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isometricBottomDown"/>
            <a:lightRig rig="threePt" dir="t"/>
          </a:scene3d>
        </p:spPr>
      </p:pic>
      <p:sp>
        <p:nvSpPr>
          <p:cNvPr id="33" name="Штриховая стрелка вправо 32"/>
          <p:cNvSpPr/>
          <p:nvPr/>
        </p:nvSpPr>
        <p:spPr>
          <a:xfrm rot="5400000">
            <a:off x="9292432" y="3388519"/>
            <a:ext cx="1289050" cy="1728787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166824">
                  <a:alpha val="0"/>
                </a:srgbClr>
              </a:gs>
              <a:gs pos="100000">
                <a:srgbClr val="16682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85750" y="4970463"/>
            <a:ext cx="7231063" cy="148272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b="1" dirty="0">
                <a:solidFill>
                  <a:srgbClr val="16682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БЛАНКИ ЕГЭ в аудитории 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16682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РАСКЛАДЫВАЮТСЯ ПО ТИПАМ БЛАНКОВ</a:t>
            </a:r>
            <a:br>
              <a:rPr lang="ru-RU" altLang="ru-RU" sz="2000" b="1" dirty="0">
                <a:solidFill>
                  <a:srgbClr val="166824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16682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 УПАКОВЫВАЮТСЯ В </a:t>
            </a:r>
            <a:r>
              <a:rPr lang="ru-RU" altLang="ru-RU" sz="2000" b="1" u="sng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ОДИН</a:t>
            </a:r>
            <a:r>
              <a:rPr lang="ru-RU" altLang="ru-RU" sz="2000" b="1" dirty="0">
                <a:solidFill>
                  <a:srgbClr val="16682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166824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16682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ВОЗВРАТНЫЙ ДОСТАВОЧНЫЙ ПАКЕТ!</a:t>
            </a:r>
          </a:p>
        </p:txBody>
      </p:sp>
      <p:pic>
        <p:nvPicPr>
          <p:cNvPr id="39" name="Picture 9" descr="Бланки ЕГЭ 2009 проект10_в приказ_штрихкоды_2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7338" y="2417763"/>
            <a:ext cx="2047875" cy="2233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" name="Picture 9" descr="Бланки ЕГЭ 2009 проект10_в приказ_штрихкоды_2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8938" y="2513013"/>
            <a:ext cx="2047875" cy="2232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Штриховая стрелка вправо 2"/>
          <p:cNvSpPr/>
          <p:nvPr/>
        </p:nvSpPr>
        <p:spPr>
          <a:xfrm>
            <a:off x="6777038" y="2951163"/>
            <a:ext cx="1719262" cy="1296987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Выгнутая вниз стрелка 25"/>
          <p:cNvSpPr/>
          <p:nvPr/>
        </p:nvSpPr>
        <p:spPr>
          <a:xfrm rot="10800000" flipH="1">
            <a:off x="3938588" y="1851025"/>
            <a:ext cx="2208212" cy="7207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22" name="Picture 8" descr="Бланки ЕГЭ 2009 проект10_в приказ_штрихкоды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8763" y="2314575"/>
            <a:ext cx="2047875" cy="2232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Picture 8" descr="Бланки ЕГЭ 2009 проект10_в приказ_штрихкоды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9888" y="2432050"/>
            <a:ext cx="2049462" cy="2232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Picture 8" descr="Бланки ЕГЭ 2009 проект10_в приказ_штрихкоды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4663" y="2551113"/>
            <a:ext cx="2047875" cy="2232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Выгнутая вниз стрелка 27"/>
          <p:cNvSpPr/>
          <p:nvPr/>
        </p:nvSpPr>
        <p:spPr>
          <a:xfrm rot="10800000" flipH="1">
            <a:off x="1497013" y="1851025"/>
            <a:ext cx="2206625" cy="7207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21" name="Picture 3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2314575"/>
            <a:ext cx="2114550" cy="2232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3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8150" y="2432050"/>
            <a:ext cx="2114550" cy="2232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" name="Picture 3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438" y="2547938"/>
            <a:ext cx="2114550" cy="2233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7909" name="Выноска 1 22"/>
          <p:cNvSpPr>
            <a:spLocks/>
          </p:cNvSpPr>
          <p:nvPr/>
        </p:nvSpPr>
        <p:spPr bwMode="auto">
          <a:xfrm>
            <a:off x="7920038" y="1090613"/>
            <a:ext cx="4032250" cy="1401762"/>
          </a:xfrm>
          <a:prstGeom prst="borderCallout1">
            <a:avLst>
              <a:gd name="adj1" fmla="val 88972"/>
              <a:gd name="adj2" fmla="val -1889"/>
              <a:gd name="adj3" fmla="val 119190"/>
              <a:gd name="adj4" fmla="val -17310"/>
            </a:avLst>
          </a:prstGeom>
          <a:solidFill>
            <a:schemeClr val="bg1"/>
          </a:solidFill>
          <a:ln w="19050" algn="ctr">
            <a:solidFill>
              <a:schemeClr val="hlink"/>
            </a:solidFill>
            <a:miter lim="800000"/>
            <a:headEnd/>
            <a:tailEnd/>
          </a:ln>
          <a:effectLst>
            <a:outerShdw algn="ctr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/>
            <a:r>
              <a:rPr lang="ru-RU" altLang="ru-RU" b="1">
                <a:solidFill>
                  <a:schemeClr val="hlink"/>
                </a:solidFill>
                <a:latin typeface="Cambria" pitchFamily="18" charset="0"/>
                <a:cs typeface="Arial" pitchFamily="34" charset="0"/>
              </a:rPr>
              <a:t>ДБО №2 – ЗА ОСНОВНЫМ БЛАНКОМ ОТВЕТОВ №2 КОНКРЕТНОГО УЧАСТНИКА</a:t>
            </a:r>
          </a:p>
        </p:txBody>
      </p:sp>
      <p:pic>
        <p:nvPicPr>
          <p:cNvPr id="37910" name="Рисунок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2" t="17233" r="27846" b="7414"/>
          <a:stretch>
            <a:fillRect/>
          </a:stretch>
        </p:blipFill>
        <p:spPr bwMode="auto">
          <a:xfrm>
            <a:off x="3048000" y="2571750"/>
            <a:ext cx="195103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1" name="Номер слайда 26"/>
          <p:cNvSpPr txBox="1">
            <a:spLocks noGrp="1"/>
          </p:cNvSpPr>
          <p:nvPr/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656D871-1027-4A46-9A5B-8B426C3EF94F}" type="slidenum">
              <a:rPr lang="ru-RU" altLang="ru-RU" sz="1200">
                <a:solidFill>
                  <a:srgbClr val="898989"/>
                </a:solidFill>
                <a:cs typeface="Arial" pitchFamily="34" charset="0"/>
              </a:rPr>
              <a:pPr algn="r" eaLnBrk="1" hangingPunct="1"/>
              <a:t>4</a:t>
            </a:fld>
            <a:endParaRPr lang="ru-RU" altLang="ru-RU" sz="1200">
              <a:solidFill>
                <a:srgbClr val="8989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85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1082841" y="640433"/>
            <a:ext cx="11109159" cy="4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Некорректное заполнение и сканирование бланков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524" y="1078207"/>
            <a:ext cx="1175886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1900" dirty="0" smtClean="0"/>
              <a:t>не </a:t>
            </a:r>
            <a:r>
              <a:rPr lang="ru-RU" sz="1900" dirty="0"/>
              <a:t>заполняется поле «Количество заполненных полей «Замена ошибочных ответов» в бланке ответов №</a:t>
            </a:r>
            <a:r>
              <a:rPr lang="ru-RU" sz="1900" dirty="0" smtClean="0"/>
              <a:t>1;</a:t>
            </a:r>
            <a:endParaRPr lang="ru-RU" sz="1900" dirty="0"/>
          </a:p>
          <a:p>
            <a:pPr lvl="0"/>
            <a:endParaRPr lang="ru-RU" sz="1900" dirty="0" smtClean="0"/>
          </a:p>
        </p:txBody>
      </p:sp>
      <p:pic>
        <p:nvPicPr>
          <p:cNvPr id="4" name="Рисунок 3" descr="C:\Users\nova_\Pictures\2017-05-30\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476" y="1472908"/>
            <a:ext cx="3844290" cy="5244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6833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1082841" y="640433"/>
            <a:ext cx="11109159" cy="4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Некорректное заполнение и сканирование бланков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525" y="1094248"/>
            <a:ext cx="7034464" cy="5515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1900" dirty="0" smtClean="0"/>
              <a:t>в </a:t>
            </a:r>
            <a:r>
              <a:rPr lang="ru-RU" sz="1900" dirty="0"/>
              <a:t>бланках ответов №2 не заполнены поля «Дополнительный бланк ответов №2», а в дополнительных бланках ответов №2 в поле «Следующий дополнительный бланк ответов №2» внесены номера регистрационных бланков участников;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900" dirty="0"/>
              <a:t>в бланки ответов №2 не были внесены номера дополнительных бланков ответов №2;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900" dirty="0"/>
              <a:t>дополнительные бланки №2 сложены в неправильном порядке;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900" dirty="0"/>
              <a:t>в бланках регистрации в полях «Удален с экзамена в связи с нарушением порядка проведения ЕГЭ» и «Не закончил экзамен по уважительной причине» организаторами ставиться </a:t>
            </a:r>
            <a:r>
              <a:rPr lang="ru-RU" sz="1900" b="1" dirty="0"/>
              <a:t>символ «0» или «-»</a:t>
            </a:r>
            <a:r>
              <a:rPr lang="ru-RU" sz="1900" dirty="0"/>
              <a:t>, при этом участник </a:t>
            </a:r>
            <a:r>
              <a:rPr lang="ru-RU" sz="1900" b="1" dirty="0"/>
              <a:t>не удаляется</a:t>
            </a:r>
            <a:r>
              <a:rPr lang="ru-RU" sz="1900" dirty="0"/>
              <a:t> с экзамена и не завершает экзамен досрочно </a:t>
            </a:r>
            <a:r>
              <a:rPr lang="ru-RU" sz="1900" i="1" dirty="0"/>
              <a:t>(рекомендация: в данные поля ставится ЛЮБАЯ отметка ответственным организатором СТРОГО в случае досрочного завершения экзамена участником (удаление или уважительная причина). В ином случае нижняя часть бланка регистрации не заполняется организатором, и подпись не ставится</a:t>
            </a:r>
            <a:r>
              <a:rPr lang="ru-RU" sz="1900" i="1" dirty="0" smtClean="0"/>
              <a:t>);</a:t>
            </a:r>
            <a:endParaRPr lang="ru-RU" sz="1900" dirty="0"/>
          </a:p>
        </p:txBody>
      </p:sp>
      <p:pic>
        <p:nvPicPr>
          <p:cNvPr id="4" name="Рисунок 3" descr="C:\Users\nova_\Pictures\2017-05-30\0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16" y="1461218"/>
            <a:ext cx="4876799" cy="4362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061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1082841" y="640433"/>
            <a:ext cx="11109159" cy="4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Некорректное заполнение и сканирование бланков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524" y="1535406"/>
            <a:ext cx="56708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800" dirty="0" smtClean="0"/>
              <a:t>бланки </a:t>
            </a:r>
            <a:r>
              <a:rPr lang="ru-RU" sz="2800" dirty="0"/>
              <a:t>заполнены шариковой ручкой – при сканировании результаты заполнения полей бланков участником получились не </a:t>
            </a:r>
            <a:r>
              <a:rPr lang="ru-RU" sz="2800" dirty="0" smtClean="0"/>
              <a:t>читаемыми</a:t>
            </a:r>
            <a:endParaRPr lang="ru-RU" sz="2800" dirty="0"/>
          </a:p>
        </p:txBody>
      </p:sp>
      <p:pic>
        <p:nvPicPr>
          <p:cNvPr id="4" name="Рисунок 3" descr="C:\Users\nova_\Pictures\2017-05-30\0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368" y="1134354"/>
            <a:ext cx="4103169" cy="5723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4655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1082841" y="640433"/>
            <a:ext cx="11109159" cy="4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Некорректное заполнение и сканирование бланков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524" y="1134354"/>
            <a:ext cx="55425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/>
              <a:t>формы ППЭ-13-02 и ППЭ-18-МАШ заполнены </a:t>
            </a:r>
            <a:r>
              <a:rPr lang="ru-RU" sz="2800" b="1" dirty="0" smtClean="0"/>
              <a:t>некорректно</a:t>
            </a:r>
            <a:r>
              <a:rPr lang="ru-RU" sz="2800" dirty="0" smtClean="0"/>
              <a:t>: ОН заполняет все поля с замечаниями </a:t>
            </a:r>
            <a:r>
              <a:rPr lang="ru-RU" sz="2800" b="1" dirty="0" smtClean="0"/>
              <a:t>символом «0» или </a:t>
            </a:r>
            <a:r>
              <a:rPr lang="ru-RU" sz="2800" dirty="0" smtClean="0"/>
              <a:t>«-» </a:t>
            </a:r>
            <a:r>
              <a:rPr lang="ru-RU" sz="2800" i="1" dirty="0" smtClean="0"/>
              <a:t>(рекомендация: руководитель ППЭ должен контролировать заполнение полей, ОН ставит ЛЮБУЮ метку только в нужных полях, остальные поля должны быть пустыми)</a:t>
            </a:r>
            <a:endParaRPr lang="ru-RU" sz="2800" dirty="0"/>
          </a:p>
        </p:txBody>
      </p:sp>
      <p:pic>
        <p:nvPicPr>
          <p:cNvPr id="5" name="Рисунок 4" descr="C:\Users\nova_\Pictures\2017-05-30\0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358" y="1134354"/>
            <a:ext cx="3696335" cy="5260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226969" y="1348876"/>
            <a:ext cx="1074821" cy="183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006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826169" y="640433"/>
            <a:ext cx="11365832" cy="4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Некорректные ведомости ППЭ-13-02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8" y="1268665"/>
            <a:ext cx="7805404" cy="5365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20253" y="1268665"/>
            <a:ext cx="1074821" cy="183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97832" y="2006601"/>
            <a:ext cx="7467600" cy="3034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758989" y="2122951"/>
            <a:ext cx="321306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ru-RU" sz="2400" b="1" dirty="0">
                <a:solidFill>
                  <a:srgbClr val="FF0000"/>
                </a:solidFill>
                <a:latin typeface="Cambria" pitchFamily="18" charset="0"/>
              </a:rPr>
              <a:t>Каждый экзамен более 30% ведомостей </a:t>
            </a:r>
          </a:p>
          <a:p>
            <a:pPr algn="ctr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ru-RU" sz="2400" b="1" dirty="0">
                <a:solidFill>
                  <a:srgbClr val="FF0000"/>
                </a:solidFill>
                <a:latin typeface="Cambria" pitchFamily="18" charset="0"/>
              </a:rPr>
              <a:t>ППЭ-13-02 заполнены неверно!!!!</a:t>
            </a:r>
          </a:p>
        </p:txBody>
      </p:sp>
    </p:spTree>
    <p:extLst>
      <p:ext uri="{BB962C8B-B14F-4D97-AF65-F5344CB8AC3E}">
        <p14:creationId xmlns:p14="http://schemas.microsoft.com/office/powerpoint/2010/main" val="3047058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720</Words>
  <Application>Microsoft Office PowerPoint</Application>
  <PresentationFormat>Произвольный</PresentationFormat>
  <Paragraphs>89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Snezhko</dc:creator>
  <cp:lastModifiedBy>Galina Snezhko</cp:lastModifiedBy>
  <cp:revision>107</cp:revision>
  <cp:lastPrinted>2017-06-08T08:53:17Z</cp:lastPrinted>
  <dcterms:created xsi:type="dcterms:W3CDTF">2014-10-23T19:43:19Z</dcterms:created>
  <dcterms:modified xsi:type="dcterms:W3CDTF">2017-06-08T09:05:21Z</dcterms:modified>
</cp:coreProperties>
</file>