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89" r:id="rId2"/>
    <p:sldId id="357" r:id="rId3"/>
    <p:sldId id="359" r:id="rId4"/>
    <p:sldId id="360" r:id="rId5"/>
    <p:sldId id="361" r:id="rId6"/>
    <p:sldId id="383" r:id="rId7"/>
    <p:sldId id="384" r:id="rId8"/>
    <p:sldId id="386" r:id="rId9"/>
    <p:sldId id="387" r:id="rId10"/>
    <p:sldId id="363" r:id="rId11"/>
    <p:sldId id="385" r:id="rId12"/>
    <p:sldId id="390" r:id="rId13"/>
    <p:sldId id="364" r:id="rId14"/>
    <p:sldId id="354" r:id="rId15"/>
    <p:sldId id="31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  <a:latin typeface="Calibri" pitchFamily="34" charset="0"/>
              </a:defRPr>
            </a:pPr>
            <a:r>
              <a:rPr lang="en-US" dirty="0" smtClean="0"/>
              <a:t>2016</a:t>
            </a:r>
            <a:r>
              <a:rPr lang="ru-RU" dirty="0" smtClean="0"/>
              <a:t> г.</a:t>
            </a:r>
            <a:endParaRPr lang="en-US" dirty="0"/>
          </a:p>
        </c:rich>
      </c:tx>
      <c:layout>
        <c:manualLayout>
          <c:xMode val="edge"/>
          <c:yMode val="edge"/>
          <c:x val="0.40126235465116278"/>
          <c:y val="4.850163796890293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66D-466A-A17D-AD2F4DD66F15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6D-466A-A17D-AD2F4DD66F15}"/>
              </c:ext>
            </c:extLst>
          </c:dPt>
          <c:dLbls>
            <c:dLbl>
              <c:idx val="0"/>
              <c:layout>
                <c:manualLayout>
                  <c:x val="4.8297480620155042E-2"/>
                  <c:y val="0.18809575081104257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  <a:latin typeface="Calibri" pitchFamily="34" charset="0"/>
                      </a:defRPr>
                    </a:pP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3</a:t>
                    </a:r>
                    <a:r>
                      <a:rPr lang="en-US" sz="1600" dirty="0" smtClean="0">
                        <a:solidFill>
                          <a:schemeClr val="tx1"/>
                        </a:solidFill>
                        <a:latin typeface="Calibri" pitchFamily="34" charset="0"/>
                      </a:rPr>
                      <a:t>%</a:t>
                    </a:r>
                    <a:endParaRPr lang="en-US" sz="1600" dirty="0">
                      <a:solidFill>
                        <a:schemeClr val="tx1"/>
                      </a:solidFill>
                      <a:latin typeface="Calibri" pitchFamily="34" charset="0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66D-466A-A17D-AD2F4DD66F1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6D-466A-A17D-AD2F4DD66F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6D-466A-A17D-AD2F4DD66F1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  <a:latin typeface="Calibri" pitchFamily="34" charset="0"/>
              </a:defRPr>
            </a:pPr>
            <a:r>
              <a:rPr lang="en-US" dirty="0" smtClean="0"/>
              <a:t>2017</a:t>
            </a:r>
            <a:r>
              <a:rPr lang="ru-RU" dirty="0" smtClean="0"/>
              <a:t> г.</a:t>
            </a:r>
            <a:endParaRPr lang="en-US" dirty="0"/>
          </a:p>
        </c:rich>
      </c:tx>
      <c:layout>
        <c:manualLayout>
          <c:xMode val="edge"/>
          <c:yMode val="edge"/>
          <c:x val="0.39829569128787878"/>
          <c:y val="4.850163796890293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8AC-45C7-9763-7CD872600A8E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AC-45C7-9763-7CD872600A8E}"/>
              </c:ext>
            </c:extLst>
          </c:dPt>
          <c:dLbls>
            <c:dLbl>
              <c:idx val="0"/>
              <c:layout>
                <c:manualLayout>
                  <c:x val="-0.23095833333333349"/>
                  <c:y val="-6.1977488612376397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+mn-lt"/>
                      </a:defRPr>
                    </a:pPr>
                    <a:r>
                      <a:rPr lang="en-US" sz="1600" b="1">
                        <a:solidFill>
                          <a:schemeClr val="bg1"/>
                        </a:solidFill>
                        <a:latin typeface="+mn-lt"/>
                      </a:rPr>
                      <a:t>5</a:t>
                    </a:r>
                    <a:r>
                      <a:rPr lang="en-US" b="1"/>
                      <a:t>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8AC-45C7-9763-7CD872600A8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AC-45C7-9763-7CD872600A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AC-45C7-9763-7CD872600A8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  <a:latin typeface="Calibri" pitchFamily="34" charset="0"/>
              </a:defRPr>
            </a:pPr>
            <a:r>
              <a:rPr lang="en-US" dirty="0" smtClean="0"/>
              <a:t>2018</a:t>
            </a:r>
            <a:r>
              <a:rPr lang="ru-RU" dirty="0" smtClean="0"/>
              <a:t> г.</a:t>
            </a:r>
            <a:endParaRPr lang="en-US" dirty="0"/>
          </a:p>
        </c:rich>
      </c:tx>
      <c:layout>
        <c:manualLayout>
          <c:xMode val="edge"/>
          <c:yMode val="edge"/>
          <c:x val="0.37022817460317481"/>
          <c:y val="4.850155538273525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0EA-4C69-9FA2-2421F437CCB9}"/>
              </c:ext>
            </c:extLst>
          </c:dPt>
          <c:dLbls>
            <c:dLbl>
              <c:idx val="0"/>
              <c:layout>
                <c:manualLayout>
                  <c:x val="1.1226934523809582E-2"/>
                  <c:y val="-0.38800555250757285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sz="1600"/>
                      <a:t>00%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0EA-4C69-9FA2-2421F437CCB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EA-4C69-9FA2-2421F437CC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EA-4C69-9FA2-2421F437CCB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DAD4D-D4F5-49AA-B118-D7A284D6C7DA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207ED-9C0E-4084-8955-5BB363E31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2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2950"/>
            <a:ext cx="657860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4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480B9-056A-4868-A5B6-B317BD6EEFD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58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480B9-056A-4868-A5B6-B317BD6EEFD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6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99124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8523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4224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/>
              <a:pPr/>
              <a:t>29.11.2017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867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330407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ru-RU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57984" cy="4853136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3856" indent="0">
              <a:buNone/>
              <a:defRPr/>
            </a:lvl2pPr>
            <a:lvl3pPr marL="1087714" indent="0">
              <a:buNone/>
              <a:defRPr/>
            </a:lvl3pPr>
            <a:lvl4pPr marL="1631569" indent="0">
              <a:buNone/>
              <a:defRPr/>
            </a:lvl4pPr>
            <a:lvl5pPr marL="2175426" indent="0">
              <a:buNone/>
              <a:defRPr/>
            </a:lvl5pPr>
          </a:lstStyle>
          <a:p>
            <a:pPr lvl="0"/>
            <a:r>
              <a:rPr lang="en-US" dirty="0" smtClean="0"/>
              <a:t>Slide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256" y="6456516"/>
            <a:ext cx="2216382" cy="365125"/>
          </a:xfrm>
          <a:prstGeom prst="rect">
            <a:avLst/>
          </a:prstGeom>
        </p:spPr>
        <p:txBody>
          <a:bodyPr vert="horz" lIns="0" tIns="54401" rIns="0" bIns="54401" rtlCol="0" anchor="t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Confidential </a:t>
            </a:r>
          </a:p>
        </p:txBody>
      </p:sp>
    </p:spTree>
    <p:extLst>
      <p:ext uri="{BB962C8B-B14F-4D97-AF65-F5344CB8AC3E}">
        <p14:creationId xmlns:p14="http://schemas.microsoft.com/office/powerpoint/2010/main" val="2725723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7649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1536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0917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3955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10132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7255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6580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54D1-548F-4D85-B5BA-9314F1EB4994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98399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354D1-548F-4D85-B5BA-9314F1EB4994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F560-9DAD-4901-8CDB-64901C2B3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7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9058" y="1693586"/>
            <a:ext cx="105840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2241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</a:rPr>
              <a:t>Об особенностях технологии печати полного комплекта ЭМ и сканировании в 2018 году</a:t>
            </a:r>
            <a:endParaRPr lang="ru-RU" sz="4400" dirty="0">
              <a:solidFill>
                <a:srgbClr val="2241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0659" y="4180315"/>
            <a:ext cx="1058402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latin typeface="Cambria" panose="02040503050406030204" pitchFamily="18" charset="0"/>
                <a:ea typeface="Calibri" panose="020F0502020204030204" pitchFamily="34" charset="0"/>
              </a:rPr>
              <a:t>Снежко Галина </a:t>
            </a:r>
            <a:r>
              <a:rPr lang="ru-RU" sz="2400" b="1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Евгеньевна</a:t>
            </a:r>
          </a:p>
          <a:p>
            <a:pPr algn="r"/>
            <a:r>
              <a:rPr lang="ru-RU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директор </a:t>
            </a:r>
          </a:p>
          <a:p>
            <a:pPr algn="r"/>
            <a:r>
              <a:rPr lang="ru-RU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ГБУ </a:t>
            </a:r>
            <a:r>
              <a:rPr lang="ru-RU" i="1" dirty="0">
                <a:latin typeface="Cambria" panose="02040503050406030204" pitchFamily="18" charset="0"/>
                <a:ea typeface="Calibri" panose="020F0502020204030204" pitchFamily="34" charset="0"/>
              </a:rPr>
              <a:t>РО «Ростовский областной центр </a:t>
            </a:r>
            <a:endParaRPr lang="ru-RU" i="1" dirty="0" smtClean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r"/>
            <a:r>
              <a:rPr lang="ru-RU" i="1" dirty="0" smtClean="0">
                <a:latin typeface="Cambria" panose="02040503050406030204" pitchFamily="18" charset="0"/>
                <a:ea typeface="Calibri" panose="020F0502020204030204" pitchFamily="34" charset="0"/>
              </a:rPr>
              <a:t>обработки </a:t>
            </a:r>
            <a:r>
              <a:rPr lang="ru-RU" i="1" dirty="0">
                <a:latin typeface="Cambria" panose="02040503050406030204" pitchFamily="18" charset="0"/>
                <a:ea typeface="Calibri" panose="020F0502020204030204" pitchFamily="34" charset="0"/>
              </a:rPr>
              <a:t>информации в сфере образования»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885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056883"/>
              </p:ext>
            </p:extLst>
          </p:nvPr>
        </p:nvGraphicFramePr>
        <p:xfrm>
          <a:off x="335360" y="2493024"/>
          <a:ext cx="11531743" cy="975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531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 </a:t>
                      </a:r>
                      <a:r>
                        <a:rPr lang="ru-RU" sz="2400" dirty="0" smtClean="0"/>
                        <a:t>Конфликтные</a:t>
                      </a:r>
                      <a:r>
                        <a:rPr lang="ru-RU" sz="2400" baseline="0" dirty="0" smtClean="0"/>
                        <a:t> комиссии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Работа с КИМ и бланками</a:t>
                      </a:r>
                      <a:endParaRPr lang="ru-RU" sz="2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386008"/>
              </p:ext>
            </p:extLst>
          </p:nvPr>
        </p:nvGraphicFramePr>
        <p:xfrm>
          <a:off x="335360" y="3552955"/>
          <a:ext cx="11531743" cy="19507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531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VI </a:t>
                      </a:r>
                      <a:r>
                        <a:rPr lang="ru-RU" sz="2400" dirty="0" smtClean="0"/>
                        <a:t>РЦОИ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Заказ ЭМ</a:t>
                      </a:r>
                      <a:endParaRPr lang="ru-RU" sz="2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Учет ЭМ</a:t>
                      </a:r>
                      <a:endParaRPr lang="ru-RU" sz="2400" b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Комплект руководителя</a:t>
                      </a:r>
                      <a:endParaRPr lang="ru-RU" sz="2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484999"/>
              </p:ext>
            </p:extLst>
          </p:nvPr>
        </p:nvGraphicFramePr>
        <p:xfrm>
          <a:off x="335359" y="1433093"/>
          <a:ext cx="11531743" cy="97536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531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6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IV</a:t>
                      </a:r>
                      <a:r>
                        <a:rPr lang="ru-RU" sz="2400" dirty="0" smtClean="0"/>
                        <a:t> Предметные комиссии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Протокол на 20 критериев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368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526" y="365125"/>
            <a:ext cx="9997273" cy="1325563"/>
          </a:xfrm>
        </p:spPr>
        <p:txBody>
          <a:bodyPr/>
          <a:lstStyle/>
          <a:p>
            <a:pPr marL="342797" indent="-342797"/>
            <a:r>
              <a:rPr lang="ru-RU" dirty="0" smtClean="0">
                <a:latin typeface="+mn-lt"/>
              </a:rPr>
              <a:t>Протокол проверки </a:t>
            </a:r>
            <a:r>
              <a:rPr lang="ru-RU" dirty="0">
                <a:latin typeface="+mn-lt"/>
              </a:rPr>
              <a:t>развернутых </a:t>
            </a:r>
            <a:r>
              <a:rPr lang="ru-RU" dirty="0" smtClean="0">
                <a:latin typeface="+mn-lt"/>
              </a:rPr>
              <a:t>ответов</a:t>
            </a:r>
            <a:endParaRPr lang="ru-RU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797" indent="-342797">
              <a:buFont typeface="Arial" panose="020B0604020202020204" pitchFamily="34" charset="0"/>
              <a:buChar char="•"/>
            </a:pPr>
            <a:r>
              <a:rPr lang="ru-RU" dirty="0" smtClean="0"/>
              <a:t>20 именованных критериев – номер задания и название критерия.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ru-RU" dirty="0" smtClean="0"/>
              <a:t>Альбомная ориентация страницы - только 10  строк в протоколе.</a:t>
            </a:r>
            <a:endParaRPr lang="ru-RU" dirty="0"/>
          </a:p>
          <a:p>
            <a:pPr marL="342797" indent="-34279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4" y="2709108"/>
            <a:ext cx="11236574" cy="4827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029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430867" y="1016670"/>
            <a:ext cx="917196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smtClean="0">
                <a:latin typeface="+mn-lt"/>
              </a:rPr>
              <a:t>Упаковка ЭМ</a:t>
            </a:r>
            <a:endParaRPr lang="ru-RU" sz="3600" dirty="0">
              <a:latin typeface="+mn-lt"/>
            </a:endParaRPr>
          </a:p>
        </p:txBody>
      </p:sp>
      <p:pic>
        <p:nvPicPr>
          <p:cNvPr id="5" name="Picture 4" descr="C:\Users\VEvdokimov\Desktop\ПРЕЗЕНТАЦИИ\Картинки\Диски ЭМ\Сейф пакет лиц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6957" y="2960886"/>
            <a:ext cx="2005620" cy="33568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860970" y="2216805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Диск с ЭМ</a:t>
            </a:r>
            <a:endParaRPr lang="ru-RU" dirty="0"/>
          </a:p>
        </p:txBody>
      </p:sp>
      <p:cxnSp>
        <p:nvCxnSpPr>
          <p:cNvPr id="7" name="Соединительная линия уступом 6"/>
          <p:cNvCxnSpPr>
            <a:stCxn id="6" idx="2"/>
          </p:cNvCxnSpPr>
          <p:nvPr/>
        </p:nvCxnSpPr>
        <p:spPr>
          <a:xfrm rot="5400000">
            <a:off x="3659398" y="1995621"/>
            <a:ext cx="206732" cy="1387764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906085" y="3680966"/>
            <a:ext cx="1303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Сейф-пакет</a:t>
            </a:r>
            <a:endParaRPr lang="ru-RU" dirty="0"/>
          </a:p>
        </p:txBody>
      </p:sp>
      <p:cxnSp>
        <p:nvCxnSpPr>
          <p:cNvPr id="9" name="Соединительная линия уступом 14"/>
          <p:cNvCxnSpPr>
            <a:stCxn id="8" idx="2"/>
            <a:endCxn id="5" idx="3"/>
          </p:cNvCxnSpPr>
          <p:nvPr/>
        </p:nvCxnSpPr>
        <p:spPr>
          <a:xfrm rot="5400000">
            <a:off x="3885620" y="3967256"/>
            <a:ext cx="589012" cy="755097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VEvdokimov\Desktop\ПРЕЗЕНТАЦИИ\Картинки\Диски ЭМ\Диск ты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924" y="2574904"/>
            <a:ext cx="1514595" cy="151058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598187" y="155382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Федеральный уровень</a:t>
            </a:r>
          </a:p>
          <a:p>
            <a:pPr algn="ctr"/>
            <a:r>
              <a:rPr lang="ru-RU" dirty="0" smtClean="0"/>
              <a:t>Упаковка диска</a:t>
            </a:r>
            <a:endParaRPr lang="ru-RU" dirty="0"/>
          </a:p>
        </p:txBody>
      </p:sp>
      <p:pic>
        <p:nvPicPr>
          <p:cNvPr id="12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3764" y="2559407"/>
            <a:ext cx="2517635" cy="3758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3" descr="C:\Users\VEvdokimov\Desktop\Сейф-пакет 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9589" y="2273127"/>
            <a:ext cx="2490198" cy="3753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7175871" y="155382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Региональный уровень</a:t>
            </a:r>
            <a:endParaRPr lang="ru-RU" dirty="0"/>
          </a:p>
          <a:p>
            <a:pPr algn="ctr"/>
            <a:r>
              <a:rPr lang="ru-RU" dirty="0" smtClean="0"/>
              <a:t>Упаковка на ППЭ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46245" y="5337150"/>
            <a:ext cx="1277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Большой </a:t>
            </a:r>
          </a:p>
          <a:p>
            <a:pPr algn="ctr"/>
            <a:r>
              <a:rPr lang="ru-RU" dirty="0" smtClean="0"/>
              <a:t>сейф-пакет</a:t>
            </a:r>
            <a:endParaRPr lang="ru-RU" dirty="0"/>
          </a:p>
        </p:txBody>
      </p:sp>
      <p:cxnSp>
        <p:nvCxnSpPr>
          <p:cNvPr id="16" name="Соединительная линия уступом 14"/>
          <p:cNvCxnSpPr>
            <a:stCxn id="15" idx="0"/>
            <a:endCxn id="13" idx="1"/>
          </p:cNvCxnSpPr>
          <p:nvPr/>
        </p:nvCxnSpPr>
        <p:spPr>
          <a:xfrm rot="5400000" flipH="1" flipV="1">
            <a:off x="5948612" y="4186174"/>
            <a:ext cx="1187375" cy="1114579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031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67097272"/>
              </p:ext>
            </p:extLst>
          </p:nvPr>
        </p:nvGraphicFramePr>
        <p:xfrm>
          <a:off x="239350" y="1412777"/>
          <a:ext cx="11713300" cy="41452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96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8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Тип</a:t>
                      </a:r>
                      <a:r>
                        <a:rPr lang="ru-RU" sz="2400" baseline="0" dirty="0" smtClean="0"/>
                        <a:t> материалов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Комплект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Примечание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Электронные ЭМ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400" dirty="0" smtClean="0"/>
                        <a:t>Диски по 5 и по 15 ИК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Заказ</a:t>
                      </a:r>
                      <a:r>
                        <a:rPr lang="ru-RU" sz="2400" baseline="0" dirty="0" smtClean="0"/>
                        <a:t> на регион!</a:t>
                      </a:r>
                      <a:endParaRPr lang="ru-RU" sz="2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Бумажные ЭМ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 5 ИК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ППЭ на дому, лечебные и специальные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учреждения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ЭМ  Брайль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Шт.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ВДП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Шт.</a:t>
                      </a:r>
                      <a:endParaRPr lang="ru-RU" sz="2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Измененная</a:t>
                      </a:r>
                      <a:r>
                        <a:rPr lang="ru-RU" sz="2400" baseline="0" dirty="0" smtClean="0"/>
                        <a:t> форма для бланков и КИМ</a:t>
                      </a:r>
                      <a:endParaRPr lang="ru-RU" sz="2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Доп. бланки ответов №2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Шт.</a:t>
                      </a:r>
                      <a:endParaRPr lang="ru-RU" sz="2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sng" dirty="0" smtClean="0"/>
                        <a:t>Печать в ППЭ за день до экзамена</a:t>
                      </a:r>
                      <a:endParaRPr lang="ru-RU" sz="2400" u="sng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/>
                        <a:t>Сейф-пакеты</a:t>
                      </a:r>
                      <a:endParaRPr lang="ru-RU" sz="2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Шт.</a:t>
                      </a:r>
                      <a:endParaRPr lang="ru-RU" sz="2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Два типа: для доставки </a:t>
                      </a:r>
                      <a:r>
                        <a:rPr lang="ru-RU" sz="2400" baseline="0" dirty="0" smtClean="0"/>
                        <a:t>и возврата из ППЭ</a:t>
                      </a:r>
                      <a:endParaRPr lang="ru-RU" sz="2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9349" y="5558057"/>
            <a:ext cx="11713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Заказ по обязательным предметам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(русский язык и базовая математика) – до 25.12.2017 г.</a:t>
            </a:r>
            <a:endParaRPr lang="ru-RU" sz="2400" b="1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39351" y="673240"/>
            <a:ext cx="11713300" cy="6603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>
                <a:latin typeface="+mn-lt"/>
              </a:rPr>
              <a:t>Заказ ЭМ</a:t>
            </a:r>
          </a:p>
        </p:txBody>
      </p:sp>
    </p:spTree>
    <p:extLst>
      <p:ext uri="{BB962C8B-B14F-4D97-AF65-F5344CB8AC3E}">
        <p14:creationId xmlns:p14="http://schemas.microsoft.com/office/powerpoint/2010/main" val="4272592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883" y="1188541"/>
            <a:ext cx="11325882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 Методические рекомендации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 Сборник форм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 Ведомость учета времени отсутствия участников ГИА в аудитории 12-04МАШ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 Пакет руководителя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 Инструкции кадров ППЭ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 Инструкции для участников экзамена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 Упаковка ЭМ (ВДП, </a:t>
            </a:r>
            <a:r>
              <a:rPr lang="ru-RU" sz="2400" dirty="0" err="1" smtClean="0"/>
              <a:t>сейф-пакеты</a:t>
            </a:r>
            <a:r>
              <a:rPr lang="ru-RU" sz="2400" dirty="0" smtClean="0"/>
              <a:t>)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 Работа в РЦОИ по приемке ЭМ из ППЭ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 Протокол проверки ответов на задания бланка №2 (20 полей)</a:t>
            </a: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239351" y="673240"/>
            <a:ext cx="11713300" cy="66034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 smtClean="0">
                <a:latin typeface="+mn-lt"/>
              </a:rPr>
              <a:t>Организационные доработки 2018</a:t>
            </a:r>
            <a:endParaRPr lang="ru-RU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238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87624" y="2845836"/>
            <a:ext cx="10114384" cy="625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902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54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cs typeface="Arial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56051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52863" y="1286040"/>
            <a:ext cx="1372492" cy="75187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143" dirty="0">
                <a:solidFill>
                  <a:prstClr val="black"/>
                </a:solidFill>
              </a:rPr>
              <a:t>                   </a:t>
            </a:r>
          </a:p>
          <a:p>
            <a:endParaRPr lang="ru-RU" sz="2143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9109" y="674312"/>
            <a:ext cx="9042759" cy="52210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81578" tIns="40818" rIns="81578" bIns="4081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57" b="1" dirty="0">
                <a:solidFill>
                  <a:srgbClr val="000099"/>
                </a:solidFill>
              </a:rPr>
              <a:t>Методические рекомендации </a:t>
            </a:r>
            <a:endParaRPr lang="ru-RU" sz="2857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38776" y="2228936"/>
            <a:ext cx="6764841" cy="60003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b="1" dirty="0">
                <a:solidFill>
                  <a:srgbClr val="000099"/>
                </a:solidFill>
              </a:rPr>
              <a:t>Направлены в ОИВ письмом РОН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b="1" dirty="0">
                <a:solidFill>
                  <a:srgbClr val="C00000"/>
                </a:solidFill>
              </a:rPr>
              <a:t>от 12.10.2017 № 10-718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38776" y="1371741"/>
            <a:ext cx="6764841" cy="7714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43" b="1" dirty="0"/>
              <a:t>по итоговому сочинению (изложению) </a:t>
            </a:r>
          </a:p>
          <a:p>
            <a:pPr algn="ctr"/>
            <a:r>
              <a:rPr lang="ru-RU" sz="2143" b="1" dirty="0"/>
              <a:t>в 2017/18 учебном году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62" y="1359492"/>
            <a:ext cx="3488035" cy="501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638776" y="2914692"/>
            <a:ext cx="6764841" cy="512425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dirty="0">
                <a:solidFill>
                  <a:srgbClr val="000099"/>
                </a:solidFill>
              </a:rPr>
              <a:t>МР размещены на портале ЕГЭ</a:t>
            </a:r>
            <a:r>
              <a:rPr lang="ru-RU" sz="1905" b="1" dirty="0">
                <a:solidFill>
                  <a:srgbClr val="C00000"/>
                </a:solidFill>
              </a:rPr>
              <a:t> http://www.ege.edu.ru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38776" y="5743415"/>
            <a:ext cx="6807096" cy="60003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dirty="0">
                <a:solidFill>
                  <a:srgbClr val="000099"/>
                </a:solidFill>
              </a:rPr>
              <a:t>Дата выхода новых редакций МР и направление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dirty="0">
                <a:solidFill>
                  <a:srgbClr val="000099"/>
                </a:solidFill>
              </a:rPr>
              <a:t>их в регионы –</a:t>
            </a:r>
            <a:r>
              <a:rPr lang="ru-RU" sz="1905" b="1" dirty="0">
                <a:solidFill>
                  <a:srgbClr val="000099"/>
                </a:solidFill>
              </a:rPr>
              <a:t>декабрь 2017 года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38776" y="3514719"/>
            <a:ext cx="6764841" cy="7714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43" b="1" dirty="0"/>
              <a:t>по проведению ГИА-9 и ГИА-11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38776" y="4286194"/>
            <a:ext cx="6764841" cy="685751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dirty="0" smtClean="0">
                <a:solidFill>
                  <a:srgbClr val="000099"/>
                </a:solidFill>
              </a:rPr>
              <a:t>Направлены </a:t>
            </a:r>
            <a:r>
              <a:rPr lang="ru-RU" sz="1905" b="1" dirty="0" smtClean="0">
                <a:solidFill>
                  <a:srgbClr val="000099"/>
                </a:solidFill>
              </a:rPr>
              <a:t>3 ноября </a:t>
            </a:r>
            <a:r>
              <a:rPr lang="ru-RU" sz="1905" b="1" dirty="0">
                <a:solidFill>
                  <a:srgbClr val="000099"/>
                </a:solidFill>
              </a:rPr>
              <a:t>2017 года </a:t>
            </a:r>
            <a:r>
              <a:rPr lang="ru-RU" sz="1905" dirty="0" smtClean="0">
                <a:solidFill>
                  <a:srgbClr val="000099"/>
                </a:solidFill>
              </a:rPr>
              <a:t>проекты </a:t>
            </a:r>
            <a:endParaRPr lang="ru-RU" sz="1905" dirty="0">
              <a:solidFill>
                <a:srgbClr val="000099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dirty="0">
                <a:solidFill>
                  <a:srgbClr val="000099"/>
                </a:solidFill>
              </a:rPr>
              <a:t>новых редакций МР в адрес регионов </a:t>
            </a:r>
            <a:r>
              <a:rPr lang="ru-RU" sz="1905" i="1" dirty="0">
                <a:solidFill>
                  <a:srgbClr val="C00000"/>
                </a:solidFill>
              </a:rPr>
              <a:t>для обсуждения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38776" y="5057666"/>
            <a:ext cx="6764841" cy="600034"/>
          </a:xfrm>
          <a:prstGeom prst="rect">
            <a:avLst/>
          </a:prstGeom>
          <a:solidFill>
            <a:srgbClr val="B9CDE5">
              <a:alpha val="31000"/>
            </a:srgb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905" b="1" dirty="0">
                <a:solidFill>
                  <a:srgbClr val="000099"/>
                </a:solidFill>
              </a:rPr>
              <a:t>Повторная доработка </a:t>
            </a:r>
            <a:r>
              <a:rPr lang="ru-RU" sz="1905" dirty="0">
                <a:solidFill>
                  <a:srgbClr val="000099"/>
                </a:solidFill>
              </a:rPr>
              <a:t>МР по итогам обсуждения проектов в регионах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2862" y="6369576"/>
            <a:ext cx="3488035" cy="312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28" dirty="0">
                <a:solidFill>
                  <a:srgbClr val="000099"/>
                </a:solidFill>
              </a:rPr>
              <a:t>письмо РОН от 12.10.2017 № 10-718</a:t>
            </a:r>
          </a:p>
        </p:txBody>
      </p:sp>
    </p:spTree>
    <p:extLst>
      <p:ext uri="{BB962C8B-B14F-4D97-AF65-F5344CB8AC3E}">
        <p14:creationId xmlns:p14="http://schemas.microsoft.com/office/powerpoint/2010/main" val="3760717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18041" y="964554"/>
            <a:ext cx="9943414" cy="54037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 lIns="81578" tIns="40818" rIns="81578" bIns="40818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pPr algn="ctr"/>
            <a:r>
              <a:rPr lang="ru-RU" altLang="ru-RU" sz="2976" dirty="0">
                <a:latin typeface="+mn-lt"/>
              </a:rPr>
              <a:t>Работа Учебного портала </a:t>
            </a:r>
            <a:r>
              <a:rPr lang="en-US" altLang="ru-RU" sz="2976" u="sng" dirty="0">
                <a:latin typeface="+mn-lt"/>
              </a:rPr>
              <a:t>edu.rustest.ru</a:t>
            </a:r>
            <a:endParaRPr lang="ru-RU" altLang="ru-RU" sz="2976" u="sng" dirty="0">
              <a:latin typeface="+mn-lt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53907" y="1829234"/>
            <a:ext cx="10654967" cy="1646180"/>
            <a:chOff x="609841" y="146462"/>
            <a:chExt cx="7389766" cy="492560"/>
          </a:xfrm>
          <a:solidFill>
            <a:schemeClr val="accent6">
              <a:lumMod val="75000"/>
            </a:schemeClr>
          </a:solidFill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609841" y="146462"/>
              <a:ext cx="7389766" cy="492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633886" y="170507"/>
              <a:ext cx="7341675" cy="4444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0709" tIns="90709" rIns="90709" bIns="90709" numCol="1" spcCol="1270" anchor="ctr" anchorCtr="0">
              <a:noAutofit/>
            </a:bodyPr>
            <a:lstStyle/>
            <a:p>
              <a:pPr algn="ctr" defTabSz="10582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ru-RU" sz="2619" b="1" dirty="0"/>
                <a:t>Формирование перечней обучающихся по спискам </a:t>
              </a:r>
              <a:br>
                <a:rPr kumimoji="1" lang="ru-RU" sz="2619" b="1" dirty="0"/>
              </a:br>
              <a:r>
                <a:rPr kumimoji="1" lang="ru-RU" sz="2619" b="1" dirty="0"/>
                <a:t>от субъектов РФ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18041" y="3600445"/>
            <a:ext cx="10830746" cy="2147212"/>
            <a:chOff x="517068" y="613252"/>
            <a:chExt cx="7415733" cy="62482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82767" y="691774"/>
              <a:ext cx="7350034" cy="467779"/>
            </a:xfrm>
            <a:prstGeom prst="roundRect">
              <a:avLst/>
            </a:prstGeom>
            <a:solidFill>
              <a:srgbClr val="5767B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517068" y="613252"/>
              <a:ext cx="7304366" cy="624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0709" tIns="90709" rIns="90709" bIns="90709" numCol="1" spcCol="1270" anchor="ctr" anchorCtr="0">
              <a:noAutofit/>
            </a:bodyPr>
            <a:lstStyle/>
            <a:p>
              <a:pPr algn="ctr" defTabSz="10582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kumimoji="1" lang="ru-RU" sz="2619" b="1" dirty="0"/>
            </a:p>
            <a:p>
              <a:pPr algn="ctr" defTabSz="105826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19" b="1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191974" y="4265157"/>
            <a:ext cx="9267296" cy="81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5826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ru-RU" sz="2619" b="1" dirty="0">
                <a:solidFill>
                  <a:schemeClr val="lt1"/>
                </a:solidFill>
              </a:rPr>
              <a:t>Еженедельное направление в ОИВ информации                          об итогах обучения специалистов</a:t>
            </a:r>
          </a:p>
        </p:txBody>
      </p:sp>
    </p:spTree>
    <p:extLst>
      <p:ext uri="{BB962C8B-B14F-4D97-AF65-F5344CB8AC3E}">
        <p14:creationId xmlns:p14="http://schemas.microsoft.com/office/powerpoint/2010/main" val="329678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5"/>
          <p:cNvSpPr txBox="1">
            <a:spLocks/>
          </p:cNvSpPr>
          <p:nvPr/>
        </p:nvSpPr>
        <p:spPr>
          <a:xfrm>
            <a:off x="657600" y="944976"/>
            <a:ext cx="10972800" cy="5362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26709" indent="-426709" algn="ctr" defTabSz="1219170">
              <a:spcBef>
                <a:spcPts val="933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>
                <a:cs typeface="Times New Roman" pitchFamily="18" charset="0"/>
              </a:rPr>
              <a:t>Количество ППЭ с технологией печати КИМ в аудитории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0" y="1796819"/>
            <a:ext cx="12192000" cy="4352772"/>
            <a:chOff x="-180528" y="1988840"/>
            <a:chExt cx="9145016" cy="3415928"/>
          </a:xfrm>
          <a:solidFill>
            <a:srgbClr val="C00000"/>
          </a:solidFill>
          <a:effectLst/>
        </p:grpSpPr>
        <p:grpSp>
          <p:nvGrpSpPr>
            <p:cNvPr id="11" name="Группа 12"/>
            <p:cNvGrpSpPr/>
            <p:nvPr/>
          </p:nvGrpSpPr>
          <p:grpSpPr>
            <a:xfrm>
              <a:off x="-180528" y="1988840"/>
              <a:ext cx="9145016" cy="3415928"/>
              <a:chOff x="-180528" y="3284984"/>
              <a:chExt cx="9145016" cy="3415928"/>
            </a:xfrm>
            <a:grpFill/>
          </p:grpSpPr>
          <p:graphicFrame>
            <p:nvGraphicFramePr>
              <p:cNvPr id="13" name="Диаграмма 12"/>
              <p:cNvGraphicFramePr/>
              <p:nvPr>
                <p:extLst>
                  <p:ext uri="{D42A27DB-BD31-4B8C-83A1-F6EECF244321}">
                    <p14:modId xmlns:p14="http://schemas.microsoft.com/office/powerpoint/2010/main" val="1092886434"/>
                  </p:ext>
                </p:extLst>
              </p:nvPr>
            </p:nvGraphicFramePr>
            <p:xfrm>
              <a:off x="-180528" y="3284984"/>
              <a:ext cx="3096344" cy="34159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14" name="Диаграмма 13"/>
              <p:cNvGraphicFramePr/>
              <p:nvPr>
                <p:extLst>
                  <p:ext uri="{D42A27DB-BD31-4B8C-83A1-F6EECF244321}">
                    <p14:modId xmlns:p14="http://schemas.microsoft.com/office/powerpoint/2010/main" val="1510384738"/>
                  </p:ext>
                </p:extLst>
              </p:nvPr>
            </p:nvGraphicFramePr>
            <p:xfrm>
              <a:off x="2843808" y="3284984"/>
              <a:ext cx="3168352" cy="34159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15" name="Диаграмма 14"/>
              <p:cNvGraphicFramePr/>
              <p:nvPr>
                <p:extLst>
                  <p:ext uri="{D42A27DB-BD31-4B8C-83A1-F6EECF244321}">
                    <p14:modId xmlns:p14="http://schemas.microsoft.com/office/powerpoint/2010/main" val="4175059703"/>
                  </p:ext>
                </p:extLst>
              </p:nvPr>
            </p:nvGraphicFramePr>
            <p:xfrm>
              <a:off x="5940152" y="3284984"/>
              <a:ext cx="3024336" cy="34159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12" name="Штриховая стрелка вправо 11"/>
            <p:cNvSpPr/>
            <p:nvPr/>
          </p:nvSpPr>
          <p:spPr>
            <a:xfrm>
              <a:off x="2446135" y="3382192"/>
              <a:ext cx="936208" cy="649567"/>
            </a:xfrm>
            <a:prstGeom prst="stripedRight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Штриховая стрелка вправо 24"/>
          <p:cNvSpPr/>
          <p:nvPr/>
        </p:nvSpPr>
        <p:spPr>
          <a:xfrm>
            <a:off x="7536160" y="3621022"/>
            <a:ext cx="1248139" cy="730289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95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511426"/>
              </p:ext>
            </p:extLst>
          </p:nvPr>
        </p:nvGraphicFramePr>
        <p:xfrm>
          <a:off x="335358" y="160591"/>
          <a:ext cx="11581985" cy="195072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581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6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 </a:t>
                      </a:r>
                      <a:r>
                        <a:rPr lang="ru-RU" sz="2400" dirty="0" smtClean="0"/>
                        <a:t>Участники ЕГЭ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Черно-белые бланки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Односторонние бланки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Ведомость учета времени отсутствия</a:t>
                      </a:r>
                      <a:r>
                        <a:rPr lang="ru-RU" sz="2000" baseline="0" dirty="0" smtClean="0"/>
                        <a:t> 12-04МАШ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809127"/>
              </p:ext>
            </p:extLst>
          </p:nvPr>
        </p:nvGraphicFramePr>
        <p:xfrm>
          <a:off x="335358" y="2111312"/>
          <a:ext cx="11581985" cy="19507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581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II </a:t>
                      </a:r>
                      <a:r>
                        <a:rPr lang="ru-RU" sz="2400" dirty="0" smtClean="0"/>
                        <a:t>Организаторы в аудитории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Проверка напечатанного комплекта (контрольный лист)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Ведомость учета времени отсутствия </a:t>
                      </a:r>
                      <a:r>
                        <a:rPr lang="ru-RU" sz="2000" baseline="0" dirty="0" smtClean="0"/>
                        <a:t>12-04МАШ</a:t>
                      </a:r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Упаковка</a:t>
                      </a:r>
                      <a:r>
                        <a:rPr lang="ru-RU" sz="2000" baseline="0" dirty="0" smtClean="0"/>
                        <a:t> ЭМ (ВДП, </a:t>
                      </a:r>
                      <a:r>
                        <a:rPr lang="ru-RU" sz="2000" baseline="0" dirty="0" err="1" smtClean="0"/>
                        <a:t>сейф-пакеты</a:t>
                      </a:r>
                      <a:r>
                        <a:rPr lang="ru-RU" sz="2000" baseline="0" dirty="0" smtClean="0"/>
                        <a:t>)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77501"/>
              </p:ext>
            </p:extLst>
          </p:nvPr>
        </p:nvGraphicFramePr>
        <p:xfrm>
          <a:off x="335357" y="4062032"/>
          <a:ext cx="11581985" cy="26878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1581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003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III </a:t>
                      </a:r>
                      <a:r>
                        <a:rPr lang="ru-RU" sz="2400" dirty="0" smtClean="0"/>
                        <a:t>Руководители ППЭ, члены ГЭК, тех.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специалисты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Печать ДБО в ППЭ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Объект учета</a:t>
                      </a:r>
                      <a:r>
                        <a:rPr lang="ru-RU" sz="2000" baseline="0" dirty="0" smtClean="0"/>
                        <a:t> – диск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Комплект руководителя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Контроль сканирования ЭМ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03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Упаковка ЭМ (ВДП, </a:t>
                      </a:r>
                      <a:r>
                        <a:rPr lang="ru-RU" sz="2000" dirty="0" err="1" smtClean="0"/>
                        <a:t>сейф-пакеты</a:t>
                      </a:r>
                      <a:r>
                        <a:rPr lang="ru-RU" sz="2000" dirty="0" smtClean="0"/>
                        <a:t>)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2382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84271" y="615489"/>
            <a:ext cx="84963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Состав индивидуального комплекта ЕГЭ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1203429"/>
            <a:ext cx="2038419" cy="28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574" y="1212335"/>
            <a:ext cx="2038419" cy="28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17" y="1207271"/>
            <a:ext cx="2038419" cy="28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14" y="1208762"/>
            <a:ext cx="2038419" cy="288000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81030" y="4125729"/>
            <a:ext cx="412014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Черно-белые бланки: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бланк регистрации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бланк ответов №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бланк ответов № 2 лист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бланк ответов № 2 лист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КИМ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Контрольный лист</a:t>
            </a:r>
          </a:p>
        </p:txBody>
      </p:sp>
      <p:pic>
        <p:nvPicPr>
          <p:cNvPr id="13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102" y="3598361"/>
            <a:ext cx="3581487" cy="256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26432" y="3922179"/>
            <a:ext cx="2264416" cy="3024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8954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47850" y="981076"/>
            <a:ext cx="84963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Особенности состава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ИК ЕГЭ-2018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37"/>
          <a:stretch/>
        </p:blipFill>
        <p:spPr>
          <a:xfrm>
            <a:off x="3700219" y="3993299"/>
            <a:ext cx="7428225" cy="21161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90"/>
          <a:stretch/>
        </p:blipFill>
        <p:spPr>
          <a:xfrm>
            <a:off x="3680508" y="1595318"/>
            <a:ext cx="7447936" cy="211614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8818563" y="4332096"/>
            <a:ext cx="1186005" cy="428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8798852" y="2004004"/>
            <a:ext cx="1186005" cy="428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24768" y="3495335"/>
            <a:ext cx="2246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ЕГЭ – 2018</a:t>
            </a:r>
            <a:endParaRPr lang="ru-RU" alt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373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65" y="649481"/>
            <a:ext cx="10515600" cy="818599"/>
          </a:xfrm>
        </p:spPr>
        <p:txBody>
          <a:bodyPr/>
          <a:lstStyle/>
          <a:p>
            <a:pPr marL="342797" indent="-342797" algn="ctr"/>
            <a:r>
              <a:rPr lang="ru-RU" dirty="0"/>
              <a:t>Ведомость учета времени </a:t>
            </a:r>
            <a:r>
              <a:rPr lang="ru-RU" dirty="0" smtClean="0"/>
              <a:t>отсутствия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797" indent="-34279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3CC-9215-4D44-A91D-3C56E408671D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2" y="1468080"/>
            <a:ext cx="11867167" cy="5273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486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45" y="988123"/>
            <a:ext cx="10515600" cy="1325563"/>
          </a:xfrm>
        </p:spPr>
        <p:txBody>
          <a:bodyPr/>
          <a:lstStyle/>
          <a:p>
            <a:pPr marL="342797" indent="-342797" algn="ctr"/>
            <a:r>
              <a:rPr lang="ru-RU" dirty="0">
                <a:latin typeface="+mn-lt"/>
              </a:rPr>
              <a:t>Ведомость учета времени </a:t>
            </a:r>
            <a:r>
              <a:rPr lang="ru-RU" dirty="0" smtClean="0">
                <a:latin typeface="+mn-lt"/>
              </a:rPr>
              <a:t>отсутствия (проект)</a:t>
            </a:r>
            <a:endParaRPr lang="ru-RU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53" y="2313686"/>
            <a:ext cx="10957984" cy="3303395"/>
          </a:xfrm>
        </p:spPr>
        <p:txBody>
          <a:bodyPr/>
          <a:lstStyle/>
          <a:p>
            <a:pPr marL="342797" indent="-342797">
              <a:buFont typeface="Arial" panose="020B0604020202020204" pitchFamily="34" charset="0"/>
              <a:buChar char="•"/>
            </a:pPr>
            <a:r>
              <a:rPr lang="ru-RU" dirty="0" smtClean="0"/>
              <a:t>Машиночитаемая форма.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ru-RU" dirty="0" smtClean="0"/>
              <a:t>Ключевые поля (ППЭ, Аудитория, предмет, дата) заполняются автоматически.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ru-RU" dirty="0" smtClean="0"/>
              <a:t>Одна или несколько страниц на аудиторию.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ru-RU" dirty="0" smtClean="0"/>
              <a:t>ФИО прописью не распознается.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ru-RU" dirty="0" smtClean="0"/>
              <a:t>Обрабатываются номер бланка регистрации и время входа/выхода.</a:t>
            </a:r>
          </a:p>
        </p:txBody>
      </p:sp>
    </p:spTree>
    <p:extLst>
      <p:ext uri="{BB962C8B-B14F-4D97-AF65-F5344CB8AC3E}">
        <p14:creationId xmlns:p14="http://schemas.microsoft.com/office/powerpoint/2010/main" val="9614636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</TotalTime>
  <Words>517</Words>
  <Application>Microsoft Office PowerPoint</Application>
  <PresentationFormat>Широкоэкранный</PresentationFormat>
  <Paragraphs>119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MS PGothic</vt:lpstr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Ведомость учета времени отсутствия</vt:lpstr>
      <vt:lpstr>Ведомость учета времени отсутствия (проект)</vt:lpstr>
      <vt:lpstr>Презентация PowerPoint</vt:lpstr>
      <vt:lpstr>Протокол проверки развернутых ответов</vt:lpstr>
      <vt:lpstr>Презентация PowerPoint</vt:lpstr>
      <vt:lpstr>Заказ ЭМ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Snezhko</dc:creator>
  <cp:lastModifiedBy>Galina Snezhko</cp:lastModifiedBy>
  <cp:revision>102</cp:revision>
  <cp:lastPrinted>2017-11-09T08:58:49Z</cp:lastPrinted>
  <dcterms:created xsi:type="dcterms:W3CDTF">2014-10-23T19:43:19Z</dcterms:created>
  <dcterms:modified xsi:type="dcterms:W3CDTF">2017-11-29T10:47:49Z</dcterms:modified>
</cp:coreProperties>
</file>