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89" r:id="rId2"/>
    <p:sldId id="390" r:id="rId3"/>
    <p:sldId id="391" r:id="rId4"/>
    <p:sldId id="392" r:id="rId5"/>
    <p:sldId id="393" r:id="rId6"/>
    <p:sldId id="394" r:id="rId7"/>
    <p:sldId id="395" r:id="rId8"/>
    <p:sldId id="396" r:id="rId9"/>
    <p:sldId id="397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41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BDAD4D-D4F5-49AA-B118-D7A284D6C7DA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207ED-9C0E-4084-8955-5BB363E31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4926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99124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5485232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742248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764963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Cambria" panose="02040503050406030204" pitchFamily="18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915364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209175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339552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101324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0372551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865808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983997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354D1-548F-4D85-B5BA-9314F1EB4994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671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3.emf"/><Relationship Id="rId7" Type="http://schemas.openxmlformats.org/officeDocument/2006/relationships/image" Target="../media/image7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png"/><Relationship Id="rId4" Type="http://schemas.openxmlformats.org/officeDocument/2006/relationships/image" Target="../media/image4.emf"/><Relationship Id="rId9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9058" y="1693586"/>
            <a:ext cx="1058402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Об особенностях технологии печати полного комплекта ЭМ и сканировании в 2018 году</a:t>
            </a:r>
            <a:endParaRPr lang="ru-RU" sz="4400" dirty="0">
              <a:solidFill>
                <a:srgbClr val="22419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80659" y="4180315"/>
            <a:ext cx="1058402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b="1" i="1" dirty="0" smtClean="0">
                <a:latin typeface="Cambria" panose="02040503050406030204" pitchFamily="18" charset="0"/>
                <a:ea typeface="Calibri" panose="020F0502020204030204" pitchFamily="34" charset="0"/>
              </a:rPr>
              <a:t>Назаренко Евгений Анатольевич</a:t>
            </a:r>
          </a:p>
          <a:p>
            <a:pPr algn="r"/>
            <a:r>
              <a:rPr lang="ru-RU" i="1" dirty="0">
                <a:latin typeface="Cambria" panose="02040503050406030204" pitchFamily="18" charset="0"/>
                <a:ea typeface="Calibri" panose="020F0502020204030204" pitchFamily="34" charset="0"/>
              </a:rPr>
              <a:t>н</a:t>
            </a:r>
            <a:r>
              <a:rPr lang="ru-RU" i="1" dirty="0" smtClean="0">
                <a:latin typeface="Cambria" panose="02040503050406030204" pitchFamily="18" charset="0"/>
                <a:ea typeface="Calibri" panose="020F0502020204030204" pitchFamily="34" charset="0"/>
              </a:rPr>
              <a:t>ачальник отдела программно-технического обеспечения </a:t>
            </a:r>
          </a:p>
          <a:p>
            <a:pPr algn="r"/>
            <a:r>
              <a:rPr lang="ru-RU" i="1" dirty="0" smtClean="0">
                <a:latin typeface="Cambria" panose="02040503050406030204" pitchFamily="18" charset="0"/>
                <a:ea typeface="Calibri" panose="020F0502020204030204" pitchFamily="34" charset="0"/>
              </a:rPr>
              <a:t>ГБУ </a:t>
            </a:r>
            <a:r>
              <a:rPr lang="ru-RU" i="1" dirty="0">
                <a:latin typeface="Cambria" panose="02040503050406030204" pitchFamily="18" charset="0"/>
                <a:ea typeface="Calibri" panose="020F0502020204030204" pitchFamily="34" charset="0"/>
              </a:rPr>
              <a:t>РО «Ростовский областной центр </a:t>
            </a:r>
            <a:endParaRPr lang="ru-RU" i="1" dirty="0" smtClean="0">
              <a:latin typeface="Cambria" panose="02040503050406030204" pitchFamily="18" charset="0"/>
              <a:ea typeface="Calibri" panose="020F0502020204030204" pitchFamily="34" charset="0"/>
            </a:endParaRPr>
          </a:p>
          <a:p>
            <a:pPr algn="r"/>
            <a:r>
              <a:rPr lang="ru-RU" i="1" dirty="0" smtClean="0">
                <a:latin typeface="Cambria" panose="02040503050406030204" pitchFamily="18" charset="0"/>
                <a:ea typeface="Calibri" panose="020F0502020204030204" pitchFamily="34" charset="0"/>
              </a:rPr>
              <a:t>обработки </a:t>
            </a:r>
            <a:r>
              <a:rPr lang="ru-RU" i="1" dirty="0">
                <a:latin typeface="Cambria" panose="02040503050406030204" pitchFamily="18" charset="0"/>
                <a:ea typeface="Calibri" panose="020F0502020204030204" pitchFamily="34" charset="0"/>
              </a:rPr>
              <a:t>информации в сфере образования»</a:t>
            </a:r>
            <a:endParaRPr lang="ru-RU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8857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Скругленный прямоугольник 24"/>
          <p:cNvSpPr/>
          <p:nvPr/>
        </p:nvSpPr>
        <p:spPr>
          <a:xfrm>
            <a:off x="4921136" y="4322618"/>
            <a:ext cx="2468880" cy="133834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862945" y="2265557"/>
            <a:ext cx="2527070" cy="1154379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2533" y="485471"/>
            <a:ext cx="10515600" cy="1325563"/>
          </a:xfrm>
        </p:spPr>
        <p:txBody>
          <a:bodyPr/>
          <a:lstStyle/>
          <a:p>
            <a:r>
              <a:rPr lang="ru-RU" dirty="0">
                <a:cs typeface="Calibri"/>
              </a:rPr>
              <a:t>Программное обеспечение технологии </a:t>
            </a: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332612" y="2265557"/>
            <a:ext cx="2219841" cy="1154379"/>
            <a:chOff x="200536" y="972567"/>
            <a:chExt cx="1673194" cy="870107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200536" y="972567"/>
              <a:ext cx="1673194" cy="870107"/>
            </a:xfrm>
            <a:prstGeom prst="roundRect">
              <a:avLst>
                <a:gd name="adj" fmla="val 9647"/>
              </a:avLst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bIns="36000" rtlCol="0" anchor="b"/>
            <a:lstStyle/>
            <a:p>
              <a:pPr algn="ctr"/>
              <a:endParaRPr lang="ru-RU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2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1144855" y="1109957"/>
              <a:ext cx="546998" cy="57463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3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399602" y="1111752"/>
              <a:ext cx="663021" cy="54150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</p:grpSp>
      <p:grpSp>
        <p:nvGrpSpPr>
          <p:cNvPr id="22" name="Группа 21"/>
          <p:cNvGrpSpPr/>
          <p:nvPr/>
        </p:nvGrpSpPr>
        <p:grpSpPr>
          <a:xfrm>
            <a:off x="5148683" y="2418151"/>
            <a:ext cx="1925397" cy="839237"/>
            <a:chOff x="3369760" y="2003510"/>
            <a:chExt cx="1925397" cy="839237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369760" y="2005608"/>
              <a:ext cx="948732" cy="826513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5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55920" y="2003510"/>
              <a:ext cx="839237" cy="839237"/>
            </a:xfrm>
            <a:prstGeom prst="rect">
              <a:avLst/>
            </a:prstGeom>
          </p:spPr>
        </p:pic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916831" y="2036201"/>
              <a:ext cx="347262" cy="477313"/>
            </a:xfrm>
            <a:prstGeom prst="rect">
              <a:avLst/>
            </a:prstGeom>
          </p:spPr>
        </p:pic>
      </p:grpSp>
      <p:grpSp>
        <p:nvGrpSpPr>
          <p:cNvPr id="21" name="Группа 20"/>
          <p:cNvGrpSpPr/>
          <p:nvPr/>
        </p:nvGrpSpPr>
        <p:grpSpPr>
          <a:xfrm>
            <a:off x="9332810" y="2265557"/>
            <a:ext cx="2219841" cy="1154379"/>
            <a:chOff x="6356854" y="1920958"/>
            <a:chExt cx="2219841" cy="1154379"/>
          </a:xfrm>
        </p:grpSpPr>
        <p:grpSp>
          <p:nvGrpSpPr>
            <p:cNvPr id="11" name="Группа 10"/>
            <p:cNvGrpSpPr/>
            <p:nvPr/>
          </p:nvGrpSpPr>
          <p:grpSpPr>
            <a:xfrm>
              <a:off x="6356854" y="1920958"/>
              <a:ext cx="2219841" cy="1154379"/>
              <a:chOff x="200536" y="972567"/>
              <a:chExt cx="1673194" cy="870107"/>
            </a:xfrm>
          </p:grpSpPr>
          <p:sp>
            <p:nvSpPr>
              <p:cNvPr id="12" name="Скругленный прямоугольник 11"/>
              <p:cNvSpPr/>
              <p:nvPr/>
            </p:nvSpPr>
            <p:spPr>
              <a:xfrm>
                <a:off x="200536" y="972567"/>
                <a:ext cx="1673194" cy="870107"/>
              </a:xfrm>
              <a:prstGeom prst="roundRect">
                <a:avLst>
                  <a:gd name="adj" fmla="val 9647"/>
                </a:avLst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bIns="36000" rtlCol="0" anchor="b"/>
              <a:lstStyle/>
              <a:p>
                <a:pPr algn="ctr"/>
                <a:endParaRPr lang="ru-RU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ea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p:blipFill>
            <p:spPr>
              <a:xfrm>
                <a:off x="305499" y="1193215"/>
                <a:ext cx="663021" cy="541508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pic>
        </p:grpSp>
        <p:pic>
          <p:nvPicPr>
            <p:cNvPr id="17" name="Рисунок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1505" y="2087162"/>
              <a:ext cx="849430" cy="84943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pic>
          <p:nvPicPr>
            <p:cNvPr id="18" name="Рисунок 17"/>
            <p:cNvPicPr>
              <a:picLocks noChangeAspect="1"/>
            </p:cNvPicPr>
            <p:nvPr/>
          </p:nvPicPr>
          <p:blipFill>
            <a:blip r:embed="rId8">
              <a:grayscl/>
            </a:blip>
            <a:stretch>
              <a:fillRect/>
            </a:stretch>
          </p:blipFill>
          <p:spPr>
            <a:xfrm>
              <a:off x="6433838" y="1966190"/>
              <a:ext cx="482084" cy="48232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</p:grpSp>
      <p:grpSp>
        <p:nvGrpSpPr>
          <p:cNvPr id="23" name="Группа 22"/>
          <p:cNvGrpSpPr/>
          <p:nvPr/>
        </p:nvGrpSpPr>
        <p:grpSpPr>
          <a:xfrm>
            <a:off x="5341451" y="4468851"/>
            <a:ext cx="1701565" cy="1059523"/>
            <a:chOff x="3369760" y="4360786"/>
            <a:chExt cx="1701565" cy="1059523"/>
          </a:xfrm>
        </p:grpSpPr>
        <p:pic>
          <p:nvPicPr>
            <p:cNvPr id="19" name="Рисунок 18"/>
            <p:cNvPicPr>
              <a:picLocks noChangeAspect="1"/>
            </p:cNvPicPr>
            <p:nvPr/>
          </p:nvPicPr>
          <p:blipFill>
            <a:blip r:embed="rId4">
              <a:duotone>
                <a:prstClr val="black"/>
                <a:schemeClr val="accent5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3369760" y="4477292"/>
              <a:ext cx="948732" cy="826513"/>
            </a:xfrm>
            <a:prstGeom prst="rect">
              <a:avLst/>
            </a:prstGeom>
          </p:spPr>
        </p:pic>
        <p:pic>
          <p:nvPicPr>
            <p:cNvPr id="20" name="Рисунок 19"/>
            <p:cNvPicPr>
              <a:picLocks noChangeAspect="1"/>
            </p:cNvPicPr>
            <p:nvPr/>
          </p:nvPicPr>
          <p:blipFill>
            <a:blip r:embed="rId9">
              <a:duotone>
                <a:prstClr val="black"/>
                <a:schemeClr val="accent5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4473385" y="4360786"/>
              <a:ext cx="597940" cy="1059523"/>
            </a:xfrm>
            <a:prstGeom prst="rect">
              <a:avLst/>
            </a:prstGeom>
          </p:spPr>
        </p:pic>
      </p:grpSp>
      <p:sp>
        <p:nvSpPr>
          <p:cNvPr id="27" name="TextBox 26"/>
          <p:cNvSpPr txBox="1"/>
          <p:nvPr/>
        </p:nvSpPr>
        <p:spPr>
          <a:xfrm>
            <a:off x="463546" y="1871156"/>
            <a:ext cx="1957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Cambria" panose="02040503050406030204" pitchFamily="18" charset="0"/>
              </a:rPr>
              <a:t>Станция печати</a:t>
            </a:r>
            <a:endParaRPr lang="ru-RU" b="1" dirty="0">
              <a:latin typeface="Cambria" panose="020405030504060302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71831" y="1879880"/>
            <a:ext cx="2767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Cambria" panose="02040503050406030204" pitchFamily="18" charset="0"/>
              </a:rPr>
              <a:t>Станция сканирования</a:t>
            </a:r>
            <a:endParaRPr lang="ru-RU" b="1" dirty="0">
              <a:latin typeface="Cambria" panose="020405030504060302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582558" y="1890771"/>
            <a:ext cx="1943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Cambria" panose="02040503050406030204" pitchFamily="18" charset="0"/>
              </a:rPr>
              <a:t>Станция записи</a:t>
            </a:r>
            <a:endParaRPr lang="ru-RU" b="1" dirty="0">
              <a:latin typeface="Cambria" panose="020405030504060302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862945" y="3899990"/>
            <a:ext cx="2618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Cambria" panose="02040503050406030204" pitchFamily="18" charset="0"/>
              </a:rPr>
              <a:t>Станция авторизации</a:t>
            </a:r>
            <a:endParaRPr lang="ru-RU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05992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3713" y="514755"/>
            <a:ext cx="10515600" cy="1139479"/>
          </a:xfrm>
        </p:spPr>
        <p:txBody>
          <a:bodyPr>
            <a:normAutofit/>
          </a:bodyPr>
          <a:lstStyle/>
          <a:p>
            <a:r>
              <a:rPr lang="ru-RU" sz="2800" dirty="0">
                <a:cs typeface="Calibri"/>
              </a:rPr>
              <a:t>Техническая подготовка и контроль технической готовности </a:t>
            </a:r>
            <a:endParaRPr lang="ru-RU" sz="2800" dirty="0"/>
          </a:p>
        </p:txBody>
      </p:sp>
      <p:sp>
        <p:nvSpPr>
          <p:cNvPr id="4" name="Объект 3"/>
          <p:cNvSpPr txBox="1">
            <a:spLocks noGrp="1"/>
          </p:cNvSpPr>
          <p:nvPr>
            <p:ph idx="1"/>
          </p:nvPr>
        </p:nvSpPr>
        <p:spPr>
          <a:xfrm>
            <a:off x="1087581" y="2581477"/>
            <a:ext cx="10515600" cy="43513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000" b="1" dirty="0" smtClean="0"/>
              <a:t>Номер </a:t>
            </a:r>
            <a:r>
              <a:rPr lang="ru-RU" sz="2000" b="1" dirty="0"/>
              <a:t>станции </a:t>
            </a:r>
            <a:r>
              <a:rPr lang="ru-RU" sz="2000" b="1" dirty="0" smtClean="0"/>
              <a:t>печати уникальный в </a:t>
            </a:r>
            <a:r>
              <a:rPr lang="ru-RU" sz="2000" b="1" dirty="0"/>
              <a:t>пределах </a:t>
            </a:r>
            <a:r>
              <a:rPr lang="ru-RU" sz="2000" b="1" dirty="0" smtClean="0"/>
              <a:t>ППЭ.</a:t>
            </a:r>
            <a:endParaRPr lang="ru-RU" sz="2000" b="1" dirty="0"/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000" b="1" dirty="0"/>
              <a:t>Отключить режимы экономии </a:t>
            </a:r>
            <a:r>
              <a:rPr lang="ru-RU" sz="2000" b="1" dirty="0" smtClean="0"/>
              <a:t>тонера и </a:t>
            </a:r>
            <a:r>
              <a:rPr lang="ru-RU" sz="2000" b="1" dirty="0"/>
              <a:t>т.п.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000" b="1" dirty="0" smtClean="0"/>
              <a:t>Тестовый комплект: контроль видимости </a:t>
            </a:r>
            <a:r>
              <a:rPr lang="ru-RU" sz="2000" b="1" dirty="0"/>
              <a:t>защитных знаков КИМ </a:t>
            </a:r>
            <a:r>
              <a:rPr lang="ru-RU" sz="2000" b="1" dirty="0" smtClean="0"/>
              <a:t>и знакомест </a:t>
            </a:r>
            <a:r>
              <a:rPr lang="ru-RU" sz="2000" b="1" dirty="0"/>
              <a:t>на бланках регистрации и бланках ответов №</a:t>
            </a:r>
            <a:r>
              <a:rPr lang="ru-RU" sz="2000" b="1" dirty="0" smtClean="0"/>
              <a:t>1.</a:t>
            </a:r>
            <a:endParaRPr lang="ru-RU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087581" y="1887023"/>
            <a:ext cx="26362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Cambria" panose="02040503050406030204" pitchFamily="18" charset="0"/>
              </a:rPr>
              <a:t>Станция печати:</a:t>
            </a:r>
            <a:endParaRPr lang="ru-RU" sz="24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1562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1902" y="500062"/>
            <a:ext cx="10515600" cy="1325563"/>
          </a:xfrm>
        </p:spPr>
        <p:txBody>
          <a:bodyPr>
            <a:normAutofit/>
          </a:bodyPr>
          <a:lstStyle/>
          <a:p>
            <a:r>
              <a:rPr lang="ru-RU" sz="2800" dirty="0">
                <a:cs typeface="Calibri"/>
              </a:rPr>
              <a:t>Техническая подготовка и контроль технической готовности </a:t>
            </a:r>
            <a:endParaRPr lang="ru-RU" sz="2800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961159" y="1686537"/>
            <a:ext cx="9832302" cy="4350410"/>
            <a:chOff x="171450" y="1254276"/>
            <a:chExt cx="9832302" cy="4350410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40252" y="1665196"/>
              <a:ext cx="5563500" cy="3939490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13885" y="1658105"/>
              <a:ext cx="2734531" cy="3917701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1450" y="1837220"/>
              <a:ext cx="2983322" cy="2234263"/>
            </a:xfrm>
            <a:prstGeom prst="ellipse">
              <a:avLst/>
            </a:prstGeom>
            <a:ln w="63500" cap="rnd">
              <a:solidFill>
                <a:schemeClr val="bg1">
                  <a:lumMod val="75000"/>
                </a:schemeClr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370566" y="1499421"/>
              <a:ext cx="2662042" cy="2117534"/>
            </a:xfrm>
            <a:prstGeom prst="ellipse">
              <a:avLst/>
            </a:prstGeom>
            <a:ln w="63500" cap="rnd">
              <a:solidFill>
                <a:schemeClr val="bg1">
                  <a:lumMod val="75000"/>
                </a:schemeClr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</p:spPr>
        </p:pic>
        <p:sp>
          <p:nvSpPr>
            <p:cNvPr id="9" name="TextBox 8"/>
            <p:cNvSpPr txBox="1"/>
            <p:nvPr/>
          </p:nvSpPr>
          <p:spPr>
            <a:xfrm>
              <a:off x="5129430" y="1254276"/>
              <a:ext cx="24833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i="1" dirty="0" smtClean="0">
                  <a:solidFill>
                    <a:schemeClr val="bg1">
                      <a:lumMod val="50000"/>
                    </a:schemeClr>
                  </a:solidFill>
                </a:rPr>
                <a:t>Защитные знаки </a:t>
              </a:r>
              <a:r>
                <a:rPr lang="ru-RU" i="1" dirty="0">
                  <a:solidFill>
                    <a:schemeClr val="bg1">
                      <a:lumMod val="50000"/>
                    </a:schemeClr>
                  </a:solidFill>
                </a:rPr>
                <a:t>КИМ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423962" y="1263701"/>
              <a:ext cx="24833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i="1" dirty="0" smtClean="0">
                  <a:solidFill>
                    <a:schemeClr val="bg1">
                      <a:lumMod val="50000"/>
                    </a:schemeClr>
                  </a:solidFill>
                </a:rPr>
                <a:t>Знакоместа</a:t>
              </a:r>
              <a:endParaRPr lang="ru-RU" i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9536645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3713" y="514755"/>
            <a:ext cx="10515600" cy="1139479"/>
          </a:xfrm>
        </p:spPr>
        <p:txBody>
          <a:bodyPr>
            <a:normAutofit/>
          </a:bodyPr>
          <a:lstStyle/>
          <a:p>
            <a:r>
              <a:rPr lang="ru-RU" sz="2800" dirty="0">
                <a:cs typeface="Calibri"/>
              </a:rPr>
              <a:t>Техническая подготовка и контроль технической готовности 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087581" y="1887023"/>
            <a:ext cx="26362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Cambria" panose="02040503050406030204" pitchFamily="18" charset="0"/>
              </a:rPr>
              <a:t>Станция печати:</a:t>
            </a:r>
            <a:endParaRPr lang="ru-RU" sz="2400" b="1" dirty="0">
              <a:latin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87581" y="2520092"/>
            <a:ext cx="859155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000" b="1" dirty="0" smtClean="0">
                <a:latin typeface="Cambria" panose="02040503050406030204" pitchFamily="18" charset="0"/>
              </a:rPr>
              <a:t>Резервные </a:t>
            </a:r>
            <a:r>
              <a:rPr lang="ru-RU" sz="2000" b="1" dirty="0">
                <a:latin typeface="Cambria" panose="02040503050406030204" pitchFamily="18" charset="0"/>
              </a:rPr>
              <a:t>станции </a:t>
            </a:r>
            <a:r>
              <a:rPr lang="ru-RU" sz="2000" b="1" dirty="0" smtClean="0">
                <a:latin typeface="Cambria" panose="02040503050406030204" pitchFamily="18" charset="0"/>
              </a:rPr>
              <a:t>проходят тех. подготовку: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Cambria" panose="02040503050406030204" pitchFamily="18" charset="0"/>
              </a:rPr>
              <a:t>указывается признак «резерв»,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Cambria" panose="02040503050406030204" pitchFamily="18" charset="0"/>
              </a:rPr>
              <a:t>номер аудитории допустимо указать перед началом </a:t>
            </a:r>
            <a:r>
              <a:rPr lang="ru-RU" sz="2000" b="1" dirty="0">
                <a:latin typeface="Cambria" panose="02040503050406030204" pitchFamily="18" charset="0"/>
              </a:rPr>
              <a:t>печати</a:t>
            </a:r>
            <a:r>
              <a:rPr lang="ru-RU" sz="2000" b="1" dirty="0" smtClean="0">
                <a:latin typeface="Cambria" panose="02040503050406030204" pitchFamily="18" charset="0"/>
              </a:rPr>
              <a:t>).</a:t>
            </a:r>
            <a:endParaRPr lang="ru-RU" sz="2000" b="1" dirty="0">
              <a:latin typeface="Cambria" panose="02040503050406030204" pitchFamily="18" charset="0"/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000" b="1" dirty="0">
                <a:latin typeface="Cambria" panose="02040503050406030204" pitchFamily="18" charset="0"/>
              </a:rPr>
              <a:t>Акты передаются со всех </a:t>
            </a:r>
            <a:r>
              <a:rPr lang="ru-RU" sz="2000" b="1" dirty="0" smtClean="0">
                <a:latin typeface="Cambria" panose="02040503050406030204" pitchFamily="18" charset="0"/>
              </a:rPr>
              <a:t>станций печати, </a:t>
            </a:r>
            <a:r>
              <a:rPr lang="ru-RU" sz="2000" b="1" dirty="0">
                <a:latin typeface="Cambria" panose="02040503050406030204" pitchFamily="18" charset="0"/>
              </a:rPr>
              <a:t>включая </a:t>
            </a:r>
            <a:r>
              <a:rPr lang="ru-RU" sz="2000" b="1" dirty="0" smtClean="0">
                <a:latin typeface="Cambria" panose="02040503050406030204" pitchFamily="18" charset="0"/>
              </a:rPr>
              <a:t>резервные.</a:t>
            </a:r>
            <a:endParaRPr lang="ru-RU" sz="2000" b="1" dirty="0">
              <a:latin typeface="Cambria" panose="02040503050406030204" pitchFamily="18" charset="0"/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000" b="1" dirty="0">
                <a:latin typeface="Cambria" panose="02040503050406030204" pitchFamily="18" charset="0"/>
              </a:rPr>
              <a:t>Код </a:t>
            </a:r>
            <a:r>
              <a:rPr lang="ru-RU" sz="2000" b="1" dirty="0" smtClean="0">
                <a:latin typeface="Cambria" panose="02040503050406030204" pitchFamily="18" charset="0"/>
              </a:rPr>
              <a:t>региона и </a:t>
            </a:r>
            <a:r>
              <a:rPr lang="ru-RU" sz="2000" b="1" dirty="0">
                <a:latin typeface="Cambria" panose="02040503050406030204" pitchFamily="18" charset="0"/>
              </a:rPr>
              <a:t>код </a:t>
            </a:r>
            <a:r>
              <a:rPr lang="ru-RU" sz="2000" b="1" dirty="0" smtClean="0">
                <a:latin typeface="Cambria" panose="02040503050406030204" pitchFamily="18" charset="0"/>
              </a:rPr>
              <a:t>ППЭ, указанные на станции, будут напечатаны на бланках.</a:t>
            </a:r>
            <a:endParaRPr lang="ru-RU" sz="20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658591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3713" y="514755"/>
            <a:ext cx="10515600" cy="1139479"/>
          </a:xfrm>
        </p:spPr>
        <p:txBody>
          <a:bodyPr>
            <a:normAutofit/>
          </a:bodyPr>
          <a:lstStyle/>
          <a:p>
            <a:r>
              <a:rPr lang="ru-RU" sz="2800" dirty="0">
                <a:cs typeface="Calibri"/>
              </a:rPr>
              <a:t>Техническая подготовка и контроль технической готовности 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087581" y="1887023"/>
            <a:ext cx="3718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Cambria" panose="02040503050406030204" pitchFamily="18" charset="0"/>
              </a:rPr>
              <a:t>Станция сканирования:</a:t>
            </a:r>
            <a:endParaRPr lang="ru-RU" sz="2400" b="1" dirty="0">
              <a:latin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87581" y="2478553"/>
            <a:ext cx="859155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000" b="1" dirty="0" smtClean="0"/>
              <a:t>Контроль качества печати:</a:t>
            </a:r>
            <a:r>
              <a:rPr lang="en-US" sz="2000" b="1" dirty="0" smtClean="0"/>
              <a:t> </a:t>
            </a:r>
            <a:endParaRPr lang="ru-RU" sz="2000" b="1" dirty="0" smtClean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b="1" dirty="0" smtClean="0"/>
              <a:t>тестовые комплекты </a:t>
            </a:r>
            <a:r>
              <a:rPr lang="ru-RU" sz="2000" b="1" dirty="0"/>
              <a:t>со всех станций печати, включая резервные, необходимо отсканировать </a:t>
            </a:r>
            <a:r>
              <a:rPr lang="ru-RU" sz="2000" b="1" dirty="0" smtClean="0"/>
              <a:t>на </a:t>
            </a:r>
            <a:r>
              <a:rPr lang="ru-RU" sz="2000" b="1" dirty="0"/>
              <a:t>станции </a:t>
            </a:r>
            <a:r>
              <a:rPr lang="ru-RU" sz="2000" b="1" dirty="0" smtClean="0"/>
              <a:t>сканирования</a:t>
            </a:r>
            <a:r>
              <a:rPr lang="ru-RU" sz="2000" b="1" dirty="0"/>
              <a:t>.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000" b="1" dirty="0" smtClean="0"/>
              <a:t>Все </a:t>
            </a:r>
            <a:r>
              <a:rPr lang="ru-RU" sz="2000" b="1" dirty="0"/>
              <a:t>типы бланков со всех принтеров должны быть распознаны </a:t>
            </a:r>
            <a:r>
              <a:rPr lang="ru-RU" sz="2000" b="1" dirty="0" smtClean="0"/>
              <a:t>корректно. В </a:t>
            </a:r>
            <a:r>
              <a:rPr lang="ru-RU" sz="2000" b="1" dirty="0"/>
              <a:t>случае </a:t>
            </a:r>
            <a:r>
              <a:rPr lang="ru-RU" sz="2000" b="1" dirty="0" smtClean="0"/>
              <a:t>нераспознанного </a:t>
            </a:r>
            <a:r>
              <a:rPr lang="ru-RU" sz="2000" b="1" dirty="0"/>
              <a:t>типа бланка или некачественного изображения </a:t>
            </a:r>
            <a:r>
              <a:rPr lang="ru-RU" sz="2000" b="1" dirty="0" smtClean="0"/>
              <a:t>необходимо: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b="1" dirty="0" smtClean="0"/>
              <a:t>изменить </a:t>
            </a:r>
            <a:r>
              <a:rPr lang="ru-RU" sz="2000" b="1" dirty="0"/>
              <a:t>яркость/контрастность при </a:t>
            </a:r>
            <a:r>
              <a:rPr lang="ru-RU" sz="2000" b="1" dirty="0" smtClean="0"/>
              <a:t>сканировании;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b="1" dirty="0"/>
              <a:t>и</a:t>
            </a:r>
            <a:r>
              <a:rPr lang="ru-RU" sz="2000" b="1" dirty="0" smtClean="0"/>
              <a:t>зменить настройки </a:t>
            </a:r>
            <a:r>
              <a:rPr lang="ru-RU" sz="2000" b="1" dirty="0"/>
              <a:t>принтера при печати.</a:t>
            </a:r>
          </a:p>
        </p:txBody>
      </p:sp>
    </p:spTree>
    <p:extLst>
      <p:ext uri="{BB962C8B-B14F-4D97-AF65-F5344CB8AC3E}">
        <p14:creationId xmlns:p14="http://schemas.microsoft.com/office/powerpoint/2010/main" val="2986734420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3713" y="514755"/>
            <a:ext cx="10515600" cy="1139479"/>
          </a:xfrm>
        </p:spPr>
        <p:txBody>
          <a:bodyPr>
            <a:normAutofit/>
          </a:bodyPr>
          <a:lstStyle/>
          <a:p>
            <a:r>
              <a:rPr lang="ru-RU" sz="2800" dirty="0">
                <a:cs typeface="Calibri"/>
              </a:rPr>
              <a:t>Техническая подготовка и контроль технической готовности 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087581" y="1887023"/>
            <a:ext cx="35184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Cambria" panose="02040503050406030204" pitchFamily="18" charset="0"/>
              </a:rPr>
              <a:t>Станция авторизации:</a:t>
            </a:r>
            <a:endParaRPr lang="ru-RU" sz="2400" b="1" dirty="0">
              <a:latin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7581" y="2669745"/>
            <a:ext cx="85915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000" b="1" dirty="0" smtClean="0"/>
              <a:t>При настройке печати ДБО2 следует </a:t>
            </a:r>
            <a:r>
              <a:rPr lang="ru-RU" sz="2000" b="1" dirty="0"/>
              <a:t>использовать тестовую </a:t>
            </a:r>
            <a:r>
              <a:rPr lang="ru-RU" sz="2000" b="1" dirty="0" smtClean="0"/>
              <a:t>страницу.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000" b="1" dirty="0" smtClean="0"/>
              <a:t>ДБО2 </a:t>
            </a:r>
            <a:r>
              <a:rPr lang="ru-RU" sz="2000" b="1" dirty="0"/>
              <a:t>необходимо напечатать на станции авторизации </a:t>
            </a:r>
            <a:r>
              <a:rPr lang="ru-RU" sz="2000" b="1" dirty="0" smtClean="0"/>
              <a:t>заранее: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b="1" dirty="0" smtClean="0"/>
              <a:t>функция </a:t>
            </a:r>
            <a:r>
              <a:rPr lang="ru-RU" sz="2000" b="1" dirty="0"/>
              <a:t>доступна после подтверждения настроек станции и</a:t>
            </a:r>
            <a:r>
              <a:rPr lang="ru-RU" sz="2000" b="1" dirty="0" smtClean="0"/>
              <a:t> </a:t>
            </a:r>
            <a:r>
              <a:rPr lang="ru-RU" sz="2000" b="1" dirty="0"/>
              <a:t>авторизации члена </a:t>
            </a:r>
            <a:r>
              <a:rPr lang="ru-RU" sz="2000" b="1" dirty="0" smtClean="0"/>
              <a:t>ГЭК;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b="1" dirty="0"/>
              <a:t>к</a:t>
            </a:r>
            <a:r>
              <a:rPr lang="ru-RU" sz="2000" b="1" dirty="0" smtClean="0"/>
              <a:t>од </a:t>
            </a:r>
            <a:r>
              <a:rPr lang="ru-RU" sz="2000" b="1" dirty="0"/>
              <a:t>региона впечатывается в бланк </a:t>
            </a:r>
            <a:r>
              <a:rPr lang="ru-RU" sz="2000" b="1" dirty="0" smtClean="0"/>
              <a:t>из настроек станции.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373589635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3713" y="514755"/>
            <a:ext cx="10515600" cy="1139479"/>
          </a:xfrm>
        </p:spPr>
        <p:txBody>
          <a:bodyPr>
            <a:normAutofit/>
          </a:bodyPr>
          <a:lstStyle/>
          <a:p>
            <a:r>
              <a:rPr lang="ru-RU" sz="2800" dirty="0" smtClean="0">
                <a:cs typeface="Calibri"/>
              </a:rPr>
              <a:t>Проведение и завершение экзамена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04948" y="1675193"/>
            <a:ext cx="26362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Cambria" panose="02040503050406030204" pitchFamily="18" charset="0"/>
              </a:rPr>
              <a:t>Станция печати:</a:t>
            </a:r>
            <a:endParaRPr lang="ru-RU" sz="2400" b="1" dirty="0">
              <a:latin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4948" y="2136858"/>
            <a:ext cx="859155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000" b="1" dirty="0" smtClean="0"/>
              <a:t>Полный </a:t>
            </a:r>
            <a:r>
              <a:rPr lang="ru-RU" sz="2000" b="1" dirty="0"/>
              <a:t>комплект на письменный экзамен включает БР, БО1, БО2, </a:t>
            </a:r>
            <a:r>
              <a:rPr lang="ru-RU" sz="2000" b="1" dirty="0" smtClean="0">
                <a:solidFill>
                  <a:schemeClr val="accent2"/>
                </a:solidFill>
              </a:rPr>
              <a:t>ДБО2</a:t>
            </a:r>
            <a:r>
              <a:rPr lang="en-US" sz="2000" b="1" dirty="0" smtClean="0"/>
              <a:t>.</a:t>
            </a:r>
            <a:endParaRPr lang="ru-RU" sz="2000" b="1" dirty="0"/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000" b="1" dirty="0" smtClean="0"/>
              <a:t>Для </a:t>
            </a:r>
            <a:r>
              <a:rPr lang="ru-RU" sz="2000" b="1" dirty="0"/>
              <a:t>устной части </a:t>
            </a:r>
            <a:r>
              <a:rPr lang="ru-RU" sz="2000" b="1" dirty="0" smtClean="0"/>
              <a:t>печатаются </a:t>
            </a:r>
            <a:r>
              <a:rPr lang="ru-RU" sz="2000" b="1" dirty="0"/>
              <a:t>бланки регистрации устного экзамена, в составе комплекта </a:t>
            </a:r>
            <a:r>
              <a:rPr lang="ru-RU" sz="2000" b="1" dirty="0" smtClean="0"/>
              <a:t>один бланк</a:t>
            </a:r>
            <a:r>
              <a:rPr lang="en-US" sz="2000" b="1" dirty="0" smtClean="0"/>
              <a:t>.</a:t>
            </a:r>
            <a:r>
              <a:rPr lang="ru-RU" sz="2000" b="1" dirty="0" smtClean="0"/>
              <a:t> </a:t>
            </a:r>
            <a:endParaRPr lang="en-US" sz="2000" b="1" dirty="0" smtClean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b="1" dirty="0" smtClean="0"/>
              <a:t>Участнику </a:t>
            </a:r>
            <a:r>
              <a:rPr lang="ru-RU" sz="2000" b="1" dirty="0"/>
              <a:t>не требуется сверять </a:t>
            </a:r>
            <a:r>
              <a:rPr lang="ru-RU" sz="2000" b="1" dirty="0" smtClean="0"/>
              <a:t>номер КИМ, озвучивается </a:t>
            </a:r>
            <a:r>
              <a:rPr lang="ru-RU" sz="2000" b="1" dirty="0"/>
              <a:t>номер КИМ, который выведен на экране станции </a:t>
            </a:r>
            <a:r>
              <a:rPr lang="ru-RU" sz="2000" b="1" dirty="0" smtClean="0"/>
              <a:t>записи</a:t>
            </a:r>
            <a:r>
              <a:rPr lang="en-US" sz="2000" b="1" dirty="0" smtClean="0"/>
              <a:t>.</a:t>
            </a:r>
            <a:endParaRPr lang="ru-RU" sz="2000" b="1" dirty="0" smtClean="0"/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000" b="1" dirty="0" smtClean="0"/>
              <a:t>Журналы собираются и загружаются в раздел мониторинга станции авторизации со всех станций печати, включая не использованные резервные станции.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420549788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3713" y="514755"/>
            <a:ext cx="10515600" cy="1139479"/>
          </a:xfrm>
        </p:spPr>
        <p:txBody>
          <a:bodyPr>
            <a:normAutofit/>
          </a:bodyPr>
          <a:lstStyle/>
          <a:p>
            <a:r>
              <a:rPr lang="ru-RU" sz="2800" dirty="0" smtClean="0">
                <a:cs typeface="Calibri"/>
              </a:rPr>
              <a:t>Проведение и завершение экзамена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04948" y="1762670"/>
            <a:ext cx="3718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Cambria" panose="02040503050406030204" pitchFamily="18" charset="0"/>
              </a:rPr>
              <a:t>Станция сканирования:</a:t>
            </a:r>
            <a:endParaRPr lang="ru-RU" sz="2400" b="1" dirty="0">
              <a:latin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4948" y="2332771"/>
            <a:ext cx="8591550" cy="2352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000" b="1" dirty="0" smtClean="0"/>
              <a:t>При </a:t>
            </a:r>
            <a:r>
              <a:rPr lang="ru-RU" sz="2000" b="1" dirty="0"/>
              <a:t>проверке комплектности учитываются ДБО2, напечатанные на станции печати в составе </a:t>
            </a:r>
            <a:r>
              <a:rPr lang="ru-RU" sz="2000" b="1" dirty="0" smtClean="0"/>
              <a:t>комплекта. При их отсутствии экспорт пакета данных невозможен.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000" b="1" dirty="0" smtClean="0"/>
              <a:t>ДБО2 </a:t>
            </a:r>
            <a:r>
              <a:rPr lang="ru-RU" sz="2000" b="1" dirty="0"/>
              <a:t>со станции печати связывается </a:t>
            </a:r>
            <a:r>
              <a:rPr lang="ru-RU" sz="2000" b="1" dirty="0" smtClean="0"/>
              <a:t>со «своим» БО2 при распознавании QR-кода.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408760853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2559</TotalTime>
  <Words>373</Words>
  <Application>Microsoft Office PowerPoint</Application>
  <PresentationFormat>Широкоэкранный</PresentationFormat>
  <Paragraphs>48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</vt:lpstr>
      <vt:lpstr>Tahoma</vt:lpstr>
      <vt:lpstr>Wingdings</vt:lpstr>
      <vt:lpstr>Тема Office</vt:lpstr>
      <vt:lpstr>Презентация PowerPoint</vt:lpstr>
      <vt:lpstr>Программное обеспечение технологии </vt:lpstr>
      <vt:lpstr>Техническая подготовка и контроль технической готовности </vt:lpstr>
      <vt:lpstr>Техническая подготовка и контроль технической готовности </vt:lpstr>
      <vt:lpstr>Техническая подготовка и контроль технической готовности </vt:lpstr>
      <vt:lpstr>Техническая подготовка и контроль технической готовности </vt:lpstr>
      <vt:lpstr>Техническая подготовка и контроль технической готовности </vt:lpstr>
      <vt:lpstr>Проведение и завершение экзамена</vt:lpstr>
      <vt:lpstr>Проведение и завершение экзамена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Galina Snezhko</dc:creator>
  <cp:lastModifiedBy>User</cp:lastModifiedBy>
  <cp:revision>107</cp:revision>
  <cp:lastPrinted>2017-11-09T08:58:49Z</cp:lastPrinted>
  <dcterms:created xsi:type="dcterms:W3CDTF">2014-10-23T19:43:19Z</dcterms:created>
  <dcterms:modified xsi:type="dcterms:W3CDTF">2017-12-20T09:56:42Z</dcterms:modified>
</cp:coreProperties>
</file>