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655" r:id="rId2"/>
    <p:sldId id="671" r:id="rId3"/>
    <p:sldId id="672" r:id="rId4"/>
    <p:sldId id="685" r:id="rId5"/>
    <p:sldId id="677" r:id="rId6"/>
    <p:sldId id="687" r:id="rId7"/>
    <p:sldId id="688" r:id="rId8"/>
    <p:sldId id="676" r:id="rId9"/>
    <p:sldId id="689" r:id="rId10"/>
    <p:sldId id="690" r:id="rId11"/>
    <p:sldId id="673" r:id="rId12"/>
    <p:sldId id="674" r:id="rId13"/>
    <p:sldId id="675" r:id="rId14"/>
    <p:sldId id="678" r:id="rId15"/>
    <p:sldId id="679" r:id="rId16"/>
    <p:sldId id="584" r:id="rId17"/>
    <p:sldId id="680" r:id="rId18"/>
    <p:sldId id="681" r:id="rId19"/>
    <p:sldId id="682" r:id="rId20"/>
    <p:sldId id="669" r:id="rId21"/>
    <p:sldId id="626" r:id="rId22"/>
    <p:sldId id="627" r:id="rId23"/>
    <p:sldId id="628" r:id="rId24"/>
    <p:sldId id="629" r:id="rId25"/>
    <p:sldId id="630" r:id="rId26"/>
    <p:sldId id="631" r:id="rId27"/>
    <p:sldId id="632" r:id="rId28"/>
    <p:sldId id="670" r:id="rId29"/>
    <p:sldId id="633" r:id="rId30"/>
    <p:sldId id="634" r:id="rId31"/>
    <p:sldId id="635" r:id="rId32"/>
    <p:sldId id="636" r:id="rId33"/>
    <p:sldId id="595" r:id="rId34"/>
    <p:sldId id="596" r:id="rId35"/>
    <p:sldId id="684" r:id="rId36"/>
    <p:sldId id="640" r:id="rId37"/>
    <p:sldId id="641" r:id="rId38"/>
  </p:sldIdLst>
  <p:sldSz cx="12192000" cy="6858000"/>
  <p:notesSz cx="6794500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622AE"/>
    <a:srgbClr val="CC0000"/>
    <a:srgbClr val="D76213"/>
    <a:srgbClr val="179538"/>
    <a:srgbClr val="FF3300"/>
    <a:srgbClr val="FF5050"/>
    <a:srgbClr val="148A3B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69" autoAdjust="0"/>
    <p:restoredTop sz="82353" autoAdjust="0"/>
  </p:normalViewPr>
  <p:slideViewPr>
    <p:cSldViewPr snapToGrid="0">
      <p:cViewPr varScale="1">
        <p:scale>
          <a:sx n="96" d="100"/>
          <a:sy n="96" d="100"/>
        </p:scale>
        <p:origin x="8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C8B3B-283E-49F2-AD39-1BE2CB7434C2}" type="doc">
      <dgm:prSet loTypeId="urn:microsoft.com/office/officeart/2005/8/layout/vProcess5" loCatId="process" qsTypeId="urn:microsoft.com/office/officeart/2005/8/quickstyle/3d3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CB5A23BE-C680-4689-B604-3488EB3B3AC3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ППЭ к проведению экзамена</a:t>
          </a:r>
        </a:p>
        <a:p>
          <a:r>
            <a: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</a:t>
          </a:r>
          <a:r>
            <a: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2-5 рабочих дней </a:t>
          </a:r>
          <a:r>
            <a: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экзамена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0DC8A6-4CE9-4A3D-954A-FBACB4DE7DB3}" type="parTrans" cxnId="{70D54BBF-8EB0-4423-884D-9CD16C3F77A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FBD72B-DC03-45C9-9265-15CAA7547502}" type="sibTrans" cxnId="{70D54BBF-8EB0-4423-884D-9CD16C3F77A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23EC32-6B61-4DD3-A858-D3E4AF61E9AC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Контроль технической готовности ППЭ</a:t>
          </a:r>
        </a:p>
        <a:p>
          <a:r>
            <a:rPr lang="ru-RU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рабочий день </a:t>
          </a:r>
          <a:r>
            <a:rPr lang="ru-RU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экзамена</a:t>
          </a:r>
          <a:endParaRPr lang="ru-RU" sz="2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64BA4-37B7-43C3-B4F1-DDD2F9B09B56}" type="parTrans" cxnId="{EC6A557A-01A7-4844-BFB8-36F5A4A3A12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104547-21D0-445F-B03D-A0DAE0C8FCB1}" type="sibTrans" cxnId="{EC6A557A-01A7-4844-BFB8-36F5A4A3A12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5D3118-4F7F-456E-8227-CCD1086BA787}">
      <dgm:prSet phldrT="[Текст]" custT="1"/>
      <dgm:spPr/>
      <dgm:t>
        <a:bodyPr/>
        <a:lstStyle/>
        <a:p>
          <a:r>
            <a:rPr lang="ru-RU" sz="32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к экзамену</a:t>
          </a:r>
        </a:p>
        <a:p>
          <a:r>
            <a:rPr lang="ru-RU" sz="3200" b="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день экзамена</a:t>
          </a:r>
        </a:p>
      </dgm:t>
    </dgm:pt>
    <dgm:pt modelId="{E15AB79D-FCAC-43EE-BD31-7C0E5855DE7F}" type="parTrans" cxnId="{A4614B0E-632A-4271-B919-0D3C84C3770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71155C-AA0E-4531-952E-EAD3A283DD83}" type="sibTrans" cxnId="{A4614B0E-632A-4271-B919-0D3C84C3770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701637-7C02-4DB7-8488-0B69F46CDADC}" type="pres">
      <dgm:prSet presAssocID="{3B4C8B3B-283E-49F2-AD39-1BE2CB7434C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783477-604A-4EEF-A23A-9EDBD39D45F1}" type="pres">
      <dgm:prSet presAssocID="{3B4C8B3B-283E-49F2-AD39-1BE2CB7434C2}" presName="dummyMaxCanvas" presStyleCnt="0">
        <dgm:presLayoutVars/>
      </dgm:prSet>
      <dgm:spPr/>
    </dgm:pt>
    <dgm:pt modelId="{C457D3D7-D343-4994-A457-8B09ADCD7796}" type="pres">
      <dgm:prSet presAssocID="{3B4C8B3B-283E-49F2-AD39-1BE2CB7434C2}" presName="ThreeNodes_1" presStyleLbl="node1" presStyleIdx="0" presStyleCnt="3" custLinFactNeighborX="-23529" custLinFactNeighborY="-12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39D14-33C1-4B53-94B8-8E51F4D05A36}" type="pres">
      <dgm:prSet presAssocID="{3B4C8B3B-283E-49F2-AD39-1BE2CB7434C2}" presName="ThreeNodes_2" presStyleLbl="node1" presStyleIdx="1" presStyleCnt="3" custLinFactNeighborX="-5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9187F-E0E1-4A7C-A6F1-E32EDE8E9192}" type="pres">
      <dgm:prSet presAssocID="{3B4C8B3B-283E-49F2-AD39-1BE2CB7434C2}" presName="ThreeNodes_3" presStyleLbl="node1" presStyleIdx="2" presStyleCnt="3" custLinFactNeighborX="-8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C42C2-4884-41CB-939E-655C28914F76}" type="pres">
      <dgm:prSet presAssocID="{3B4C8B3B-283E-49F2-AD39-1BE2CB7434C2}" presName="ThreeConn_1-2" presStyleLbl="fgAccFollowNode1" presStyleIdx="0" presStyleCnt="2" custLinFactNeighborX="-37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CEC2A-956E-40DA-A61E-A091EDAEFC20}" type="pres">
      <dgm:prSet presAssocID="{3B4C8B3B-283E-49F2-AD39-1BE2CB7434C2}" presName="ThreeConn_2-3" presStyleLbl="fgAccFollowNode1" presStyleIdx="1" presStyleCnt="2" custLinFactNeighborX="-50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60881-6AEA-4408-9F67-E1E10917F39A}" type="pres">
      <dgm:prSet presAssocID="{3B4C8B3B-283E-49F2-AD39-1BE2CB7434C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02BD7-C60B-42FE-BD6B-B7BA07A9AF5B}" type="pres">
      <dgm:prSet presAssocID="{3B4C8B3B-283E-49F2-AD39-1BE2CB7434C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1392B-775D-40CF-9B35-6C8E60B73B73}" type="pres">
      <dgm:prSet presAssocID="{3B4C8B3B-283E-49F2-AD39-1BE2CB7434C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EB0B20-DD30-48DC-AF14-7CA1612634E2}" type="presOf" srcId="{CB5A23BE-C680-4689-B604-3488EB3B3AC3}" destId="{C457D3D7-D343-4994-A457-8B09ADCD7796}" srcOrd="0" destOrd="0" presId="urn:microsoft.com/office/officeart/2005/8/layout/vProcess5"/>
    <dgm:cxn modelId="{D709719E-5023-41CF-97FC-DC4BD23BE3FE}" type="presOf" srcId="{3A5D3118-4F7F-456E-8227-CCD1086BA787}" destId="{BCD9187F-E0E1-4A7C-A6F1-E32EDE8E9192}" srcOrd="0" destOrd="0" presId="urn:microsoft.com/office/officeart/2005/8/layout/vProcess5"/>
    <dgm:cxn modelId="{49274491-F743-4BCD-82AF-2677AB1D9306}" type="presOf" srcId="{1023EC32-6B61-4DD3-A858-D3E4AF61E9AC}" destId="{6E939D14-33C1-4B53-94B8-8E51F4D05A36}" srcOrd="0" destOrd="0" presId="urn:microsoft.com/office/officeart/2005/8/layout/vProcess5"/>
    <dgm:cxn modelId="{2F8DF187-5FFE-403B-8BC2-D2ECE2B88182}" type="presOf" srcId="{3A5D3118-4F7F-456E-8227-CCD1086BA787}" destId="{22F1392B-775D-40CF-9B35-6C8E60B73B73}" srcOrd="1" destOrd="0" presId="urn:microsoft.com/office/officeart/2005/8/layout/vProcess5"/>
    <dgm:cxn modelId="{A4614B0E-632A-4271-B919-0D3C84C37706}" srcId="{3B4C8B3B-283E-49F2-AD39-1BE2CB7434C2}" destId="{3A5D3118-4F7F-456E-8227-CCD1086BA787}" srcOrd="2" destOrd="0" parTransId="{E15AB79D-FCAC-43EE-BD31-7C0E5855DE7F}" sibTransId="{6D71155C-AA0E-4531-952E-EAD3A283DD83}"/>
    <dgm:cxn modelId="{C3385415-91A2-48D7-8DF1-9DCC86385A3B}" type="presOf" srcId="{1023EC32-6B61-4DD3-A858-D3E4AF61E9AC}" destId="{A0B02BD7-C60B-42FE-BD6B-B7BA07A9AF5B}" srcOrd="1" destOrd="0" presId="urn:microsoft.com/office/officeart/2005/8/layout/vProcess5"/>
    <dgm:cxn modelId="{32B274C8-96C2-4A5E-BDCA-7BA064A4A0FC}" type="presOf" srcId="{62104547-21D0-445F-B03D-A0DAE0C8FCB1}" destId="{3ACCEC2A-956E-40DA-A61E-A091EDAEFC20}" srcOrd="0" destOrd="0" presId="urn:microsoft.com/office/officeart/2005/8/layout/vProcess5"/>
    <dgm:cxn modelId="{EBFBABAA-7532-48A3-B1DA-F05A1C7C21C3}" type="presOf" srcId="{3B4C8B3B-283E-49F2-AD39-1BE2CB7434C2}" destId="{96701637-7C02-4DB7-8488-0B69F46CDADC}" srcOrd="0" destOrd="0" presId="urn:microsoft.com/office/officeart/2005/8/layout/vProcess5"/>
    <dgm:cxn modelId="{EC6A557A-01A7-4844-BFB8-36F5A4A3A126}" srcId="{3B4C8B3B-283E-49F2-AD39-1BE2CB7434C2}" destId="{1023EC32-6B61-4DD3-A858-D3E4AF61E9AC}" srcOrd="1" destOrd="0" parTransId="{F1164BA4-37B7-43C3-B4F1-DDD2F9B09B56}" sibTransId="{62104547-21D0-445F-B03D-A0DAE0C8FCB1}"/>
    <dgm:cxn modelId="{81977D72-3244-4D2B-8E89-57901C598D27}" type="presOf" srcId="{CB5A23BE-C680-4689-B604-3488EB3B3AC3}" destId="{BD860881-6AEA-4408-9F67-E1E10917F39A}" srcOrd="1" destOrd="0" presId="urn:microsoft.com/office/officeart/2005/8/layout/vProcess5"/>
    <dgm:cxn modelId="{B8FD15C6-ACC3-45E0-A72E-74CCC496C64A}" type="presOf" srcId="{CCFBD72B-DC03-45C9-9265-15CAA7547502}" destId="{F6CC42C2-4884-41CB-939E-655C28914F76}" srcOrd="0" destOrd="0" presId="urn:microsoft.com/office/officeart/2005/8/layout/vProcess5"/>
    <dgm:cxn modelId="{70D54BBF-8EB0-4423-884D-9CD16C3F77A3}" srcId="{3B4C8B3B-283E-49F2-AD39-1BE2CB7434C2}" destId="{CB5A23BE-C680-4689-B604-3488EB3B3AC3}" srcOrd="0" destOrd="0" parTransId="{7D0DC8A6-4CE9-4A3D-954A-FBACB4DE7DB3}" sibTransId="{CCFBD72B-DC03-45C9-9265-15CAA7547502}"/>
    <dgm:cxn modelId="{EE73403A-AFAF-4252-9FD1-1A362AD94F0C}" type="presParOf" srcId="{96701637-7C02-4DB7-8488-0B69F46CDADC}" destId="{86783477-604A-4EEF-A23A-9EDBD39D45F1}" srcOrd="0" destOrd="0" presId="urn:microsoft.com/office/officeart/2005/8/layout/vProcess5"/>
    <dgm:cxn modelId="{E5F4AE51-2645-4405-9EC5-6918F061AB9D}" type="presParOf" srcId="{96701637-7C02-4DB7-8488-0B69F46CDADC}" destId="{C457D3D7-D343-4994-A457-8B09ADCD7796}" srcOrd="1" destOrd="0" presId="urn:microsoft.com/office/officeart/2005/8/layout/vProcess5"/>
    <dgm:cxn modelId="{48C2EB68-52F9-46A2-AF03-14354469E3DB}" type="presParOf" srcId="{96701637-7C02-4DB7-8488-0B69F46CDADC}" destId="{6E939D14-33C1-4B53-94B8-8E51F4D05A36}" srcOrd="2" destOrd="0" presId="urn:microsoft.com/office/officeart/2005/8/layout/vProcess5"/>
    <dgm:cxn modelId="{C0B03DD9-EAF0-4D50-B6C9-1082DBEAA947}" type="presParOf" srcId="{96701637-7C02-4DB7-8488-0B69F46CDADC}" destId="{BCD9187F-E0E1-4A7C-A6F1-E32EDE8E9192}" srcOrd="3" destOrd="0" presId="urn:microsoft.com/office/officeart/2005/8/layout/vProcess5"/>
    <dgm:cxn modelId="{D60741CB-5957-4E4A-AD86-14C3DAFA6230}" type="presParOf" srcId="{96701637-7C02-4DB7-8488-0B69F46CDADC}" destId="{F6CC42C2-4884-41CB-939E-655C28914F76}" srcOrd="4" destOrd="0" presId="urn:microsoft.com/office/officeart/2005/8/layout/vProcess5"/>
    <dgm:cxn modelId="{22F2E026-6D04-4BC0-8119-C8A5211A0BCB}" type="presParOf" srcId="{96701637-7C02-4DB7-8488-0B69F46CDADC}" destId="{3ACCEC2A-956E-40DA-A61E-A091EDAEFC20}" srcOrd="5" destOrd="0" presId="urn:microsoft.com/office/officeart/2005/8/layout/vProcess5"/>
    <dgm:cxn modelId="{807275A4-9E2E-47AD-B3FE-82F0E3A3F4A8}" type="presParOf" srcId="{96701637-7C02-4DB7-8488-0B69F46CDADC}" destId="{BD860881-6AEA-4408-9F67-E1E10917F39A}" srcOrd="6" destOrd="0" presId="urn:microsoft.com/office/officeart/2005/8/layout/vProcess5"/>
    <dgm:cxn modelId="{30F56D21-84F2-4A51-9BE5-83A0F4C50992}" type="presParOf" srcId="{96701637-7C02-4DB7-8488-0B69F46CDADC}" destId="{A0B02BD7-C60B-42FE-BD6B-B7BA07A9AF5B}" srcOrd="7" destOrd="0" presId="urn:microsoft.com/office/officeart/2005/8/layout/vProcess5"/>
    <dgm:cxn modelId="{E4AF20E3-9CC1-4432-A0BE-E5714528D8C2}" type="presParOf" srcId="{96701637-7C02-4DB7-8488-0B69F46CDADC}" destId="{22F1392B-775D-40CF-9B35-6C8E60B73B7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7D3D7-D343-4994-A457-8B09ADCD7796}">
      <dsp:nvSpPr>
        <dsp:cNvPr id="0" name=""/>
        <dsp:cNvSpPr/>
      </dsp:nvSpPr>
      <dsp:spPr>
        <a:xfrm>
          <a:off x="0" y="0"/>
          <a:ext cx="8712691" cy="1505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ППЭ к проведению экзамена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</a:t>
          </a:r>
          <a:r>
            <a:rPr lang="ru-RU" sz="32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2-5 рабочих дней </a:t>
          </a:r>
          <a:r>
            <a:rPr lang="ru-RU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экзамена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096" y="44096"/>
        <a:ext cx="7088095" cy="1417348"/>
      </dsp:txXfrm>
    </dsp:sp>
    <dsp:sp modelId="{6E939D14-33C1-4B53-94B8-8E51F4D05A36}">
      <dsp:nvSpPr>
        <dsp:cNvPr id="0" name=""/>
        <dsp:cNvSpPr/>
      </dsp:nvSpPr>
      <dsp:spPr>
        <a:xfrm>
          <a:off x="323286" y="1756463"/>
          <a:ext cx="8712691" cy="1505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Контроль технической готовности ППЭ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32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рабочий день </a:t>
          </a:r>
          <a:r>
            <a:rPr lang="ru-RU" sz="3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экзамена</a:t>
          </a:r>
          <a:endParaRPr lang="ru-RU" sz="2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7382" y="1800559"/>
        <a:ext cx="6877131" cy="1417348"/>
      </dsp:txXfrm>
    </dsp:sp>
    <dsp:sp modelId="{BCD9187F-E0E1-4A7C-A6F1-E32EDE8E9192}">
      <dsp:nvSpPr>
        <dsp:cNvPr id="0" name=""/>
        <dsp:cNvSpPr/>
      </dsp:nvSpPr>
      <dsp:spPr>
        <a:xfrm>
          <a:off x="773604" y="3512927"/>
          <a:ext cx="8712691" cy="15055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к экзамену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день экзамена</a:t>
          </a:r>
        </a:p>
      </dsp:txBody>
      <dsp:txXfrm>
        <a:off x="817700" y="3557023"/>
        <a:ext cx="6877131" cy="1417348"/>
      </dsp:txXfrm>
    </dsp:sp>
    <dsp:sp modelId="{F6CC42C2-4884-41CB-939E-655C28914F76}">
      <dsp:nvSpPr>
        <dsp:cNvPr id="0" name=""/>
        <dsp:cNvSpPr/>
      </dsp:nvSpPr>
      <dsp:spPr>
        <a:xfrm>
          <a:off x="7365392" y="1141701"/>
          <a:ext cx="978601" cy="97860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85577" y="1141701"/>
        <a:ext cx="538231" cy="736397"/>
      </dsp:txXfrm>
    </dsp:sp>
    <dsp:sp modelId="{3ACCEC2A-956E-40DA-A61E-A091EDAEFC20}">
      <dsp:nvSpPr>
        <dsp:cNvPr id="0" name=""/>
        <dsp:cNvSpPr/>
      </dsp:nvSpPr>
      <dsp:spPr>
        <a:xfrm>
          <a:off x="8009221" y="2888128"/>
          <a:ext cx="978601" cy="97860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29406" y="2888128"/>
        <a:ext cx="538231" cy="736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178F2-378C-4D71-87A0-9AE5CEA3BAFA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F226D-97BA-4284-9FF5-091292058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269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C4F56E-91B5-4ED4-A372-B16262270EBB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83B1857-7CBA-4774-85D0-CC4D07764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89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1480B9-056A-4868-A5B6-B317BD6EEFD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578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48645" y="9433107"/>
            <a:ext cx="2944283" cy="49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1708150"/>
            <a:fld id="{D18F4E8F-733A-4A52-972F-FE21A172C4DD}" type="slidenum">
              <a:rPr lang="ru-RU" sz="1200">
                <a:latin typeface="Calibri" pitchFamily="34" charset="0"/>
              </a:rPr>
              <a:pPr algn="r" defTabSz="1708150"/>
              <a:t>16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3B1857-7CBA-4774-85D0-CC4D07764F97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416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3B1857-7CBA-4774-85D0-CC4D07764F97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29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4F32D-DC63-4E0D-8E7F-A1AB5C012124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68ECF-9F52-4FEF-9963-D7C2A98A0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68208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33F29-081C-43EC-8B9B-D7B774CB638A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BD1D1-53D8-442E-862F-0CDBA3F35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76907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5E038-A3DB-48EC-99F7-8AD6217809CA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76F68-EF2D-4BD1-B426-418385ED4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39093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4D849-17C8-464A-A1F1-E498D305C8C5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A15B0-9D53-49FA-94F4-E55C8E544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29704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/>
              <a:pPr/>
              <a:t>29.01.2018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867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918501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Slide Title</a:t>
            </a:r>
            <a:endParaRPr lang="ru-RU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57984" cy="4853136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3856" indent="0">
              <a:buNone/>
              <a:defRPr/>
            </a:lvl2pPr>
            <a:lvl3pPr marL="1087714" indent="0">
              <a:buNone/>
              <a:defRPr/>
            </a:lvl3pPr>
            <a:lvl4pPr marL="1631569" indent="0">
              <a:buNone/>
              <a:defRPr/>
            </a:lvl4pPr>
            <a:lvl5pPr marL="2175426" indent="0">
              <a:buNone/>
              <a:defRPr/>
            </a:lvl5pPr>
          </a:lstStyle>
          <a:p>
            <a:pPr lvl="0"/>
            <a:r>
              <a:rPr lang="en-US" dirty="0"/>
              <a:t>Slide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256" y="6456516"/>
            <a:ext cx="2216382" cy="365125"/>
          </a:xfrm>
          <a:prstGeom prst="rect">
            <a:avLst/>
          </a:prstGeom>
        </p:spPr>
        <p:txBody>
          <a:bodyPr vert="horz" lIns="0" tIns="54401" rIns="0" bIns="54401" rtlCol="0" anchor="t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 </a:t>
            </a:r>
          </a:p>
        </p:txBody>
      </p:sp>
    </p:spTree>
    <p:extLst>
      <p:ext uri="{BB962C8B-B14F-4D97-AF65-F5344CB8AC3E}">
        <p14:creationId xmlns:p14="http://schemas.microsoft.com/office/powerpoint/2010/main" val="206197561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F3620-6026-4C6D-B595-D9C1CB80D7CA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5C7E-5D08-4E23-A416-B01F7A54E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1416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0B83E-8A3C-40D8-8647-229CCE2C133C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A05F8-2754-40E7-BC9A-7E1B6D49F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34274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E90F0-90C3-462D-B94B-88A1EE1C08DA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F0A36-EAB4-4465-83D3-07F6358C7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23745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A8CAB-0294-4B19-933D-F0AF58D47A78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0656A-F221-4955-A16F-B7EAED263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9943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52E68-864A-4EA4-8DEE-CE34AD072A30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B4147-D99D-4C13-99AD-BD677C21D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49581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8B52A-A5F6-420C-8945-82759D1AFE4F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4CEF-5A45-4BE7-AC55-1F22BCCDAF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77686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69FBB-AD78-472D-A36C-062F72C2473F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6E2E3-5469-4C8C-BD5F-68BC68690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7943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42BA2-0BD4-4CCC-B1A7-8111E791A6BF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26167-25FD-4BBC-BA1A-CAED25E5D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94564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8A603B-746A-4730-851E-B8C8F70AB20F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E3C141-DF36-4453-B14C-DDCC97A7B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  <p:sldLayoutId id="2147483662" r:id="rId14"/>
  </p:sldLayoutIdLst>
  <p:transition spd="slow">
    <p:wipe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&#1077;korsunova@rcoi61.org.ru" TargetMode="External"/><Relationship Id="rId2" Type="http://schemas.openxmlformats.org/officeDocument/2006/relationships/hyperlink" Target="mailto:gsnezhko@rcoi61.org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rocoiso@rostobr.ru" TargetMode="External"/><Relationship Id="rId5" Type="http://schemas.openxmlformats.org/officeDocument/2006/relationships/hyperlink" Target="http://lk.rcoi61.ru/" TargetMode="External"/><Relationship Id="rId4" Type="http://schemas.openxmlformats.org/officeDocument/2006/relationships/hyperlink" Target="http://www.rcoi61.org.ru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3987" y="4954119"/>
            <a:ext cx="1058402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latin typeface="Cambria" panose="02040503050406030204" pitchFamily="18" charset="0"/>
                <a:ea typeface="Calibri" panose="020F0502020204030204" pitchFamily="34" charset="0"/>
              </a:rPr>
              <a:t>Снежко Галина Евгеньевна</a:t>
            </a:r>
          </a:p>
          <a:p>
            <a:pPr algn="r"/>
            <a:r>
              <a:rPr lang="ru-RU" i="1" dirty="0">
                <a:latin typeface="Cambria" panose="02040503050406030204" pitchFamily="18" charset="0"/>
                <a:ea typeface="Calibri" panose="020F0502020204030204" pitchFamily="34" charset="0"/>
              </a:rPr>
              <a:t>директор </a:t>
            </a:r>
          </a:p>
          <a:p>
            <a:pPr algn="r"/>
            <a:r>
              <a:rPr lang="ru-RU" i="1" dirty="0">
                <a:latin typeface="Cambria" panose="02040503050406030204" pitchFamily="18" charset="0"/>
                <a:ea typeface="Calibri" panose="020F0502020204030204" pitchFamily="34" charset="0"/>
              </a:rPr>
              <a:t>ГБУ РО «Ростовский областной центр </a:t>
            </a:r>
          </a:p>
          <a:p>
            <a:pPr algn="r"/>
            <a:r>
              <a:rPr lang="ru-RU" i="1" dirty="0">
                <a:latin typeface="Cambria" panose="02040503050406030204" pitchFamily="18" charset="0"/>
                <a:ea typeface="Calibri" panose="020F0502020204030204" pitchFamily="34" charset="0"/>
              </a:rPr>
              <a:t>обработки информации в сфере образования»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3C39944-6874-494C-A3FB-AF849B7B7FE3}"/>
              </a:ext>
            </a:extLst>
          </p:cNvPr>
          <p:cNvSpPr/>
          <p:nvPr/>
        </p:nvSpPr>
        <p:spPr>
          <a:xfrm>
            <a:off x="522288" y="1210975"/>
            <a:ext cx="10826750" cy="34778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Информационно-технологическое </a:t>
            </a:r>
            <a:r>
              <a:rPr lang="ru-RU" altLang="ru-RU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обеспечение проведения тренировочного мероприятия с применением технологии печати полного комплекта экзаменационных материалов</a:t>
            </a:r>
            <a:endParaRPr lang="ru-RU" altLang="ru-RU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8576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82966"/>
            <a:ext cx="9660834" cy="665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1450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10139" y="874015"/>
            <a:ext cx="1027706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Упаковочные материалы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Сейф-пакет большой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на ППЭ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Сейф-пакет стандартный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в штаб + количество аудиторий = 5 на ППЭ 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193" name="Рисунок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304" y="1889678"/>
            <a:ext cx="7203068" cy="468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76667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66730" y="1012519"/>
            <a:ext cx="71561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Возвратно-доставочный пакет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х количество аудиторий = 9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9217" name="Рисунок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30" y="1412629"/>
            <a:ext cx="7156174" cy="479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08415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02026" y="1060294"/>
            <a:ext cx="106343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Сейф-пакет малый с диском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количеству аудиторий + резервные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41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30" y="1742602"/>
            <a:ext cx="9104243" cy="447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63755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33718" y="999701"/>
            <a:ext cx="47245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Упаковка ЭМ в аудитории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3313" name="Рисунок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918253"/>
            <a:ext cx="98107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81500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71601" y="627370"/>
            <a:ext cx="9744074" cy="163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5395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Упаковка ЭМ в штабе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Важно: После сканирования бланков в штабе ППЭ, их необходимо упаковать в новый ВДП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4337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749287"/>
            <a:ext cx="1003935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50018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363288" y="501650"/>
            <a:ext cx="10656916" cy="885825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ППЭ к проведению экзамена</a:t>
            </a:r>
            <a:endParaRPr lang="ru-RU" sz="6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78404595"/>
              </p:ext>
            </p:extLst>
          </p:nvPr>
        </p:nvGraphicFramePr>
        <p:xfrm>
          <a:off x="166255" y="1340768"/>
          <a:ext cx="10250225" cy="5018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8484524" y="1479665"/>
            <a:ext cx="3467764" cy="120534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8846" tIns="54422" rIns="108846" bIns="54422" anchor="ctr"/>
          <a:lstStyle/>
          <a:p>
            <a:pPr algn="ctr" defTabSz="117180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991600" y="3295795"/>
            <a:ext cx="2960688" cy="1152525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8846" tIns="54422" rIns="108846" bIns="54422" anchor="ctr"/>
          <a:lstStyle/>
          <a:p>
            <a:pPr algn="ctr" defTabSz="1171575">
              <a:defRPr/>
            </a:pP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</a:t>
            </a:r>
            <a:b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</a:t>
            </a:r>
          </a:p>
          <a:p>
            <a:pPr algn="ctr" defTabSz="1171575">
              <a:defRPr/>
            </a:pP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ГЭК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91600" y="4949075"/>
            <a:ext cx="2960688" cy="1338263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8846" tIns="54422" rIns="108846" bIns="54422" anchor="ctr"/>
          <a:lstStyle/>
          <a:p>
            <a:pPr algn="ctr" defTabSz="1171575">
              <a:defRPr/>
            </a:pP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</a:t>
            </a:r>
            <a:b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</a:t>
            </a:r>
          </a:p>
          <a:p>
            <a:pPr algn="ctr" defTabSz="1171575">
              <a:defRPr/>
            </a:pP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ГЭК</a:t>
            </a:r>
          </a:p>
          <a:p>
            <a:pPr algn="ctr" defTabSz="1171575">
              <a:defRPr/>
            </a:pPr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</a:t>
            </a:r>
          </a:p>
        </p:txBody>
      </p:sp>
    </p:spTree>
    <p:extLst>
      <p:ext uri="{BB962C8B-B14F-4D97-AF65-F5344CB8AC3E}">
        <p14:creationId xmlns:p14="http://schemas.microsoft.com/office/powerpoint/2010/main" val="73722547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017" y="1086264"/>
            <a:ext cx="11042374" cy="4861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к мероприятию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Техническая подготовка ППЭ</a:t>
            </a:r>
            <a:endParaRPr lang="ru-RU" sz="20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До 30.01.2018</a:t>
            </a:r>
            <a:endParaRPr lang="ru-RU" sz="20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L="342900" lvl="0" indent="-342900" algn="just">
              <a:spcAft>
                <a:spcPts val="155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Подготовка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основных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резервных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станций печати</a:t>
            </a:r>
            <a:endParaRPr lang="ru-RU" sz="20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L="342900" lvl="0" indent="-342900" algn="just">
              <a:spcAft>
                <a:spcPts val="155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Использование системы Мониторинга для отслеживания процессов ППЭ.</a:t>
            </a:r>
            <a:endParaRPr lang="ru-RU" sz="20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Не забыть про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USB модем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для создания резервного доступа к сети Интернет</a:t>
            </a:r>
            <a:endParaRPr lang="ru-RU" sz="20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 </a:t>
            </a:r>
            <a:endParaRPr lang="ru-RU" sz="20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Контроль технической готовности ППЭ</a:t>
            </a:r>
            <a:endParaRPr lang="ru-RU" sz="20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До 01.02.2018</a:t>
            </a:r>
            <a:endParaRPr lang="ru-RU" sz="20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L="342900" lvl="0" indent="-342900" algn="just">
              <a:spcAft>
                <a:spcPts val="155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Проверка технической готовности основных и резервных станций печати ЭМ во всех аудиториях</a:t>
            </a:r>
            <a:endParaRPr lang="ru-RU" sz="20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L="342900" lvl="0" indent="-342900" algn="just">
              <a:spcAft>
                <a:spcPts val="155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Проверка станций сканирования и авторизации </a:t>
            </a:r>
            <a:endParaRPr lang="ru-RU" sz="20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1278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6043" y="680481"/>
            <a:ext cx="11270974" cy="5742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мероприятия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Скачивание ключа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ЭМ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02.02.2018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с 09:30 до10:00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L="342900" lvl="0" indent="-342900" algn="just">
              <a:spcAft>
                <a:spcPts val="155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С федерального портала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Печать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полных комплектов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ЭМ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02.02.2018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до10:30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L="342900" lvl="0" indent="-342900" algn="just">
              <a:spcAft>
                <a:spcPts val="14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Материалы печатаются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с Дисков с ЭМ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L="342900" lvl="0" indent="-342900" algn="just">
              <a:spcAft>
                <a:spcPts val="14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Чёрно-белые односторонние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ЭМ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Печать в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каждой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аудитории ППЭ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Диски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с ЭМ: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L="342900" lvl="0" indent="-342900" algn="just">
              <a:spcAft>
                <a:spcPts val="155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Запрещается копирование 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Запрещается перенос из аудитории в аудиторию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Бумажные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материалы: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L="342900" lvl="0" indent="-342900" algn="just">
              <a:spcAft>
                <a:spcPts val="15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Запрещается разукомплектовывать ИК 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L="342900" lvl="0" indent="-342900" algn="just">
              <a:spcAft>
                <a:spcPts val="15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Запрещается одному участнику выдавать бланки из разных ИК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Запрещается ксерокопирование бланков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Проведение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экзамена, печать ДБО (при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необходимости)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02.02.2018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L="342900" lvl="0" indent="-342900">
              <a:spcAft>
                <a:spcPts val="14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ДБО 2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чёрно-белые и односторонние 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L="342900" lvl="0" indent="-342900">
              <a:spcAft>
                <a:spcPts val="14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Печать в штабе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L="342900" lvl="0" indent="-342900">
              <a:spcAft>
                <a:spcPts val="14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Печать ДБО2 возможна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до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во время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экзамена после подтверждения данных о ППЭ на станции авторизации 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Факт печати ДБО фиксируется на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ФУ</a:t>
            </a:r>
            <a:endParaRPr lang="ru-RU" sz="16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49467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686" y="711378"/>
            <a:ext cx="11479696" cy="562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Обработка материалов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Сбор бланков участников в аудиториях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Все типы бланков ЭР собираются в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один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ВДП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После сбора выполняется: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завершение экзамена на станции печати ЭМ, печать протокола печати и сохранение журнала проведения печати на станции печати ЭМ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Заполнение необходимых форм ППЭ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Передача статуса в системе Мониторинга «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Экзамены завершены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»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Передача пакетов с бланками в Штаб ППЭ и сканирование в Штабе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02.02.2018.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Сканируются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бланки и формы ППЭ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Затем осуществляется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экспорт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пакетов с электронными бланками и формами ППЭ из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Передача зашифрованных пакетов из ППЭ в РЦОИ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02.02.2018.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Происходит в электронном виде по сети Интернет с помощью станции авторизации 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Выполняется передача в систему мониторинга журнала станции сканирования и статуса «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Бланки переданы в РЦОИ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 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Заполнение ППЭ и передача в систему Мониторинга журнала апробации</a:t>
            </a:r>
            <a:endParaRPr lang="ru-RU" sz="1600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entury Gothic" panose="020B0502020202020204" pitchFamily="34" charset="0"/>
              </a:rPr>
              <a:t>В день проведения мероприятия</a:t>
            </a:r>
            <a:endParaRPr lang="ru-RU" sz="16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61231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437456"/>
              </p:ext>
            </p:extLst>
          </p:nvPr>
        </p:nvGraphicFramePr>
        <p:xfrm>
          <a:off x="838200" y="2060139"/>
          <a:ext cx="10515600" cy="343357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623810">
                  <a:extLst>
                    <a:ext uri="{9D8B030D-6E8A-4147-A177-3AD203B41FA5}">
                      <a16:colId xmlns:a16="http://schemas.microsoft.com/office/drawing/2014/main" val="3866945100"/>
                    </a:ext>
                  </a:extLst>
                </a:gridCol>
                <a:gridCol w="2891790">
                  <a:extLst>
                    <a:ext uri="{9D8B030D-6E8A-4147-A177-3AD203B41FA5}">
                      <a16:colId xmlns:a16="http://schemas.microsoft.com/office/drawing/2014/main" val="1030433688"/>
                    </a:ext>
                  </a:extLst>
                </a:gridCol>
              </a:tblGrid>
              <a:tr h="889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Количественные ограничения по участию: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345243"/>
                  </a:ext>
                </a:extLst>
              </a:tr>
              <a:tr h="88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ППЭ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3520694"/>
                  </a:ext>
                </a:extLst>
              </a:tr>
              <a:tr h="88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Количество аудиторий на ППЭ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5000258"/>
                  </a:ext>
                </a:extLst>
              </a:tr>
              <a:tr h="88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Количество членов ГЭК, имеющих токен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не менее 2 на ППЭ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6500606"/>
                  </a:ext>
                </a:extLst>
              </a:tr>
              <a:tr h="88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Количество специалистов РЦОИ, имеющих токен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9368942"/>
                  </a:ext>
                </a:extLst>
              </a:tr>
              <a:tr h="8890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Одна экзаменационная работа проверяется только одним экспертом предметной комиссии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554173"/>
                  </a:ext>
                </a:extLst>
              </a:tr>
              <a:tr h="88900">
                <a:tc gridSpan="2">
                  <a:txBody>
                    <a:bodyPr/>
                    <a:lstStyle/>
                    <a:p>
                      <a:endParaRPr lang="ru-RU" sz="280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44235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Участие обучающихся с ОВЗ на добровольной основе без создания особых условий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581802"/>
                  </a:ext>
                </a:extLst>
              </a:tr>
              <a:tr h="88900">
                <a:tc gridSpan="2">
                  <a:txBody>
                    <a:bodyPr/>
                    <a:lstStyle/>
                    <a:p>
                      <a:endParaRPr lang="ru-RU" sz="2800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23078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Приём и рассмотрение апелляций не предусмотрены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34563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1935" y="1211322"/>
            <a:ext cx="116681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 и ограничения проведения тренировочного мероприятия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959443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079" y="736901"/>
            <a:ext cx="10120932" cy="578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62212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1082841" y="640433"/>
            <a:ext cx="11109159" cy="4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Некорректное заполнение и сканирование бланков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0524" y="1078207"/>
            <a:ext cx="1175886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1900" dirty="0"/>
              <a:t>не заполняется поле «Количество заполненных полей «Замена ошибочных ответов» в бланке ответов №1;</a:t>
            </a:r>
          </a:p>
          <a:p>
            <a:pPr lvl="0"/>
            <a:endParaRPr lang="ru-RU" sz="1900" dirty="0"/>
          </a:p>
        </p:txBody>
      </p:sp>
      <p:pic>
        <p:nvPicPr>
          <p:cNvPr id="4" name="Рисунок 3" descr="C:\Users\nova_\Pictures\2017-05-30\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476" y="1472908"/>
            <a:ext cx="3844290" cy="5244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683361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1082841" y="640433"/>
            <a:ext cx="11109159" cy="4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Некорректное заполнение и сканирование бланков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0525" y="1094248"/>
            <a:ext cx="7034464" cy="5515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в бланках ответов №2 не заполнены поля «Дополнительный бланк ответов №2», а в дополнительных бланках ответов №2 в поле «Следующий дополнительный бланк ответов №2» внесены номера регистрационных бланков участников;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в бланки ответов №2 не были внесены номера дополнительных бланков ответов №2;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дополнительные бланки №2 сложены в неправильном порядке;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в бланках регистрации в полях «Удален с экзамена в связи с нарушением порядка проведения ЕГЭ» и «Не закончил экзамен по уважительной причине» организаторами ставиться </a:t>
            </a:r>
            <a:r>
              <a:rPr lang="ru-RU" b="1" dirty="0"/>
              <a:t>символ «0» или «-»</a:t>
            </a:r>
            <a:r>
              <a:rPr lang="ru-RU" dirty="0"/>
              <a:t>, при этом участник </a:t>
            </a:r>
            <a:r>
              <a:rPr lang="ru-RU" b="1" dirty="0"/>
              <a:t>не удаляется</a:t>
            </a:r>
            <a:r>
              <a:rPr lang="ru-RU" dirty="0"/>
              <a:t> с экзамена и не завершает экзамен досрочно </a:t>
            </a:r>
            <a:r>
              <a:rPr lang="ru-RU" i="1" dirty="0"/>
              <a:t>(рекомендация: в данные поля ставится ЛЮБАЯ отметка ответственным организатором СТРОГО в случае досрочного завершения экзамена участником (удаление или уважительная причина). В ином случае нижняя часть бланка регистрации не заполняется организатором, и подпись не ставится);</a:t>
            </a:r>
            <a:endParaRPr lang="ru-RU" dirty="0"/>
          </a:p>
        </p:txBody>
      </p:sp>
      <p:pic>
        <p:nvPicPr>
          <p:cNvPr id="4" name="Рисунок 3" descr="C:\Users\nova_\Pictures\2017-05-30\0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16" y="1461218"/>
            <a:ext cx="4876799" cy="4362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06197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1082841" y="640433"/>
            <a:ext cx="11109159" cy="4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Некорректное заполнение и сканирование бланков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0524" y="1535406"/>
            <a:ext cx="56708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800" dirty="0"/>
              <a:t>бланки заполнены шариковой ручкой – при сканировании результаты заполнения полей бланков участником получились не читаемыми</a:t>
            </a:r>
          </a:p>
        </p:txBody>
      </p:sp>
      <p:pic>
        <p:nvPicPr>
          <p:cNvPr id="4" name="Рисунок 3" descr="C:\Users\nova_\Pictures\2017-05-30\0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368" y="1134354"/>
            <a:ext cx="4103169" cy="5723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4655188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1082841" y="640433"/>
            <a:ext cx="11109159" cy="4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Некорректное заполнение и сканирование бланков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0524" y="1134354"/>
            <a:ext cx="55425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800" dirty="0"/>
              <a:t>формы ППЭ-13-02 и ППЭ-18-МАШ заполнены </a:t>
            </a:r>
            <a:r>
              <a:rPr lang="ru-RU" sz="2800" b="1" dirty="0"/>
              <a:t>некорректно</a:t>
            </a:r>
            <a:r>
              <a:rPr lang="ru-RU" sz="2800" dirty="0"/>
              <a:t>: ОН заполняет все поля с замечаниями </a:t>
            </a:r>
            <a:r>
              <a:rPr lang="ru-RU" sz="2800" b="1" dirty="0"/>
              <a:t>символом «0» или </a:t>
            </a:r>
            <a:r>
              <a:rPr lang="ru-RU" sz="2800" dirty="0"/>
              <a:t>«-» </a:t>
            </a:r>
            <a:r>
              <a:rPr lang="ru-RU" sz="2800" i="1" dirty="0"/>
              <a:t>(рекомендация: руководитель ППЭ должен контролировать заполнение полей, ОН ставит ЛЮБУЮ метку только в нужных полях, остальные поля должны быть пустыми)</a:t>
            </a:r>
            <a:endParaRPr lang="ru-RU" sz="2800" dirty="0"/>
          </a:p>
        </p:txBody>
      </p:sp>
      <p:pic>
        <p:nvPicPr>
          <p:cNvPr id="5" name="Рисунок 4" descr="C:\Users\nova_\Pictures\2017-05-30\0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358" y="1134354"/>
            <a:ext cx="3696335" cy="5260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226969" y="1348876"/>
            <a:ext cx="1074821" cy="183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06300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826169" y="640433"/>
            <a:ext cx="11365832" cy="4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Некорректные ведомости ППЭ-13-02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8" y="1268665"/>
            <a:ext cx="7805404" cy="5365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20253" y="1268665"/>
            <a:ext cx="1074821" cy="183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97832" y="2006601"/>
            <a:ext cx="7467600" cy="3034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758989" y="2122951"/>
            <a:ext cx="321306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ru-RU" sz="2400" b="1" dirty="0">
                <a:solidFill>
                  <a:srgbClr val="FF0000"/>
                </a:solidFill>
                <a:latin typeface="Cambria" pitchFamily="18" charset="0"/>
              </a:rPr>
              <a:t>Каждый экзамен более 30% ведомостей </a:t>
            </a:r>
          </a:p>
          <a:p>
            <a:pPr algn="ctr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ru-RU" sz="2400" b="1" dirty="0">
                <a:solidFill>
                  <a:srgbClr val="FF0000"/>
                </a:solidFill>
                <a:latin typeface="Cambria" pitchFamily="18" charset="0"/>
              </a:rPr>
              <a:t>ППЭ-13-02 заполнены неверно!!!!</a:t>
            </a:r>
          </a:p>
        </p:txBody>
      </p:sp>
    </p:spTree>
    <p:extLst>
      <p:ext uri="{BB962C8B-B14F-4D97-AF65-F5344CB8AC3E}">
        <p14:creationId xmlns:p14="http://schemas.microsoft.com/office/powerpoint/2010/main" val="3047058300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3" y="1134354"/>
            <a:ext cx="7900736" cy="5545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826169" y="640433"/>
            <a:ext cx="11365832" cy="4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Некорректные ведомости ППЭ-13-02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20253" y="1134353"/>
            <a:ext cx="1275347" cy="27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758989" y="2122951"/>
            <a:ext cx="321306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ru-RU" sz="2400" b="1" dirty="0">
                <a:solidFill>
                  <a:srgbClr val="FF0000"/>
                </a:solidFill>
                <a:latin typeface="Cambria" pitchFamily="18" charset="0"/>
              </a:rPr>
              <a:t>Каждый экзамен более 30% ведомостей </a:t>
            </a:r>
          </a:p>
          <a:p>
            <a:pPr algn="ctr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ru-RU" sz="2400" b="1" dirty="0">
                <a:solidFill>
                  <a:srgbClr val="FF0000"/>
                </a:solidFill>
                <a:latin typeface="Cambria" pitchFamily="18" charset="0"/>
              </a:rPr>
              <a:t>ППЭ-13-02 заполнены неверно!!!!</a:t>
            </a:r>
          </a:p>
        </p:txBody>
      </p:sp>
    </p:spTree>
    <p:extLst>
      <p:ext uri="{BB962C8B-B14F-4D97-AF65-F5344CB8AC3E}">
        <p14:creationId xmlns:p14="http://schemas.microsoft.com/office/powerpoint/2010/main" val="568825702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826169" y="640433"/>
            <a:ext cx="11365832" cy="4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Некорректные ведомости ППЭ-13-02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99" y="1134353"/>
            <a:ext cx="7815536" cy="5338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11706" y="1134353"/>
            <a:ext cx="1275347" cy="27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181474" y="2122951"/>
            <a:ext cx="4010526" cy="2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ru-RU" sz="3200" b="1" dirty="0">
                <a:solidFill>
                  <a:srgbClr val="FF0000"/>
                </a:solidFill>
                <a:latin typeface="Cambria" pitchFamily="18" charset="0"/>
              </a:rPr>
              <a:t>ст.2=ст.3=ст.4=ст.6=</a:t>
            </a:r>
          </a:p>
          <a:p>
            <a:pPr algn="ctr">
              <a:lnSpc>
                <a:spcPct val="90000"/>
              </a:lnSpc>
              <a:spcBef>
                <a:spcPct val="35000"/>
              </a:spcBef>
            </a:pPr>
            <a:r>
              <a:rPr lang="ru-RU" sz="3200" b="1" dirty="0">
                <a:solidFill>
                  <a:srgbClr val="FF0000"/>
                </a:solidFill>
                <a:latin typeface="Cambria" pitchFamily="18" charset="0"/>
              </a:rPr>
              <a:t>=ст.8-ст.9-ст.10-</a:t>
            </a:r>
          </a:p>
          <a:p>
            <a:pPr algn="ctr">
              <a:lnSpc>
                <a:spcPct val="90000"/>
              </a:lnSpc>
              <a:spcBef>
                <a:spcPct val="35000"/>
              </a:spcBef>
            </a:pPr>
            <a:r>
              <a:rPr lang="ru-RU" sz="3200" b="1" dirty="0">
                <a:solidFill>
                  <a:srgbClr val="FF0000"/>
                </a:solidFill>
                <a:latin typeface="Cambria" pitchFamily="18" charset="0"/>
              </a:rPr>
              <a:t>-ст.11</a:t>
            </a:r>
          </a:p>
          <a:p>
            <a:pPr algn="ctr">
              <a:lnSpc>
                <a:spcPct val="90000"/>
              </a:lnSpc>
              <a:spcBef>
                <a:spcPct val="35000"/>
              </a:spcBef>
              <a:buFontTx/>
              <a:buNone/>
            </a:pPr>
            <a:endParaRPr lang="ru-RU" sz="32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88312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45" y="462597"/>
            <a:ext cx="8500110" cy="5932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109741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826169" y="640433"/>
            <a:ext cx="11365832" cy="4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Некорректные ведомости ППЭ-18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1" y="1134354"/>
            <a:ext cx="3742336" cy="5290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92" y="1134353"/>
            <a:ext cx="3742336" cy="5290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479" y="1134354"/>
            <a:ext cx="3742336" cy="5290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32429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134653"/>
              </p:ext>
            </p:extLst>
          </p:nvPr>
        </p:nvGraphicFramePr>
        <p:xfrm>
          <a:off x="718930" y="2086714"/>
          <a:ext cx="10515600" cy="37688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19267">
                  <a:extLst>
                    <a:ext uri="{9D8B030D-6E8A-4147-A177-3AD203B41FA5}">
                      <a16:colId xmlns:a16="http://schemas.microsoft.com/office/drawing/2014/main" val="682959232"/>
                    </a:ext>
                  </a:extLst>
                </a:gridCol>
                <a:gridCol w="6338804">
                  <a:extLst>
                    <a:ext uri="{9D8B030D-6E8A-4147-A177-3AD203B41FA5}">
                      <a16:colId xmlns:a16="http://schemas.microsoft.com/office/drawing/2014/main" val="85834942"/>
                    </a:ext>
                  </a:extLst>
                </a:gridCol>
                <a:gridCol w="3457529">
                  <a:extLst>
                    <a:ext uri="{9D8B030D-6E8A-4147-A177-3AD203B41FA5}">
                      <a16:colId xmlns:a16="http://schemas.microsoft.com/office/drawing/2014/main" val="3009847799"/>
                    </a:ext>
                  </a:extLst>
                </a:gridCol>
              </a:tblGrid>
              <a:tr h="206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№ п/п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9" marR="61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Наименование работ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9" marR="61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Сроки проведения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9" marR="61929" marT="0" marB="0" anchor="ctr"/>
                </a:tc>
                <a:extLst>
                  <a:ext uri="{0D108BD9-81ED-4DB2-BD59-A6C34878D82A}">
                    <a16:rowId xmlns:a16="http://schemas.microsoft.com/office/drawing/2014/main" val="3974637203"/>
                  </a:ext>
                </a:extLst>
              </a:tr>
              <a:tr h="206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9" marR="619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Подготовка к проведению тренировочного экзамена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9" marR="61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декабрь 2017 – январь 2018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9" marR="61929" marT="0" marB="0" anchor="ctr"/>
                </a:tc>
                <a:extLst>
                  <a:ext uri="{0D108BD9-81ED-4DB2-BD59-A6C34878D82A}">
                    <a16:rowId xmlns:a16="http://schemas.microsoft.com/office/drawing/2014/main" val="2378326558"/>
                  </a:ext>
                </a:extLst>
              </a:tr>
              <a:tr h="206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9" marR="619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Техническая подготовка РЦОИ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9" marR="61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26.01.2018 – 30.01.2018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9" marR="61929" marT="0" marB="0" anchor="ctr"/>
                </a:tc>
                <a:extLst>
                  <a:ext uri="{0D108BD9-81ED-4DB2-BD59-A6C34878D82A}">
                    <a16:rowId xmlns:a16="http://schemas.microsoft.com/office/drawing/2014/main" val="1461470656"/>
                  </a:ext>
                </a:extLst>
              </a:tr>
              <a:tr h="206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9" marR="619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Техническая подготовка ППЭ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9" marR="61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26.01.2018 – 30.01.2018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9" marR="61929" marT="0" marB="0" anchor="ctr"/>
                </a:tc>
                <a:extLst>
                  <a:ext uri="{0D108BD9-81ED-4DB2-BD59-A6C34878D82A}">
                    <a16:rowId xmlns:a16="http://schemas.microsoft.com/office/drawing/2014/main" val="1723203856"/>
                  </a:ext>
                </a:extLst>
              </a:tr>
              <a:tr h="206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9" marR="619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Контроль технической подготовки ППЭ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9" marR="61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31.01. 2018 – 01.02.2018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9" marR="61929" marT="0" marB="0" anchor="ctr"/>
                </a:tc>
                <a:extLst>
                  <a:ext uri="{0D108BD9-81ED-4DB2-BD59-A6C34878D82A}">
                    <a16:rowId xmlns:a16="http://schemas.microsoft.com/office/drawing/2014/main" val="3744559846"/>
                  </a:ext>
                </a:extLst>
              </a:tr>
              <a:tr h="206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9" marR="619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Проведение тренировочного экзамена по русскому языку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9" marR="61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02.02.2018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9" marR="61929" marT="0" marB="0" anchor="ctr"/>
                </a:tc>
                <a:extLst>
                  <a:ext uri="{0D108BD9-81ED-4DB2-BD59-A6C34878D82A}">
                    <a16:rowId xmlns:a16="http://schemas.microsoft.com/office/drawing/2014/main" val="2891576836"/>
                  </a:ext>
                </a:extLst>
              </a:tr>
              <a:tr h="206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9" marR="619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Работа предметных комиссий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9" marR="61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02.02. 2018 – 05.02. 2018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9" marR="61929" marT="0" marB="0" anchor="ctr"/>
                </a:tc>
                <a:extLst>
                  <a:ext uri="{0D108BD9-81ED-4DB2-BD59-A6C34878D82A}">
                    <a16:rowId xmlns:a16="http://schemas.microsoft.com/office/drawing/2014/main" val="1032312021"/>
                  </a:ext>
                </a:extLst>
              </a:tr>
              <a:tr h="206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9" marR="619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Обработка результатов на федеральном уровне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9" marR="61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05.02. 2018 – 09.02. 2018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9" marR="61929" marT="0" marB="0" anchor="ctr"/>
                </a:tc>
                <a:extLst>
                  <a:ext uri="{0D108BD9-81ED-4DB2-BD59-A6C34878D82A}">
                    <a16:rowId xmlns:a16="http://schemas.microsoft.com/office/drawing/2014/main" val="1382441886"/>
                  </a:ext>
                </a:extLst>
              </a:tr>
              <a:tr h="206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9" marR="619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Передача результатов тренировочного экзамена в РЦОИ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9" marR="61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12.02.2018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9" marR="61929" marT="0" marB="0" anchor="ctr"/>
                </a:tc>
                <a:extLst>
                  <a:ext uri="{0D108BD9-81ED-4DB2-BD59-A6C34878D82A}">
                    <a16:rowId xmlns:a16="http://schemas.microsoft.com/office/drawing/2014/main" val="3033813859"/>
                  </a:ext>
                </a:extLst>
              </a:tr>
              <a:tr h="206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9" marR="619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Ознакомление с результатами тренировочного экзамена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9" marR="619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12.02. 2018 – 13.02.2018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929" marR="61929" marT="0" marB="0" anchor="ctr"/>
                </a:tc>
                <a:extLst>
                  <a:ext uri="{0D108BD9-81ED-4DB2-BD59-A6C34878D82A}">
                    <a16:rowId xmlns:a16="http://schemas.microsoft.com/office/drawing/2014/main" val="91988642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61122" y="1355554"/>
            <a:ext cx="114962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План-график проведения тренировочного экзамена по русскому языку 02.02.2018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472718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826169" y="640433"/>
            <a:ext cx="11365832" cy="4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Некорректные ведомости ППЭ-18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15" y="1246649"/>
            <a:ext cx="3613401" cy="5108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595" y="1246650"/>
            <a:ext cx="3613402" cy="5108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 flipH="1">
            <a:off x="9408693" y="2622884"/>
            <a:ext cx="417093" cy="18929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588041" y="2622883"/>
            <a:ext cx="417093" cy="19812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0921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826169" y="640433"/>
            <a:ext cx="11365832" cy="4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Некорректное заполнение и сканирование бланков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35" y="1275349"/>
            <a:ext cx="3415083" cy="4951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 flipH="1">
            <a:off x="1211179" y="1716505"/>
            <a:ext cx="1700463" cy="2165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510" y="1275349"/>
            <a:ext cx="3440394" cy="4951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 flipH="1">
            <a:off x="5024687" y="1692441"/>
            <a:ext cx="1700463" cy="2165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811" y="1275349"/>
            <a:ext cx="3632784" cy="4947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 flipH="1">
            <a:off x="8309809" y="1167064"/>
            <a:ext cx="3632785" cy="2165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52197" y="1640123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\\\\\\\\\\\\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75537" y="1616059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\\\\\\\\\\\\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92303" y="164012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\\\\\\\\\\\\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18321" y="1608041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\\\\\\\\\\\\</a:t>
            </a:r>
          </a:p>
        </p:txBody>
      </p:sp>
    </p:spTree>
    <p:extLst>
      <p:ext uri="{BB962C8B-B14F-4D97-AF65-F5344CB8AC3E}">
        <p14:creationId xmlns:p14="http://schemas.microsoft.com/office/powerpoint/2010/main" val="2524290541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1318499" y="659027"/>
            <a:ext cx="5430252" cy="96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Некорректное заполнение бланков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189026" y="0"/>
            <a:ext cx="4716326" cy="6807982"/>
            <a:chOff x="7411452" y="0"/>
            <a:chExt cx="4716326" cy="680798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1453" y="0"/>
              <a:ext cx="4716325" cy="68079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 flipH="1">
              <a:off x="7411453" y="4932947"/>
              <a:ext cx="970546" cy="2165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flipH="1">
              <a:off x="7411452" y="2927684"/>
              <a:ext cx="970547" cy="2165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97278" y="1504725"/>
            <a:ext cx="70334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Bookman Old Style" panose="02050604050505020204" pitchFamily="18" charset="0"/>
              </a:rPr>
              <a:t>Методические рекомендации по подготовке, проведению и обработке материалов единого государственного экзамена в региональных центрах обработки информации субъектов </a:t>
            </a:r>
            <a:endParaRPr lang="ru-RU" sz="1600" dirty="0">
              <a:latin typeface="Bookman Old Style" panose="02050604050505020204" pitchFamily="18" charset="0"/>
            </a:endParaRPr>
          </a:p>
          <a:p>
            <a:r>
              <a:rPr lang="ru-RU" sz="1600" b="1" dirty="0">
                <a:latin typeface="Bookman Old Style" panose="02050604050505020204" pitchFamily="18" charset="0"/>
              </a:rPr>
              <a:t>Российской Федерации в 2017 году:</a:t>
            </a:r>
          </a:p>
          <a:p>
            <a:pPr lvl="1"/>
            <a:endParaRPr lang="ru-RU" sz="1600" b="1" dirty="0">
              <a:latin typeface="Bookman Old Style" panose="02050604050505020204" pitchFamily="18" charset="0"/>
            </a:endParaRPr>
          </a:p>
          <a:p>
            <a:pPr lvl="1"/>
            <a:r>
              <a:rPr lang="ru-RU" sz="1600" b="1" dirty="0">
                <a:latin typeface="Bookman Old Style" panose="02050604050505020204" pitchFamily="18" charset="0"/>
              </a:rPr>
              <a:t>«Приложение 5. Правила для верификатора в РЦОИ</a:t>
            </a:r>
          </a:p>
          <a:p>
            <a:pPr lvl="1"/>
            <a:endParaRPr lang="ru-RU" sz="1600" b="1" dirty="0">
              <a:latin typeface="Bookman Old Style" panose="02050604050505020204" pitchFamily="18" charset="0"/>
            </a:endParaRPr>
          </a:p>
          <a:p>
            <a:pPr lvl="1"/>
            <a:r>
              <a:rPr lang="ru-RU" sz="2000" b="1" dirty="0">
                <a:latin typeface="Bookman Old Style" panose="02050604050505020204" pitchFamily="18" charset="0"/>
              </a:rPr>
              <a:t>1.5. верификатор не имеет право вносить изменения в распознанный текст при наличии любых исправленных или зачеркнутых позиций ответа в поле ответа бланка. </a:t>
            </a:r>
            <a:r>
              <a:rPr lang="ru-RU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Верификатор удаляет весь распознанный текст ответа при наличии любых исправленных или зачеркнутых позиций ответа в поле ответа бланка»</a:t>
            </a:r>
          </a:p>
        </p:txBody>
      </p:sp>
    </p:spTree>
    <p:extLst>
      <p:ext uri="{BB962C8B-B14F-4D97-AF65-F5344CB8AC3E}">
        <p14:creationId xmlns:p14="http://schemas.microsoft.com/office/powerpoint/2010/main" val="29421814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826169" y="608349"/>
            <a:ext cx="11365832" cy="98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rgbClr val="22419B"/>
                </a:solidFill>
                <a:latin typeface="Cambria" pitchFamily="18" charset="0"/>
              </a:rPr>
              <a:t>Материалы на сайте ГБУ РО «РОЦОИСО» </a:t>
            </a:r>
          </a:p>
          <a:p>
            <a:pPr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rgbClr val="22419B"/>
                </a:solidFill>
                <a:latin typeface="Cambria" pitchFamily="18" charset="0"/>
              </a:rPr>
              <a:t>http://rcoi61.ru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2" y="1733416"/>
            <a:ext cx="11797527" cy="4275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795692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58" name="Picture 2" descr="C:\Users\nova_\Pictures\вебинар 13.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566724"/>
            <a:ext cx="5556286" cy="3109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333497" y="626534"/>
            <a:ext cx="10739967" cy="100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Tx/>
              <a:buNone/>
            </a:pPr>
            <a:r>
              <a:rPr lang="ru-RU" sz="3200" b="1" dirty="0">
                <a:solidFill>
                  <a:srgbClr val="22419B"/>
                </a:solidFill>
                <a:latin typeface="Cambria" pitchFamily="18" charset="0"/>
              </a:rPr>
              <a:t>Методическая и техническая поддержка </a:t>
            </a:r>
          </a:p>
          <a:p>
            <a:pPr algn="ctr">
              <a:buFontTx/>
              <a:buNone/>
            </a:pPr>
            <a:r>
              <a:rPr lang="ru-RU" sz="3200" b="1" dirty="0">
                <a:solidFill>
                  <a:srgbClr val="22419B"/>
                </a:solidFill>
                <a:latin typeface="Cambria" pitchFamily="18" charset="0"/>
              </a:rPr>
              <a:t>(Ростовская область)</a:t>
            </a:r>
          </a:p>
        </p:txBody>
      </p:sp>
      <p:pic>
        <p:nvPicPr>
          <p:cNvPr id="35225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/>
          <a:stretch/>
        </p:blipFill>
        <p:spPr bwMode="auto">
          <a:xfrm>
            <a:off x="6265334" y="2110337"/>
            <a:ext cx="5537730" cy="2690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02676" y="2058787"/>
            <a:ext cx="5757333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ru-RU" sz="2400" dirty="0">
                <a:latin typeface="Cambria" pitchFamily="18" charset="0"/>
              </a:rPr>
              <a:t>Каждый четверг силами РЦОИ проводились целевые </a:t>
            </a:r>
            <a:r>
              <a:rPr lang="ru-RU" sz="2400" dirty="0" err="1">
                <a:latin typeface="Cambria" pitchFamily="18" charset="0"/>
              </a:rPr>
              <a:t>вебинары</a:t>
            </a:r>
            <a:r>
              <a:rPr lang="ru-RU" sz="2400" dirty="0">
                <a:latin typeface="Cambria" pitchFamily="18" charset="0"/>
              </a:rPr>
              <a:t> (</a:t>
            </a:r>
            <a:r>
              <a:rPr lang="en-US" sz="2400" dirty="0">
                <a:latin typeface="Cambria" pitchFamily="18" charset="0"/>
              </a:rPr>
              <a:t>Adobe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en-US" sz="2400" dirty="0">
                <a:latin typeface="Cambria" pitchFamily="18" charset="0"/>
              </a:rPr>
              <a:t>Connect</a:t>
            </a:r>
            <a:r>
              <a:rPr lang="ru-RU" sz="2400" dirty="0">
                <a:latin typeface="Cambria" pitchFamily="18" charset="0"/>
              </a:rPr>
              <a:t>) по всем вопросам ГИА. 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155531" y="5078285"/>
            <a:ext cx="5757333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ru-RU" sz="2400" dirty="0">
                <a:latin typeface="Cambria" pitchFamily="18" charset="0"/>
              </a:rPr>
              <a:t>На сайте РЦОИ функционирует центр технической поддержки по всем вопросам ГИА и </a:t>
            </a:r>
            <a:r>
              <a:rPr lang="ru-RU" sz="2400" dirty="0" err="1">
                <a:latin typeface="Cambria" pitchFamily="18" charset="0"/>
              </a:rPr>
              <a:t>ВсОШ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02676" y="1583650"/>
            <a:ext cx="119707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5000"/>
              </a:spcBef>
              <a:buFontTx/>
              <a:buNone/>
            </a:pP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Помимо традиционных горячих линий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минобразования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и РЦОИ</a:t>
            </a:r>
          </a:p>
        </p:txBody>
      </p:sp>
    </p:spTree>
    <p:extLst>
      <p:ext uri="{BB962C8B-B14F-4D97-AF65-F5344CB8AC3E}">
        <p14:creationId xmlns:p14="http://schemas.microsoft.com/office/powerpoint/2010/main" val="980939581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220133"/>
              </p:ext>
            </p:extLst>
          </p:nvPr>
        </p:nvGraphicFramePr>
        <p:xfrm>
          <a:off x="838200" y="2476673"/>
          <a:ext cx="10515600" cy="265836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136905">
                  <a:extLst>
                    <a:ext uri="{9D8B030D-6E8A-4147-A177-3AD203B41FA5}">
                      <a16:colId xmlns:a16="http://schemas.microsoft.com/office/drawing/2014/main" val="1698025485"/>
                    </a:ext>
                  </a:extLst>
                </a:gridCol>
                <a:gridCol w="4378695">
                  <a:extLst>
                    <a:ext uri="{9D8B030D-6E8A-4147-A177-3AD203B41FA5}">
                      <a16:colId xmlns:a16="http://schemas.microsoft.com/office/drawing/2014/main" val="3950004183"/>
                    </a:ext>
                  </a:extLst>
                </a:gridCol>
              </a:tblGrid>
              <a:tr h="20912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с 26.01.2018 по 31.01.2018 c 09-00 до 18-30 по мск по рабочим дням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5" marR="628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477381"/>
                  </a:ext>
                </a:extLst>
              </a:tr>
              <a:tr h="20912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 01.02.2018 09-00 до 02.02.2018 18-30 по </a:t>
                      </a:r>
                      <a:r>
                        <a:rPr lang="ru-RU" sz="2800" dirty="0" err="1">
                          <a:effectLst/>
                        </a:rPr>
                        <a:t>мск</a:t>
                      </a:r>
                      <a:r>
                        <a:rPr lang="ru-RU" sz="2800" dirty="0">
                          <a:effectLst/>
                        </a:rPr>
                        <a:t> круглосуточно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5" marR="6282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911376"/>
                  </a:ext>
                </a:extLst>
              </a:tr>
              <a:tr h="3135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телефон «горячей» линии поддержки для ППЭ: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5" marR="62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8-800-755-88-43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5" marR="62825" marT="0" marB="0" anchor="ctr"/>
                </a:tc>
                <a:extLst>
                  <a:ext uri="{0D108BD9-81ED-4DB2-BD59-A6C34878D82A}">
                    <a16:rowId xmlns:a16="http://schemas.microsoft.com/office/drawing/2014/main" val="3040412675"/>
                  </a:ext>
                </a:extLst>
              </a:tr>
              <a:tr h="3263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адрес электронной почты поддержки для ППЭ: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5" marR="62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help-ppe@rustest.ru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25" marR="62825" marT="0" marB="0" anchor="ctr"/>
                </a:tc>
                <a:extLst>
                  <a:ext uri="{0D108BD9-81ED-4DB2-BD59-A6C34878D82A}">
                    <a16:rowId xmlns:a16="http://schemas.microsoft.com/office/drawing/2014/main" val="371522066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8626" y="1399455"/>
            <a:ext cx="1058517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Организационно-технологическая поддержка ППЭ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552877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Прямоугольник 2"/>
          <p:cNvSpPr>
            <a:spLocks noChangeArrowheads="1"/>
          </p:cNvSpPr>
          <p:nvPr/>
        </p:nvSpPr>
        <p:spPr bwMode="auto">
          <a:xfrm>
            <a:off x="5959642" y="1442954"/>
            <a:ext cx="60960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Yeseva One"/>
              </a:rPr>
              <a:t>Директор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Yeseva One"/>
              </a:rPr>
              <a:t>Снежко Галина Евгеньевна</a:t>
            </a:r>
            <a:br>
              <a:rPr lang="ru-RU" dirty="0">
                <a:solidFill>
                  <a:srgbClr val="000000"/>
                </a:solidFill>
                <a:latin typeface="Yeseva One"/>
              </a:rPr>
            </a:br>
            <a:r>
              <a:rPr lang="ru-RU" sz="2400" dirty="0">
                <a:solidFill>
                  <a:srgbClr val="FF0000"/>
                </a:solidFill>
                <a:latin typeface="Yeseva One"/>
              </a:rPr>
              <a:t>тел. </a:t>
            </a:r>
            <a:r>
              <a:rPr lang="ru-RU" sz="2400" b="1" dirty="0">
                <a:solidFill>
                  <a:srgbClr val="FF0000"/>
                </a:solidFill>
                <a:latin typeface="Yeseva One"/>
              </a:rPr>
              <a:t>+7(909)4253444</a:t>
            </a:r>
            <a:r>
              <a:rPr lang="ru-RU" sz="2400" dirty="0">
                <a:solidFill>
                  <a:srgbClr val="FF0000"/>
                </a:solidFill>
                <a:latin typeface="Yeseva One"/>
              </a:rPr>
              <a:t>, +7(863)2105006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/>
            </a:r>
            <a:br>
              <a:rPr lang="ru-RU" dirty="0">
                <a:solidFill>
                  <a:srgbClr val="000000"/>
                </a:solidFill>
                <a:latin typeface="Yeseva One"/>
              </a:rPr>
            </a:br>
            <a:r>
              <a:rPr lang="ru-RU" dirty="0">
                <a:solidFill>
                  <a:srgbClr val="000000"/>
                </a:solidFill>
                <a:latin typeface="Yeseva One"/>
                <a:hlinkClick r:id="rId2"/>
              </a:rPr>
              <a:t>gsnezhko@rcoi61.org.ru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> </a:t>
            </a:r>
          </a:p>
          <a:p>
            <a:pPr algn="ctr"/>
            <a:endParaRPr lang="en-US" sz="600" b="1" dirty="0">
              <a:solidFill>
                <a:srgbClr val="000000"/>
              </a:solidFill>
              <a:latin typeface="Yeseva One"/>
            </a:endParaRPr>
          </a:p>
          <a:p>
            <a:pPr algn="ctr"/>
            <a:r>
              <a:rPr lang="ru-RU" b="1" dirty="0">
                <a:solidFill>
                  <a:srgbClr val="000000"/>
                </a:solidFill>
                <a:latin typeface="Yeseva One"/>
              </a:rPr>
              <a:t>Заместитель директора</a:t>
            </a:r>
          </a:p>
          <a:p>
            <a:pPr algn="ctr"/>
            <a:r>
              <a:rPr lang="ru-RU" dirty="0" err="1">
                <a:solidFill>
                  <a:srgbClr val="000000"/>
                </a:solidFill>
                <a:latin typeface="Yeseva One"/>
              </a:rPr>
              <a:t>Корсунова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> Елена Федоровна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Yeseva One"/>
              </a:rPr>
              <a:t>тел. +7(863)2105007 </a:t>
            </a:r>
            <a:r>
              <a:rPr lang="ru-RU" dirty="0">
                <a:solidFill>
                  <a:srgbClr val="000000"/>
                </a:solidFill>
                <a:latin typeface="Yeseva One"/>
                <a:hlinkClick r:id="rId3"/>
              </a:rPr>
              <a:t>еkorsunova@rcoi61.org.ru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> </a:t>
            </a:r>
          </a:p>
          <a:p>
            <a:pPr algn="ctr"/>
            <a:endParaRPr lang="en-US" sz="800" b="1" dirty="0">
              <a:solidFill>
                <a:srgbClr val="000000"/>
              </a:solidFill>
              <a:latin typeface="Yeseva One"/>
            </a:endParaRPr>
          </a:p>
          <a:p>
            <a:pPr algn="ctr"/>
            <a:r>
              <a:rPr lang="ru-RU" b="1" dirty="0">
                <a:solidFill>
                  <a:srgbClr val="000000"/>
                </a:solidFill>
                <a:latin typeface="Yeseva One"/>
              </a:rPr>
              <a:t>Начальник отдела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Yeseva One"/>
              </a:rPr>
              <a:t>Богданов Валерий Александрович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Yeseva One"/>
              </a:rPr>
              <a:t>тел. +7(863)2105011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/>
            </a:r>
            <a:br>
              <a:rPr lang="ru-RU" dirty="0">
                <a:solidFill>
                  <a:srgbClr val="000000"/>
                </a:solidFill>
                <a:latin typeface="Yeseva One"/>
              </a:rPr>
            </a:br>
            <a:r>
              <a:rPr lang="en-US" dirty="0" err="1">
                <a:solidFill>
                  <a:srgbClr val="000000"/>
                </a:solidFill>
                <a:latin typeface="Yeseva One"/>
                <a:hlinkClick r:id="rId3"/>
              </a:rPr>
              <a:t>vbogdanov</a:t>
            </a:r>
            <a:r>
              <a:rPr lang="ru-RU" dirty="0">
                <a:solidFill>
                  <a:srgbClr val="000000"/>
                </a:solidFill>
                <a:latin typeface="Yeseva One"/>
                <a:hlinkClick r:id="rId3"/>
              </a:rPr>
              <a:t>@rcoi61.org.ru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> </a:t>
            </a:r>
          </a:p>
          <a:p>
            <a:pPr algn="ctr"/>
            <a:endParaRPr lang="en-US" sz="800" b="1" dirty="0">
              <a:solidFill>
                <a:srgbClr val="000000"/>
              </a:solidFill>
              <a:latin typeface="Yeseva One"/>
            </a:endParaRPr>
          </a:p>
          <a:p>
            <a:pPr algn="ctr"/>
            <a:r>
              <a:rPr lang="ru-RU" b="1" dirty="0">
                <a:solidFill>
                  <a:srgbClr val="000000"/>
                </a:solidFill>
                <a:latin typeface="Yeseva One"/>
              </a:rPr>
              <a:t>Начальник отдела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Yeseva One"/>
              </a:rPr>
              <a:t>Назаренко Евгений Анатольевич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Yeseva One"/>
              </a:rPr>
              <a:t>тел. +7(863)2105013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/>
            </a:r>
            <a:br>
              <a:rPr lang="ru-RU" dirty="0">
                <a:solidFill>
                  <a:srgbClr val="000000"/>
                </a:solidFill>
                <a:latin typeface="Yeseva One"/>
              </a:rPr>
            </a:br>
            <a:r>
              <a:rPr lang="en-US" dirty="0" err="1">
                <a:solidFill>
                  <a:srgbClr val="000000"/>
                </a:solidFill>
                <a:latin typeface="Yeseva One"/>
                <a:hlinkClick r:id="rId3"/>
              </a:rPr>
              <a:t>enazarenko</a:t>
            </a:r>
            <a:r>
              <a:rPr lang="ru-RU" dirty="0">
                <a:solidFill>
                  <a:srgbClr val="000000"/>
                </a:solidFill>
                <a:latin typeface="Yeseva One"/>
                <a:hlinkClick r:id="rId3"/>
              </a:rPr>
              <a:t>@rcoi61.org.ru</a:t>
            </a:r>
            <a:r>
              <a:rPr lang="ru-RU" dirty="0">
                <a:solidFill>
                  <a:srgbClr val="000000"/>
                </a:solidFill>
                <a:latin typeface="Yeseva One"/>
              </a:rPr>
              <a:t> </a:t>
            </a:r>
          </a:p>
        </p:txBody>
      </p:sp>
      <p:sp>
        <p:nvSpPr>
          <p:cNvPr id="223236" name="Rectangle 5"/>
          <p:cNvSpPr txBox="1">
            <a:spLocks noChangeArrowheads="1"/>
          </p:cNvSpPr>
          <p:nvPr/>
        </p:nvSpPr>
        <p:spPr bwMode="auto">
          <a:xfrm>
            <a:off x="216568" y="1527175"/>
            <a:ext cx="5590674" cy="440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ru-RU" altLang="ru-RU" sz="2400" dirty="0"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2400" b="1" dirty="0">
                <a:latin typeface="Calibri" pitchFamily="34" charset="0"/>
              </a:rPr>
              <a:t>Ростовский областной центр обработки информации в сфере образования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2400" b="1" dirty="0">
                <a:latin typeface="Calibri" pitchFamily="34" charset="0"/>
              </a:rPr>
              <a:t>РЦОИ</a:t>
            </a:r>
            <a:endParaRPr lang="en-US" altLang="ru-RU" sz="2400" b="1" dirty="0">
              <a:latin typeface="Calibri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ru-RU" altLang="ru-RU" sz="2400" b="1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>
                <a:latin typeface="Calibri" pitchFamily="34" charset="0"/>
              </a:rPr>
              <a:t>г. Ростов-на-Дону, пр. Ленина, 92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400" dirty="0">
                <a:latin typeface="Calibri" pitchFamily="34" charset="0"/>
              </a:rPr>
              <a:t>web-</a:t>
            </a:r>
            <a:r>
              <a:rPr lang="ru-RU" altLang="ru-RU" sz="2400" dirty="0">
                <a:latin typeface="Calibri" pitchFamily="34" charset="0"/>
              </a:rPr>
              <a:t>сайт: </a:t>
            </a:r>
            <a:r>
              <a:rPr lang="en-US" altLang="ru-RU" sz="2400" dirty="0">
                <a:latin typeface="Calibri" pitchFamily="34" charset="0"/>
                <a:hlinkClick r:id="rId4"/>
              </a:rPr>
              <a:t>www.rcoi61.ru</a:t>
            </a:r>
            <a:r>
              <a:rPr lang="ru-RU" altLang="ru-RU" sz="2400" dirty="0">
                <a:latin typeface="Calibri" pitchFamily="34" charset="0"/>
              </a:rPr>
              <a:t>   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>
                <a:latin typeface="Calibri" pitchFamily="34" charset="0"/>
              </a:rPr>
              <a:t>закрытая часть: </a:t>
            </a:r>
            <a:r>
              <a:rPr lang="en-US" altLang="ru-RU" sz="2400" dirty="0">
                <a:latin typeface="Calibri" pitchFamily="34" charset="0"/>
                <a:hlinkClick r:id="rId5"/>
              </a:rPr>
              <a:t>http://lk.rcoi61.ru/</a:t>
            </a:r>
            <a:r>
              <a:rPr lang="ru-RU" altLang="ru-RU" sz="2400" dirty="0">
                <a:latin typeface="Calibri" pitchFamily="34" charset="0"/>
              </a:rPr>
              <a:t> </a:t>
            </a:r>
            <a:r>
              <a:rPr lang="en-US" altLang="ru-RU" sz="2400" dirty="0"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400" dirty="0">
                <a:latin typeface="Calibri" pitchFamily="34" charset="0"/>
              </a:rPr>
              <a:t>e-mail: </a:t>
            </a:r>
            <a:r>
              <a:rPr lang="en-US" altLang="ru-RU" sz="2400" dirty="0">
                <a:latin typeface="Calibri" pitchFamily="34" charset="0"/>
                <a:hlinkClick r:id="rId6"/>
              </a:rPr>
              <a:t>rocoiso@rostobr.ru</a:t>
            </a:r>
            <a:r>
              <a:rPr lang="ru-RU" altLang="ru-RU" sz="2400" dirty="0">
                <a:latin typeface="Calibri" pitchFamily="34" charset="0"/>
              </a:rPr>
              <a:t> </a:t>
            </a:r>
          </a:p>
          <a:p>
            <a:pPr algn="r" eaLnBrk="1" hangingPunct="1">
              <a:lnSpc>
                <a:spcPct val="80000"/>
              </a:lnSpc>
            </a:pPr>
            <a:endParaRPr lang="ru-RU" altLang="ru-RU" sz="2400" i="1" dirty="0">
              <a:latin typeface="Calibri" pitchFamily="34" charset="0"/>
            </a:endParaRPr>
          </a:p>
          <a:p>
            <a:pPr algn="r" eaLnBrk="1" hangingPunct="1">
              <a:lnSpc>
                <a:spcPct val="80000"/>
              </a:lnSpc>
            </a:pPr>
            <a:endParaRPr lang="ru-RU" altLang="ru-RU" sz="2400" i="1" dirty="0">
              <a:latin typeface="Calibri" pitchFamily="34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ru-RU" altLang="ru-RU" sz="2400" i="1" dirty="0">
                <a:latin typeface="Calibri" pitchFamily="34" charset="0"/>
              </a:rPr>
              <a:t>Режим работы: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sz="2400" i="1" dirty="0">
                <a:latin typeface="Calibri" pitchFamily="34" charset="0"/>
              </a:rPr>
              <a:t>понедельник-четверг: 9.00-18.00;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sz="2400" i="1" dirty="0">
                <a:latin typeface="Calibri" pitchFamily="34" charset="0"/>
              </a:rPr>
              <a:t>пятница: 9.00-17.00;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altLang="ru-RU" sz="2400" i="1" dirty="0">
                <a:latin typeface="Calibri" pitchFamily="34" charset="0"/>
              </a:rPr>
              <a:t>перерыв: 13.00-14.00. 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33400" y="679450"/>
            <a:ext cx="11456988" cy="7064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alt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КОНТАКТНЫЕ ДАННЫЕ</a:t>
            </a:r>
          </a:p>
        </p:txBody>
      </p:sp>
    </p:spTree>
    <p:extLst>
      <p:ext uri="{BB962C8B-B14F-4D97-AF65-F5344CB8AC3E}">
        <p14:creationId xmlns:p14="http://schemas.microsoft.com/office/powerpoint/2010/main" val="460107231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287624" y="2845836"/>
            <a:ext cx="10114384" cy="625150"/>
          </a:xfrm>
          <a:prstGeom prst="rect">
            <a:avLst/>
          </a:prstGeom>
          <a:extLst/>
        </p:spPr>
        <p:txBody>
          <a:bodyPr wrap="none" fromWordArt="1">
            <a:prstTxWarp prst="textPlain">
              <a:avLst>
                <a:gd name="adj" fmla="val 49902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  <a:cs typeface="Arial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20965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335358" y="160591"/>
          <a:ext cx="11581985" cy="195072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581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7681">
                <a:tc>
                  <a:txBody>
                    <a:bodyPr/>
                    <a:lstStyle/>
                    <a:p>
                      <a:r>
                        <a:rPr lang="en-US" sz="2400" dirty="0"/>
                        <a:t>I </a:t>
                      </a:r>
                      <a:r>
                        <a:rPr lang="ru-RU" sz="2400" dirty="0"/>
                        <a:t>Участники ЕГЭ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000" dirty="0"/>
                        <a:t>Черно-белые бланки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000" dirty="0"/>
                        <a:t>Односторонние бланки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000" dirty="0"/>
                        <a:t>Ведомость учета времени отсутствия</a:t>
                      </a:r>
                      <a:r>
                        <a:rPr lang="ru-RU" sz="2000" baseline="0" dirty="0"/>
                        <a:t> 12-04МАШ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/>
          </p:nvPr>
        </p:nvGraphicFramePr>
        <p:xfrm>
          <a:off x="335358" y="2111312"/>
          <a:ext cx="11581985" cy="19507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581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r>
                        <a:rPr lang="en-US" sz="2400" dirty="0"/>
                        <a:t>II </a:t>
                      </a:r>
                      <a:r>
                        <a:rPr lang="ru-RU" sz="2400" dirty="0"/>
                        <a:t>Организаторы в аудитории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000" dirty="0"/>
                        <a:t>Проверка напечатанного комплекта (контрольный лист)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Ведомость учета времени отсутствия </a:t>
                      </a:r>
                      <a:r>
                        <a:rPr lang="ru-RU" sz="2000" baseline="0" dirty="0"/>
                        <a:t>12-04МАШ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000" dirty="0"/>
                        <a:t>Упаковка</a:t>
                      </a:r>
                      <a:r>
                        <a:rPr lang="ru-RU" sz="2000" baseline="0" dirty="0"/>
                        <a:t> ЭМ (ВДП, </a:t>
                      </a:r>
                      <a:r>
                        <a:rPr lang="ru-RU" sz="2000" baseline="0" dirty="0" err="1"/>
                        <a:t>сейф-пакеты</a:t>
                      </a:r>
                      <a:r>
                        <a:rPr lang="ru-RU" sz="2000" baseline="0" dirty="0"/>
                        <a:t>)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335357" y="4062032"/>
          <a:ext cx="11581985" cy="26878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581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0037">
                <a:tc>
                  <a:txBody>
                    <a:bodyPr/>
                    <a:lstStyle/>
                    <a:p>
                      <a:r>
                        <a:rPr lang="en-US" sz="2400" dirty="0"/>
                        <a:t>III </a:t>
                      </a:r>
                      <a:r>
                        <a:rPr lang="ru-RU" sz="2400" dirty="0"/>
                        <a:t>Руководители ППЭ, члены ГЭК, тех.</a:t>
                      </a:r>
                      <a:r>
                        <a:rPr lang="ru-RU" sz="2400" baseline="0" dirty="0"/>
                        <a:t> </a:t>
                      </a:r>
                      <a:r>
                        <a:rPr lang="ru-RU" sz="2400" dirty="0"/>
                        <a:t>специалисты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36">
                <a:tc>
                  <a:txBody>
                    <a:bodyPr/>
                    <a:lstStyle/>
                    <a:p>
                      <a:r>
                        <a:rPr lang="ru-RU" sz="2000" dirty="0"/>
                        <a:t>Печать ДБО в ППЭ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036">
                <a:tc>
                  <a:txBody>
                    <a:bodyPr/>
                    <a:lstStyle/>
                    <a:p>
                      <a:r>
                        <a:rPr lang="ru-RU" sz="2000" dirty="0"/>
                        <a:t>Объект учета</a:t>
                      </a:r>
                      <a:r>
                        <a:rPr lang="ru-RU" sz="2000" baseline="0" dirty="0"/>
                        <a:t> – диск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036">
                <a:tc>
                  <a:txBody>
                    <a:bodyPr/>
                    <a:lstStyle/>
                    <a:p>
                      <a:r>
                        <a:rPr lang="ru-RU" sz="2000" dirty="0"/>
                        <a:t>Комплект руководителя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036">
                <a:tc>
                  <a:txBody>
                    <a:bodyPr/>
                    <a:lstStyle/>
                    <a:p>
                      <a:r>
                        <a:rPr lang="ru-RU" sz="2000" dirty="0"/>
                        <a:t>Контроль сканирования ЭМ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036">
                <a:tc>
                  <a:txBody>
                    <a:bodyPr/>
                    <a:lstStyle/>
                    <a:p>
                      <a:r>
                        <a:rPr lang="ru-RU" sz="2000" dirty="0"/>
                        <a:t>Упаковка ЭМ (ВДП, </a:t>
                      </a:r>
                      <a:r>
                        <a:rPr lang="ru-RU" sz="2000" dirty="0" err="1"/>
                        <a:t>сейф-пакеты</a:t>
                      </a:r>
                      <a:r>
                        <a:rPr lang="ru-RU" sz="2000" dirty="0"/>
                        <a:t>)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10628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94522" y="780079"/>
            <a:ext cx="101822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 индивидуального комплекта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2289" name="Рисунок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2" y="1580322"/>
            <a:ext cx="10182225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31731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47850" y="981076"/>
            <a:ext cx="84963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Особенности состава ИК ЕГЭ-2018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37"/>
          <a:stretch/>
        </p:blipFill>
        <p:spPr>
          <a:xfrm>
            <a:off x="3700219" y="3993299"/>
            <a:ext cx="7428225" cy="21161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90"/>
          <a:stretch/>
        </p:blipFill>
        <p:spPr>
          <a:xfrm>
            <a:off x="3680508" y="1595318"/>
            <a:ext cx="7447936" cy="2116144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8818563" y="4332096"/>
            <a:ext cx="1186005" cy="4286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8798852" y="2004004"/>
            <a:ext cx="1186005" cy="4286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24768" y="3495335"/>
            <a:ext cx="2246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ЕГЭ – 2018</a:t>
            </a:r>
            <a:endParaRPr lang="ru-RU" altLang="ru-RU" sz="28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2068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457" y="462597"/>
            <a:ext cx="8427085" cy="5932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92342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29356" y="2203490"/>
            <a:ext cx="6698974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Новые формы ППЭ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ППЭ 12-04 МАШ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Ведомость учета времени отсутствия участников в аудитории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5" name="Рисунок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30" y="318053"/>
            <a:ext cx="4460916" cy="631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8524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77763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65" y="649481"/>
            <a:ext cx="10515600" cy="818599"/>
          </a:xfrm>
        </p:spPr>
        <p:txBody>
          <a:bodyPr/>
          <a:lstStyle/>
          <a:p>
            <a:pPr marL="342797" indent="-342797" algn="ctr"/>
            <a:r>
              <a:rPr lang="ru-RU" dirty="0"/>
              <a:t>Ведомость учета времени отсутствия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797" indent="-34279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2" y="1468080"/>
            <a:ext cx="11867167" cy="5273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09759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Рост область ГИА-9 2017 1408201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Рост область ГИА-9 2017 14082017</Template>
  <TotalTime>729</TotalTime>
  <Words>1099</Words>
  <Application>Microsoft Office PowerPoint</Application>
  <PresentationFormat>Широкоэкранный</PresentationFormat>
  <Paragraphs>223</Paragraphs>
  <Slides>37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50" baseType="lpstr">
      <vt:lpstr>MS PGothic</vt:lpstr>
      <vt:lpstr>Arial</vt:lpstr>
      <vt:lpstr>Bookman Old Style</vt:lpstr>
      <vt:lpstr>Calibri</vt:lpstr>
      <vt:lpstr>Calibri Light</vt:lpstr>
      <vt:lpstr>Cambria</vt:lpstr>
      <vt:lpstr>Century Gothic</vt:lpstr>
      <vt:lpstr>Courier New</vt:lpstr>
      <vt:lpstr>Symbol</vt:lpstr>
      <vt:lpstr>Times New Roman</vt:lpstr>
      <vt:lpstr>Wingdings</vt:lpstr>
      <vt:lpstr>Yeseva One</vt:lpstr>
      <vt:lpstr>Рост область ГИА-9 2017 14082017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Ведомость учета времени отсутствия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ППЭ к проведению экзамена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"Снежко Галина Евгеньевна" &lt;gsnezhko@rcoi61.org.ru&gt;</dc:creator>
  <cp:lastModifiedBy>Galina Snezhko</cp:lastModifiedBy>
  <cp:revision>59</cp:revision>
  <cp:lastPrinted>2017-08-23T08:29:35Z</cp:lastPrinted>
  <dcterms:created xsi:type="dcterms:W3CDTF">2017-08-15T17:52:14Z</dcterms:created>
  <dcterms:modified xsi:type="dcterms:W3CDTF">2018-01-29T12:29:44Z</dcterms:modified>
</cp:coreProperties>
</file>