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6" r:id="rId2"/>
    <p:sldId id="351" r:id="rId3"/>
    <p:sldId id="324" r:id="rId4"/>
    <p:sldId id="325" r:id="rId5"/>
    <p:sldId id="326" r:id="rId6"/>
    <p:sldId id="327" r:id="rId7"/>
    <p:sldId id="320" r:id="rId8"/>
    <p:sldId id="321" r:id="rId9"/>
    <p:sldId id="322" r:id="rId10"/>
    <p:sldId id="323" r:id="rId11"/>
    <p:sldId id="352" r:id="rId12"/>
    <p:sldId id="343" r:id="rId13"/>
    <p:sldId id="344" r:id="rId14"/>
    <p:sldId id="345" r:id="rId15"/>
    <p:sldId id="346" r:id="rId16"/>
    <p:sldId id="348" r:id="rId17"/>
    <p:sldId id="349" r:id="rId18"/>
    <p:sldId id="350" r:id="rId19"/>
    <p:sldId id="353" r:id="rId20"/>
    <p:sldId id="317" r:id="rId2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2419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DBED569-4797-4DF1-A0F4-6AAB3CD982D8}" styleName="Светлый стиль 3 — акцент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06" autoAdjust="0"/>
    <p:restoredTop sz="94660"/>
  </p:normalViewPr>
  <p:slideViewPr>
    <p:cSldViewPr snapToGrid="0">
      <p:cViewPr varScale="1">
        <p:scale>
          <a:sx n="82" d="100"/>
          <a:sy n="82" d="100"/>
        </p:scale>
        <p:origin x="96" y="25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8F41B76-3E94-4D77-9E68-81A9934A2DFC}" type="doc">
      <dgm:prSet loTypeId="urn:microsoft.com/office/officeart/2005/8/layout/chevron2" loCatId="list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9F3C42D-356D-4EA7-B179-D539B57FF00F}">
      <dgm:prSet phldrT="[Текст]"/>
      <dgm:spPr/>
      <dgm:t>
        <a:bodyPr/>
        <a:lstStyle/>
        <a:p>
          <a:r>
            <a:rPr lang="ru-RU" dirty="0" smtClean="0">
              <a:latin typeface="Cambria" panose="02040503050406030204" pitchFamily="18" charset="0"/>
            </a:rPr>
            <a:t>школа</a:t>
          </a:r>
          <a:endParaRPr lang="ru-RU" dirty="0">
            <a:latin typeface="Cambria" panose="02040503050406030204" pitchFamily="18" charset="0"/>
          </a:endParaRPr>
        </a:p>
      </dgm:t>
    </dgm:pt>
    <dgm:pt modelId="{48A964D3-3BBB-4A82-A544-48022AA8CFEE}" type="parTrans" cxnId="{5F197499-8E2D-437A-813C-11B10261FD72}">
      <dgm:prSet/>
      <dgm:spPr/>
      <dgm:t>
        <a:bodyPr/>
        <a:lstStyle/>
        <a:p>
          <a:endParaRPr lang="ru-RU">
            <a:latin typeface="Cambria" panose="02040503050406030204" pitchFamily="18" charset="0"/>
          </a:endParaRPr>
        </a:p>
      </dgm:t>
    </dgm:pt>
    <dgm:pt modelId="{D046564E-A80F-47D8-9F99-155B7C3CE62E}" type="sibTrans" cxnId="{5F197499-8E2D-437A-813C-11B10261FD72}">
      <dgm:prSet/>
      <dgm:spPr/>
      <dgm:t>
        <a:bodyPr/>
        <a:lstStyle/>
        <a:p>
          <a:endParaRPr lang="ru-RU">
            <a:latin typeface="Cambria" panose="02040503050406030204" pitchFamily="18" charset="0"/>
          </a:endParaRPr>
        </a:p>
      </dgm:t>
    </dgm:pt>
    <dgm:pt modelId="{0549F48B-F608-46AF-87A0-EA8D92E3DAE0}">
      <dgm:prSet phldrT="[Текст]"/>
      <dgm:spPr/>
      <dgm:t>
        <a:bodyPr/>
        <a:lstStyle/>
        <a:p>
          <a:r>
            <a:rPr lang="ru-RU" dirty="0" smtClean="0">
              <a:latin typeface="Cambria" panose="02040503050406030204" pitchFamily="18" charset="0"/>
            </a:rPr>
            <a:t>заранее распечатаны комплекты бланков для каждого участника </a:t>
          </a:r>
          <a:endParaRPr lang="ru-RU" dirty="0">
            <a:latin typeface="Cambria" panose="02040503050406030204" pitchFamily="18" charset="0"/>
          </a:endParaRPr>
        </a:p>
      </dgm:t>
    </dgm:pt>
    <dgm:pt modelId="{16163F03-8C43-4556-8D6B-E5DEE3262D43}" type="parTrans" cxnId="{F4397ADB-DF5B-4FD5-88D2-CB0E49D37D8D}">
      <dgm:prSet/>
      <dgm:spPr/>
      <dgm:t>
        <a:bodyPr/>
        <a:lstStyle/>
        <a:p>
          <a:endParaRPr lang="ru-RU">
            <a:latin typeface="Cambria" panose="02040503050406030204" pitchFamily="18" charset="0"/>
          </a:endParaRPr>
        </a:p>
      </dgm:t>
    </dgm:pt>
    <dgm:pt modelId="{48BE914C-2972-41C2-B381-5C1C69E733EC}" type="sibTrans" cxnId="{F4397ADB-DF5B-4FD5-88D2-CB0E49D37D8D}">
      <dgm:prSet/>
      <dgm:spPr/>
      <dgm:t>
        <a:bodyPr/>
        <a:lstStyle/>
        <a:p>
          <a:endParaRPr lang="ru-RU">
            <a:latin typeface="Cambria" panose="02040503050406030204" pitchFamily="18" charset="0"/>
          </a:endParaRPr>
        </a:p>
      </dgm:t>
    </dgm:pt>
    <dgm:pt modelId="{B461AF55-AFD0-4CC8-8AB2-64D9344ED3FF}">
      <dgm:prSet phldrT="[Текст]"/>
      <dgm:spPr/>
      <dgm:t>
        <a:bodyPr/>
        <a:lstStyle/>
        <a:p>
          <a:r>
            <a:rPr lang="ru-RU" dirty="0" smtClean="0">
              <a:latin typeface="Cambria" panose="02040503050406030204" pitchFamily="18" charset="0"/>
            </a:rPr>
            <a:t>школа</a:t>
          </a:r>
          <a:endParaRPr lang="ru-RU" dirty="0">
            <a:latin typeface="Cambria" panose="02040503050406030204" pitchFamily="18" charset="0"/>
          </a:endParaRPr>
        </a:p>
      </dgm:t>
    </dgm:pt>
    <dgm:pt modelId="{BC0E6C27-C2F1-4DFE-B7D8-92C7B5BA79A7}" type="parTrans" cxnId="{4E709860-E509-4FC0-A6BD-6FDEC68FE095}">
      <dgm:prSet/>
      <dgm:spPr/>
      <dgm:t>
        <a:bodyPr/>
        <a:lstStyle/>
        <a:p>
          <a:endParaRPr lang="ru-RU">
            <a:latin typeface="Cambria" panose="02040503050406030204" pitchFamily="18" charset="0"/>
          </a:endParaRPr>
        </a:p>
      </dgm:t>
    </dgm:pt>
    <dgm:pt modelId="{DA91D884-EB55-486E-96D1-B6DF641F5AF2}" type="sibTrans" cxnId="{4E709860-E509-4FC0-A6BD-6FDEC68FE095}">
      <dgm:prSet/>
      <dgm:spPr/>
      <dgm:t>
        <a:bodyPr/>
        <a:lstStyle/>
        <a:p>
          <a:endParaRPr lang="ru-RU">
            <a:latin typeface="Cambria" panose="02040503050406030204" pitchFamily="18" charset="0"/>
          </a:endParaRPr>
        </a:p>
      </dgm:t>
    </dgm:pt>
    <dgm:pt modelId="{E98FDEA9-3140-4D13-8092-CDF7E9199A40}">
      <dgm:prSet phldrT="[Текст]"/>
      <dgm:spPr/>
      <dgm:t>
        <a:bodyPr/>
        <a:lstStyle/>
        <a:p>
          <a:r>
            <a:rPr lang="ru-RU" dirty="0" smtClean="0">
              <a:latin typeface="Cambria" panose="02040503050406030204" pitchFamily="18" charset="0"/>
            </a:rPr>
            <a:t>СРАЗУ после получения тем сочинений (текстов изложений) они распечатываются техническим специалистом и выдаются члену комиссии в аудитории</a:t>
          </a:r>
          <a:endParaRPr lang="ru-RU" dirty="0">
            <a:latin typeface="Cambria" panose="02040503050406030204" pitchFamily="18" charset="0"/>
          </a:endParaRPr>
        </a:p>
      </dgm:t>
    </dgm:pt>
    <dgm:pt modelId="{B1CF035A-FE54-4236-978D-933D195D493B}" type="parTrans" cxnId="{3D7D1943-8E60-44A1-BA14-1E0F42BEDF3E}">
      <dgm:prSet/>
      <dgm:spPr/>
      <dgm:t>
        <a:bodyPr/>
        <a:lstStyle/>
        <a:p>
          <a:endParaRPr lang="ru-RU">
            <a:latin typeface="Cambria" panose="02040503050406030204" pitchFamily="18" charset="0"/>
          </a:endParaRPr>
        </a:p>
      </dgm:t>
    </dgm:pt>
    <dgm:pt modelId="{47D53C09-CC68-4D42-9A7F-8DF536355797}" type="sibTrans" cxnId="{3D7D1943-8E60-44A1-BA14-1E0F42BEDF3E}">
      <dgm:prSet/>
      <dgm:spPr/>
      <dgm:t>
        <a:bodyPr/>
        <a:lstStyle/>
        <a:p>
          <a:endParaRPr lang="ru-RU">
            <a:latin typeface="Cambria" panose="02040503050406030204" pitchFamily="18" charset="0"/>
          </a:endParaRPr>
        </a:p>
      </dgm:t>
    </dgm:pt>
    <dgm:pt modelId="{945D9D6D-337E-4838-8AE6-F3E902C084D3}">
      <dgm:prSet phldrT="[Текст]"/>
      <dgm:spPr/>
      <dgm:t>
        <a:bodyPr/>
        <a:lstStyle/>
        <a:p>
          <a:r>
            <a:rPr lang="ru-RU" dirty="0" smtClean="0">
              <a:latin typeface="Cambria" panose="02040503050406030204" pitchFamily="18" charset="0"/>
            </a:rPr>
            <a:t>школа</a:t>
          </a:r>
          <a:endParaRPr lang="ru-RU" dirty="0">
            <a:latin typeface="Cambria" panose="02040503050406030204" pitchFamily="18" charset="0"/>
          </a:endParaRPr>
        </a:p>
      </dgm:t>
    </dgm:pt>
    <dgm:pt modelId="{637F3CE8-5DF8-4264-8C64-2DF7ECE312B5}" type="parTrans" cxnId="{8201C3EE-C84D-4FD4-BF8D-B831CE573C63}">
      <dgm:prSet/>
      <dgm:spPr/>
      <dgm:t>
        <a:bodyPr/>
        <a:lstStyle/>
        <a:p>
          <a:endParaRPr lang="ru-RU">
            <a:latin typeface="Cambria" panose="02040503050406030204" pitchFamily="18" charset="0"/>
          </a:endParaRPr>
        </a:p>
      </dgm:t>
    </dgm:pt>
    <dgm:pt modelId="{7A616212-6680-4998-ADBD-3A637DAABCAE}" type="sibTrans" cxnId="{8201C3EE-C84D-4FD4-BF8D-B831CE573C63}">
      <dgm:prSet/>
      <dgm:spPr/>
      <dgm:t>
        <a:bodyPr/>
        <a:lstStyle/>
        <a:p>
          <a:endParaRPr lang="ru-RU">
            <a:latin typeface="Cambria" panose="02040503050406030204" pitchFamily="18" charset="0"/>
          </a:endParaRPr>
        </a:p>
      </dgm:t>
    </dgm:pt>
    <dgm:pt modelId="{0255FFF0-07EA-44F4-A703-4313466B08F8}">
      <dgm:prSet phldrT="[Текст]"/>
      <dgm:spPr/>
      <dgm:t>
        <a:bodyPr/>
        <a:lstStyle/>
        <a:p>
          <a:r>
            <a:rPr lang="ru-RU" dirty="0" smtClean="0">
              <a:latin typeface="Cambria" panose="02040503050406030204" pitchFamily="18" charset="0"/>
            </a:rPr>
            <a:t>после написания сочинения все бланки передаются директору школы и </a:t>
          </a:r>
          <a:r>
            <a:rPr lang="ru-RU" dirty="0" smtClean="0">
              <a:latin typeface="Cambria" panose="02040503050406030204" pitchFamily="18" charset="0"/>
            </a:rPr>
            <a:t>ксерокопируются техническим специалистом</a:t>
          </a:r>
          <a:endParaRPr lang="ru-RU" dirty="0">
            <a:latin typeface="Cambria" panose="02040503050406030204" pitchFamily="18" charset="0"/>
          </a:endParaRPr>
        </a:p>
      </dgm:t>
    </dgm:pt>
    <dgm:pt modelId="{7A679AE6-9CD1-41FB-8B61-B0846398FC78}" type="parTrans" cxnId="{308202AB-C100-48D0-974F-AB83572B6F08}">
      <dgm:prSet/>
      <dgm:spPr/>
      <dgm:t>
        <a:bodyPr/>
        <a:lstStyle/>
        <a:p>
          <a:endParaRPr lang="ru-RU">
            <a:latin typeface="Cambria" panose="02040503050406030204" pitchFamily="18" charset="0"/>
          </a:endParaRPr>
        </a:p>
      </dgm:t>
    </dgm:pt>
    <dgm:pt modelId="{9D9DB7BE-C60D-43ED-A87E-532C195B3246}" type="sibTrans" cxnId="{308202AB-C100-48D0-974F-AB83572B6F08}">
      <dgm:prSet/>
      <dgm:spPr/>
      <dgm:t>
        <a:bodyPr/>
        <a:lstStyle/>
        <a:p>
          <a:endParaRPr lang="ru-RU">
            <a:latin typeface="Cambria" panose="02040503050406030204" pitchFamily="18" charset="0"/>
          </a:endParaRPr>
        </a:p>
      </dgm:t>
    </dgm:pt>
    <dgm:pt modelId="{DBFB0CC0-7B30-4C5B-B979-EB5FF813EE3C}" type="pres">
      <dgm:prSet presAssocID="{18F41B76-3E94-4D77-9E68-81A9934A2DFC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6DB0B22-9D6F-401A-9EF3-9966934347A2}" type="pres">
      <dgm:prSet presAssocID="{49F3C42D-356D-4EA7-B179-D539B57FF00F}" presName="composite" presStyleCnt="0"/>
      <dgm:spPr/>
    </dgm:pt>
    <dgm:pt modelId="{5B44AA1B-93CC-4112-B11E-3024DC4B8014}" type="pres">
      <dgm:prSet presAssocID="{49F3C42D-356D-4EA7-B179-D539B57FF00F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959A8F2-79EF-41C9-BB93-A148B41A927F}" type="pres">
      <dgm:prSet presAssocID="{49F3C42D-356D-4EA7-B179-D539B57FF00F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D758F72-B814-48F5-AB49-1E1ED758EE2E}" type="pres">
      <dgm:prSet presAssocID="{D046564E-A80F-47D8-9F99-155B7C3CE62E}" presName="sp" presStyleCnt="0"/>
      <dgm:spPr/>
    </dgm:pt>
    <dgm:pt modelId="{3B19D26D-59E0-453B-A92F-9E12197B8F87}" type="pres">
      <dgm:prSet presAssocID="{B461AF55-AFD0-4CC8-8AB2-64D9344ED3FF}" presName="composite" presStyleCnt="0"/>
      <dgm:spPr/>
    </dgm:pt>
    <dgm:pt modelId="{334BF070-7D5A-4A03-AAED-7B489C35A735}" type="pres">
      <dgm:prSet presAssocID="{B461AF55-AFD0-4CC8-8AB2-64D9344ED3FF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12C3B9A-7AA0-46DD-8EF7-25E8083A7388}" type="pres">
      <dgm:prSet presAssocID="{B461AF55-AFD0-4CC8-8AB2-64D9344ED3FF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35BD92D-0C63-430D-B221-07F0141698BB}" type="pres">
      <dgm:prSet presAssocID="{DA91D884-EB55-486E-96D1-B6DF641F5AF2}" presName="sp" presStyleCnt="0"/>
      <dgm:spPr/>
    </dgm:pt>
    <dgm:pt modelId="{17500BD1-2337-4460-A546-49E2260DD9B4}" type="pres">
      <dgm:prSet presAssocID="{945D9D6D-337E-4838-8AE6-F3E902C084D3}" presName="composite" presStyleCnt="0"/>
      <dgm:spPr/>
    </dgm:pt>
    <dgm:pt modelId="{D9A11FD4-38C1-4129-AA05-D2446F0CFE8D}" type="pres">
      <dgm:prSet presAssocID="{945D9D6D-337E-4838-8AE6-F3E902C084D3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9D628BC-910B-49B7-8D21-9595DA153926}" type="pres">
      <dgm:prSet presAssocID="{945D9D6D-337E-4838-8AE6-F3E902C084D3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EED5081-DD23-4241-B1F9-88255D2D658D}" type="presOf" srcId="{49F3C42D-356D-4EA7-B179-D539B57FF00F}" destId="{5B44AA1B-93CC-4112-B11E-3024DC4B8014}" srcOrd="0" destOrd="0" presId="urn:microsoft.com/office/officeart/2005/8/layout/chevron2"/>
    <dgm:cxn modelId="{308202AB-C100-48D0-974F-AB83572B6F08}" srcId="{945D9D6D-337E-4838-8AE6-F3E902C084D3}" destId="{0255FFF0-07EA-44F4-A703-4313466B08F8}" srcOrd="0" destOrd="0" parTransId="{7A679AE6-9CD1-41FB-8B61-B0846398FC78}" sibTransId="{9D9DB7BE-C60D-43ED-A87E-532C195B3246}"/>
    <dgm:cxn modelId="{4E709860-E509-4FC0-A6BD-6FDEC68FE095}" srcId="{18F41B76-3E94-4D77-9E68-81A9934A2DFC}" destId="{B461AF55-AFD0-4CC8-8AB2-64D9344ED3FF}" srcOrd="1" destOrd="0" parTransId="{BC0E6C27-C2F1-4DFE-B7D8-92C7B5BA79A7}" sibTransId="{DA91D884-EB55-486E-96D1-B6DF641F5AF2}"/>
    <dgm:cxn modelId="{ABBC35AC-5448-49DA-A182-5F6439B70EA8}" type="presOf" srcId="{945D9D6D-337E-4838-8AE6-F3E902C084D3}" destId="{D9A11FD4-38C1-4129-AA05-D2446F0CFE8D}" srcOrd="0" destOrd="0" presId="urn:microsoft.com/office/officeart/2005/8/layout/chevron2"/>
    <dgm:cxn modelId="{6551981B-706B-481A-A4D6-77F29CBDC4EC}" type="presOf" srcId="{B461AF55-AFD0-4CC8-8AB2-64D9344ED3FF}" destId="{334BF070-7D5A-4A03-AAED-7B489C35A735}" srcOrd="0" destOrd="0" presId="urn:microsoft.com/office/officeart/2005/8/layout/chevron2"/>
    <dgm:cxn modelId="{6597E16C-1B1F-4345-B07C-929FBEE0A7F7}" type="presOf" srcId="{18F41B76-3E94-4D77-9E68-81A9934A2DFC}" destId="{DBFB0CC0-7B30-4C5B-B979-EB5FF813EE3C}" srcOrd="0" destOrd="0" presId="urn:microsoft.com/office/officeart/2005/8/layout/chevron2"/>
    <dgm:cxn modelId="{F4397ADB-DF5B-4FD5-88D2-CB0E49D37D8D}" srcId="{49F3C42D-356D-4EA7-B179-D539B57FF00F}" destId="{0549F48B-F608-46AF-87A0-EA8D92E3DAE0}" srcOrd="0" destOrd="0" parTransId="{16163F03-8C43-4556-8D6B-E5DEE3262D43}" sibTransId="{48BE914C-2972-41C2-B381-5C1C69E733EC}"/>
    <dgm:cxn modelId="{8201C3EE-C84D-4FD4-BF8D-B831CE573C63}" srcId="{18F41B76-3E94-4D77-9E68-81A9934A2DFC}" destId="{945D9D6D-337E-4838-8AE6-F3E902C084D3}" srcOrd="2" destOrd="0" parTransId="{637F3CE8-5DF8-4264-8C64-2DF7ECE312B5}" sibTransId="{7A616212-6680-4998-ADBD-3A637DAABCAE}"/>
    <dgm:cxn modelId="{DA0B641C-3C0B-4237-99B4-C0AB49DDB178}" type="presOf" srcId="{0255FFF0-07EA-44F4-A703-4313466B08F8}" destId="{09D628BC-910B-49B7-8D21-9595DA153926}" srcOrd="0" destOrd="0" presId="urn:microsoft.com/office/officeart/2005/8/layout/chevron2"/>
    <dgm:cxn modelId="{04A86EF8-67AB-4940-80D4-CEDDA88EB249}" type="presOf" srcId="{0549F48B-F608-46AF-87A0-EA8D92E3DAE0}" destId="{0959A8F2-79EF-41C9-BB93-A148B41A927F}" srcOrd="0" destOrd="0" presId="urn:microsoft.com/office/officeart/2005/8/layout/chevron2"/>
    <dgm:cxn modelId="{4236F3DC-A867-4824-9452-A81FAEC1E7F0}" type="presOf" srcId="{E98FDEA9-3140-4D13-8092-CDF7E9199A40}" destId="{112C3B9A-7AA0-46DD-8EF7-25E8083A7388}" srcOrd="0" destOrd="0" presId="urn:microsoft.com/office/officeart/2005/8/layout/chevron2"/>
    <dgm:cxn modelId="{3D7D1943-8E60-44A1-BA14-1E0F42BEDF3E}" srcId="{B461AF55-AFD0-4CC8-8AB2-64D9344ED3FF}" destId="{E98FDEA9-3140-4D13-8092-CDF7E9199A40}" srcOrd="0" destOrd="0" parTransId="{B1CF035A-FE54-4236-978D-933D195D493B}" sibTransId="{47D53C09-CC68-4D42-9A7F-8DF536355797}"/>
    <dgm:cxn modelId="{5F197499-8E2D-437A-813C-11B10261FD72}" srcId="{18F41B76-3E94-4D77-9E68-81A9934A2DFC}" destId="{49F3C42D-356D-4EA7-B179-D539B57FF00F}" srcOrd="0" destOrd="0" parTransId="{48A964D3-3BBB-4A82-A544-48022AA8CFEE}" sibTransId="{D046564E-A80F-47D8-9F99-155B7C3CE62E}"/>
    <dgm:cxn modelId="{027F84EB-2DC9-4DB5-B589-04236D25957B}" type="presParOf" srcId="{DBFB0CC0-7B30-4C5B-B979-EB5FF813EE3C}" destId="{E6DB0B22-9D6F-401A-9EF3-9966934347A2}" srcOrd="0" destOrd="0" presId="urn:microsoft.com/office/officeart/2005/8/layout/chevron2"/>
    <dgm:cxn modelId="{D695071A-A778-407C-BDC6-7F6B0E5A06BC}" type="presParOf" srcId="{E6DB0B22-9D6F-401A-9EF3-9966934347A2}" destId="{5B44AA1B-93CC-4112-B11E-3024DC4B8014}" srcOrd="0" destOrd="0" presId="urn:microsoft.com/office/officeart/2005/8/layout/chevron2"/>
    <dgm:cxn modelId="{6A145E96-1A54-4A28-A32F-8D1347C202E0}" type="presParOf" srcId="{E6DB0B22-9D6F-401A-9EF3-9966934347A2}" destId="{0959A8F2-79EF-41C9-BB93-A148B41A927F}" srcOrd="1" destOrd="0" presId="urn:microsoft.com/office/officeart/2005/8/layout/chevron2"/>
    <dgm:cxn modelId="{215D1504-C50A-43AE-8987-FC6461521BCA}" type="presParOf" srcId="{DBFB0CC0-7B30-4C5B-B979-EB5FF813EE3C}" destId="{6D758F72-B814-48F5-AB49-1E1ED758EE2E}" srcOrd="1" destOrd="0" presId="urn:microsoft.com/office/officeart/2005/8/layout/chevron2"/>
    <dgm:cxn modelId="{4FAA196E-A085-4FBB-9CBF-E713FE078F0B}" type="presParOf" srcId="{DBFB0CC0-7B30-4C5B-B979-EB5FF813EE3C}" destId="{3B19D26D-59E0-453B-A92F-9E12197B8F87}" srcOrd="2" destOrd="0" presId="urn:microsoft.com/office/officeart/2005/8/layout/chevron2"/>
    <dgm:cxn modelId="{9B6D4EE8-7A61-46F7-AB69-80F783332842}" type="presParOf" srcId="{3B19D26D-59E0-453B-A92F-9E12197B8F87}" destId="{334BF070-7D5A-4A03-AAED-7B489C35A735}" srcOrd="0" destOrd="0" presId="urn:microsoft.com/office/officeart/2005/8/layout/chevron2"/>
    <dgm:cxn modelId="{EBE8A4F2-0EAF-4388-AA86-DFF1EED56C81}" type="presParOf" srcId="{3B19D26D-59E0-453B-A92F-9E12197B8F87}" destId="{112C3B9A-7AA0-46DD-8EF7-25E8083A7388}" srcOrd="1" destOrd="0" presId="urn:microsoft.com/office/officeart/2005/8/layout/chevron2"/>
    <dgm:cxn modelId="{29BB0994-A8EB-4AD7-8038-DA3E5B35CC02}" type="presParOf" srcId="{DBFB0CC0-7B30-4C5B-B979-EB5FF813EE3C}" destId="{C35BD92D-0C63-430D-B221-07F0141698BB}" srcOrd="3" destOrd="0" presId="urn:microsoft.com/office/officeart/2005/8/layout/chevron2"/>
    <dgm:cxn modelId="{6850AA2F-DDDC-4A7F-8446-68367E6139DF}" type="presParOf" srcId="{DBFB0CC0-7B30-4C5B-B979-EB5FF813EE3C}" destId="{17500BD1-2337-4460-A546-49E2260DD9B4}" srcOrd="4" destOrd="0" presId="urn:microsoft.com/office/officeart/2005/8/layout/chevron2"/>
    <dgm:cxn modelId="{9DACC910-10D4-4C8D-B1D0-C624949E51A5}" type="presParOf" srcId="{17500BD1-2337-4460-A546-49E2260DD9B4}" destId="{D9A11FD4-38C1-4129-AA05-D2446F0CFE8D}" srcOrd="0" destOrd="0" presId="urn:microsoft.com/office/officeart/2005/8/layout/chevron2"/>
    <dgm:cxn modelId="{899D48C3-3FBD-4579-B275-CE2102E3D9F5}" type="presParOf" srcId="{17500BD1-2337-4460-A546-49E2260DD9B4}" destId="{09D628BC-910B-49B7-8D21-9595DA153926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8F41B76-3E94-4D77-9E68-81A9934A2DFC}" type="doc">
      <dgm:prSet loTypeId="urn:microsoft.com/office/officeart/2005/8/layout/chevron2" loCatId="list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9F3C42D-356D-4EA7-B179-D539B57FF00F}">
      <dgm:prSet phldrT="[Текст]"/>
      <dgm:spPr/>
      <dgm:t>
        <a:bodyPr/>
        <a:lstStyle/>
        <a:p>
          <a:r>
            <a:rPr lang="ru-RU" dirty="0" smtClean="0">
              <a:latin typeface="Cambria" panose="02040503050406030204" pitchFamily="18" charset="0"/>
            </a:rPr>
            <a:t>школа</a:t>
          </a:r>
          <a:endParaRPr lang="ru-RU" dirty="0">
            <a:latin typeface="Cambria" panose="02040503050406030204" pitchFamily="18" charset="0"/>
          </a:endParaRPr>
        </a:p>
      </dgm:t>
    </dgm:pt>
    <dgm:pt modelId="{48A964D3-3BBB-4A82-A544-48022AA8CFEE}" type="parTrans" cxnId="{5F197499-8E2D-437A-813C-11B10261FD72}">
      <dgm:prSet/>
      <dgm:spPr/>
      <dgm:t>
        <a:bodyPr/>
        <a:lstStyle/>
        <a:p>
          <a:endParaRPr lang="ru-RU">
            <a:latin typeface="Cambria" panose="02040503050406030204" pitchFamily="18" charset="0"/>
          </a:endParaRPr>
        </a:p>
      </dgm:t>
    </dgm:pt>
    <dgm:pt modelId="{D046564E-A80F-47D8-9F99-155B7C3CE62E}" type="sibTrans" cxnId="{5F197499-8E2D-437A-813C-11B10261FD72}">
      <dgm:prSet/>
      <dgm:spPr/>
      <dgm:t>
        <a:bodyPr/>
        <a:lstStyle/>
        <a:p>
          <a:endParaRPr lang="ru-RU">
            <a:latin typeface="Cambria" panose="02040503050406030204" pitchFamily="18" charset="0"/>
          </a:endParaRPr>
        </a:p>
      </dgm:t>
    </dgm:pt>
    <dgm:pt modelId="{B461AF55-AFD0-4CC8-8AB2-64D9344ED3FF}">
      <dgm:prSet phldrT="[Текст]"/>
      <dgm:spPr/>
      <dgm:t>
        <a:bodyPr/>
        <a:lstStyle/>
        <a:p>
          <a:r>
            <a:rPr lang="ru-RU" dirty="0" smtClean="0">
              <a:latin typeface="Cambria" panose="02040503050406030204" pitchFamily="18" charset="0"/>
            </a:rPr>
            <a:t>школа</a:t>
          </a:r>
          <a:endParaRPr lang="ru-RU" dirty="0">
            <a:latin typeface="Cambria" panose="02040503050406030204" pitchFamily="18" charset="0"/>
          </a:endParaRPr>
        </a:p>
      </dgm:t>
    </dgm:pt>
    <dgm:pt modelId="{BC0E6C27-C2F1-4DFE-B7D8-92C7B5BA79A7}" type="parTrans" cxnId="{4E709860-E509-4FC0-A6BD-6FDEC68FE095}">
      <dgm:prSet/>
      <dgm:spPr/>
      <dgm:t>
        <a:bodyPr/>
        <a:lstStyle/>
        <a:p>
          <a:endParaRPr lang="ru-RU">
            <a:latin typeface="Cambria" panose="02040503050406030204" pitchFamily="18" charset="0"/>
          </a:endParaRPr>
        </a:p>
      </dgm:t>
    </dgm:pt>
    <dgm:pt modelId="{DA91D884-EB55-486E-96D1-B6DF641F5AF2}" type="sibTrans" cxnId="{4E709860-E509-4FC0-A6BD-6FDEC68FE095}">
      <dgm:prSet/>
      <dgm:spPr/>
      <dgm:t>
        <a:bodyPr/>
        <a:lstStyle/>
        <a:p>
          <a:endParaRPr lang="ru-RU">
            <a:latin typeface="Cambria" panose="02040503050406030204" pitchFamily="18" charset="0"/>
          </a:endParaRPr>
        </a:p>
      </dgm:t>
    </dgm:pt>
    <dgm:pt modelId="{E98FDEA9-3140-4D13-8092-CDF7E9199A40}">
      <dgm:prSet phldrT="[Текст]"/>
      <dgm:spPr/>
      <dgm:t>
        <a:bodyPr/>
        <a:lstStyle/>
        <a:p>
          <a:r>
            <a:rPr lang="ru-RU" dirty="0" smtClean="0">
              <a:latin typeface="Cambria" panose="02040503050406030204" pitchFamily="18" charset="0"/>
            </a:rPr>
            <a:t>ответственный сотрудник, назначенный директором ОО заполняет оригиналы бланков регистрации в части оценки</a:t>
          </a:r>
          <a:endParaRPr lang="ru-RU" dirty="0">
            <a:latin typeface="Cambria" panose="02040503050406030204" pitchFamily="18" charset="0"/>
          </a:endParaRPr>
        </a:p>
      </dgm:t>
    </dgm:pt>
    <dgm:pt modelId="{B1CF035A-FE54-4236-978D-933D195D493B}" type="parTrans" cxnId="{3D7D1943-8E60-44A1-BA14-1E0F42BEDF3E}">
      <dgm:prSet/>
      <dgm:spPr/>
      <dgm:t>
        <a:bodyPr/>
        <a:lstStyle/>
        <a:p>
          <a:endParaRPr lang="ru-RU">
            <a:latin typeface="Cambria" panose="02040503050406030204" pitchFamily="18" charset="0"/>
          </a:endParaRPr>
        </a:p>
      </dgm:t>
    </dgm:pt>
    <dgm:pt modelId="{47D53C09-CC68-4D42-9A7F-8DF536355797}" type="sibTrans" cxnId="{3D7D1943-8E60-44A1-BA14-1E0F42BEDF3E}">
      <dgm:prSet/>
      <dgm:spPr/>
      <dgm:t>
        <a:bodyPr/>
        <a:lstStyle/>
        <a:p>
          <a:endParaRPr lang="ru-RU">
            <a:latin typeface="Cambria" panose="02040503050406030204" pitchFamily="18" charset="0"/>
          </a:endParaRPr>
        </a:p>
      </dgm:t>
    </dgm:pt>
    <dgm:pt modelId="{945D9D6D-337E-4838-8AE6-F3E902C084D3}">
      <dgm:prSet phldrT="[Текст]"/>
      <dgm:spPr/>
      <dgm:t>
        <a:bodyPr/>
        <a:lstStyle/>
        <a:p>
          <a:r>
            <a:rPr lang="ru-RU" dirty="0" smtClean="0">
              <a:latin typeface="Cambria" panose="02040503050406030204" pitchFamily="18" charset="0"/>
            </a:rPr>
            <a:t>школа</a:t>
          </a:r>
          <a:endParaRPr lang="ru-RU" dirty="0">
            <a:latin typeface="Cambria" panose="02040503050406030204" pitchFamily="18" charset="0"/>
          </a:endParaRPr>
        </a:p>
      </dgm:t>
    </dgm:pt>
    <dgm:pt modelId="{637F3CE8-5DF8-4264-8C64-2DF7ECE312B5}" type="parTrans" cxnId="{8201C3EE-C84D-4FD4-BF8D-B831CE573C63}">
      <dgm:prSet/>
      <dgm:spPr/>
      <dgm:t>
        <a:bodyPr/>
        <a:lstStyle/>
        <a:p>
          <a:endParaRPr lang="ru-RU">
            <a:latin typeface="Cambria" panose="02040503050406030204" pitchFamily="18" charset="0"/>
          </a:endParaRPr>
        </a:p>
      </dgm:t>
    </dgm:pt>
    <dgm:pt modelId="{7A616212-6680-4998-ADBD-3A637DAABCAE}" type="sibTrans" cxnId="{8201C3EE-C84D-4FD4-BF8D-B831CE573C63}">
      <dgm:prSet/>
      <dgm:spPr/>
      <dgm:t>
        <a:bodyPr/>
        <a:lstStyle/>
        <a:p>
          <a:endParaRPr lang="ru-RU">
            <a:latin typeface="Cambria" panose="02040503050406030204" pitchFamily="18" charset="0"/>
          </a:endParaRPr>
        </a:p>
      </dgm:t>
    </dgm:pt>
    <dgm:pt modelId="{0255FFF0-07EA-44F4-A703-4313466B08F8}">
      <dgm:prSet phldrT="[Текст]"/>
      <dgm:spPr/>
      <dgm:t>
        <a:bodyPr/>
        <a:lstStyle/>
        <a:p>
          <a:r>
            <a:rPr lang="ru-RU" dirty="0" smtClean="0">
              <a:latin typeface="Cambria" panose="02040503050406030204" pitchFamily="18" charset="0"/>
            </a:rPr>
            <a:t>бланки регистрации в конвертах не позднее 10.12.2014 г. передаются в РОЦОИСО для дальнейшей обработки</a:t>
          </a:r>
          <a:endParaRPr lang="ru-RU" dirty="0">
            <a:latin typeface="Cambria" panose="02040503050406030204" pitchFamily="18" charset="0"/>
          </a:endParaRPr>
        </a:p>
      </dgm:t>
    </dgm:pt>
    <dgm:pt modelId="{7A679AE6-9CD1-41FB-8B61-B0846398FC78}" type="parTrans" cxnId="{308202AB-C100-48D0-974F-AB83572B6F08}">
      <dgm:prSet/>
      <dgm:spPr/>
      <dgm:t>
        <a:bodyPr/>
        <a:lstStyle/>
        <a:p>
          <a:endParaRPr lang="ru-RU">
            <a:latin typeface="Cambria" panose="02040503050406030204" pitchFamily="18" charset="0"/>
          </a:endParaRPr>
        </a:p>
      </dgm:t>
    </dgm:pt>
    <dgm:pt modelId="{9D9DB7BE-C60D-43ED-A87E-532C195B3246}" type="sibTrans" cxnId="{308202AB-C100-48D0-974F-AB83572B6F08}">
      <dgm:prSet/>
      <dgm:spPr/>
      <dgm:t>
        <a:bodyPr/>
        <a:lstStyle/>
        <a:p>
          <a:endParaRPr lang="ru-RU">
            <a:latin typeface="Cambria" panose="02040503050406030204" pitchFamily="18" charset="0"/>
          </a:endParaRPr>
        </a:p>
      </dgm:t>
    </dgm:pt>
    <dgm:pt modelId="{0549F48B-F608-46AF-87A0-EA8D92E3DAE0}">
      <dgm:prSet phldrT="[Текст]"/>
      <dgm:spPr/>
      <dgm:t>
        <a:bodyPr/>
        <a:lstStyle/>
        <a:p>
          <a:r>
            <a:rPr lang="ru-RU" dirty="0" smtClean="0">
              <a:latin typeface="Cambria" panose="02040503050406030204" pitchFamily="18" charset="0"/>
            </a:rPr>
            <a:t>члены (эксперты) школьной комиссии в течение 1 недели оценивают сочинения (изложение) в соответствии с критериями, разработанными </a:t>
          </a:r>
          <a:r>
            <a:rPr lang="ru-RU" dirty="0" err="1" smtClean="0">
              <a:latin typeface="Cambria" panose="02040503050406030204" pitchFamily="18" charset="0"/>
            </a:rPr>
            <a:t>Рособрнадзором</a:t>
          </a:r>
          <a:endParaRPr lang="ru-RU" dirty="0">
            <a:latin typeface="Cambria" panose="02040503050406030204" pitchFamily="18" charset="0"/>
          </a:endParaRPr>
        </a:p>
      </dgm:t>
    </dgm:pt>
    <dgm:pt modelId="{48BE914C-2972-41C2-B381-5C1C69E733EC}" type="sibTrans" cxnId="{F4397ADB-DF5B-4FD5-88D2-CB0E49D37D8D}">
      <dgm:prSet/>
      <dgm:spPr/>
      <dgm:t>
        <a:bodyPr/>
        <a:lstStyle/>
        <a:p>
          <a:endParaRPr lang="ru-RU">
            <a:latin typeface="Cambria" panose="02040503050406030204" pitchFamily="18" charset="0"/>
          </a:endParaRPr>
        </a:p>
      </dgm:t>
    </dgm:pt>
    <dgm:pt modelId="{16163F03-8C43-4556-8D6B-E5DEE3262D43}" type="parTrans" cxnId="{F4397ADB-DF5B-4FD5-88D2-CB0E49D37D8D}">
      <dgm:prSet/>
      <dgm:spPr/>
      <dgm:t>
        <a:bodyPr/>
        <a:lstStyle/>
        <a:p>
          <a:endParaRPr lang="ru-RU">
            <a:latin typeface="Cambria" panose="02040503050406030204" pitchFamily="18" charset="0"/>
          </a:endParaRPr>
        </a:p>
      </dgm:t>
    </dgm:pt>
    <dgm:pt modelId="{DBFB0CC0-7B30-4C5B-B979-EB5FF813EE3C}" type="pres">
      <dgm:prSet presAssocID="{18F41B76-3E94-4D77-9E68-81A9934A2DFC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6DB0B22-9D6F-401A-9EF3-9966934347A2}" type="pres">
      <dgm:prSet presAssocID="{49F3C42D-356D-4EA7-B179-D539B57FF00F}" presName="composite" presStyleCnt="0"/>
      <dgm:spPr/>
    </dgm:pt>
    <dgm:pt modelId="{5B44AA1B-93CC-4112-B11E-3024DC4B8014}" type="pres">
      <dgm:prSet presAssocID="{49F3C42D-356D-4EA7-B179-D539B57FF00F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959A8F2-79EF-41C9-BB93-A148B41A927F}" type="pres">
      <dgm:prSet presAssocID="{49F3C42D-356D-4EA7-B179-D539B57FF00F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D758F72-B814-48F5-AB49-1E1ED758EE2E}" type="pres">
      <dgm:prSet presAssocID="{D046564E-A80F-47D8-9F99-155B7C3CE62E}" presName="sp" presStyleCnt="0"/>
      <dgm:spPr/>
    </dgm:pt>
    <dgm:pt modelId="{3B19D26D-59E0-453B-A92F-9E12197B8F87}" type="pres">
      <dgm:prSet presAssocID="{B461AF55-AFD0-4CC8-8AB2-64D9344ED3FF}" presName="composite" presStyleCnt="0"/>
      <dgm:spPr/>
    </dgm:pt>
    <dgm:pt modelId="{334BF070-7D5A-4A03-AAED-7B489C35A735}" type="pres">
      <dgm:prSet presAssocID="{B461AF55-AFD0-4CC8-8AB2-64D9344ED3FF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12C3B9A-7AA0-46DD-8EF7-25E8083A7388}" type="pres">
      <dgm:prSet presAssocID="{B461AF55-AFD0-4CC8-8AB2-64D9344ED3FF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35BD92D-0C63-430D-B221-07F0141698BB}" type="pres">
      <dgm:prSet presAssocID="{DA91D884-EB55-486E-96D1-B6DF641F5AF2}" presName="sp" presStyleCnt="0"/>
      <dgm:spPr/>
    </dgm:pt>
    <dgm:pt modelId="{17500BD1-2337-4460-A546-49E2260DD9B4}" type="pres">
      <dgm:prSet presAssocID="{945D9D6D-337E-4838-8AE6-F3E902C084D3}" presName="composite" presStyleCnt="0"/>
      <dgm:spPr/>
    </dgm:pt>
    <dgm:pt modelId="{D9A11FD4-38C1-4129-AA05-D2446F0CFE8D}" type="pres">
      <dgm:prSet presAssocID="{945D9D6D-337E-4838-8AE6-F3E902C084D3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9D628BC-910B-49B7-8D21-9595DA153926}" type="pres">
      <dgm:prSet presAssocID="{945D9D6D-337E-4838-8AE6-F3E902C084D3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B85B6DA-27B5-4E3F-A34A-7B7C09FE0B5A}" type="presOf" srcId="{B461AF55-AFD0-4CC8-8AB2-64D9344ED3FF}" destId="{334BF070-7D5A-4A03-AAED-7B489C35A735}" srcOrd="0" destOrd="0" presId="urn:microsoft.com/office/officeart/2005/8/layout/chevron2"/>
    <dgm:cxn modelId="{308202AB-C100-48D0-974F-AB83572B6F08}" srcId="{945D9D6D-337E-4838-8AE6-F3E902C084D3}" destId="{0255FFF0-07EA-44F4-A703-4313466B08F8}" srcOrd="0" destOrd="0" parTransId="{7A679AE6-9CD1-41FB-8B61-B0846398FC78}" sibTransId="{9D9DB7BE-C60D-43ED-A87E-532C195B3246}"/>
    <dgm:cxn modelId="{4E709860-E509-4FC0-A6BD-6FDEC68FE095}" srcId="{18F41B76-3E94-4D77-9E68-81A9934A2DFC}" destId="{B461AF55-AFD0-4CC8-8AB2-64D9344ED3FF}" srcOrd="1" destOrd="0" parTransId="{BC0E6C27-C2F1-4DFE-B7D8-92C7B5BA79A7}" sibTransId="{DA91D884-EB55-486E-96D1-B6DF641F5AF2}"/>
    <dgm:cxn modelId="{03753284-2C2D-442A-A11A-8672C887B4A2}" type="presOf" srcId="{49F3C42D-356D-4EA7-B179-D539B57FF00F}" destId="{5B44AA1B-93CC-4112-B11E-3024DC4B8014}" srcOrd="0" destOrd="0" presId="urn:microsoft.com/office/officeart/2005/8/layout/chevron2"/>
    <dgm:cxn modelId="{8687F5D6-4AC9-41FB-9960-3D0C7C580CCA}" type="presOf" srcId="{18F41B76-3E94-4D77-9E68-81A9934A2DFC}" destId="{DBFB0CC0-7B30-4C5B-B979-EB5FF813EE3C}" srcOrd="0" destOrd="0" presId="urn:microsoft.com/office/officeart/2005/8/layout/chevron2"/>
    <dgm:cxn modelId="{E6FC3F6C-9A30-44CC-ADEF-9E2E409B6035}" type="presOf" srcId="{945D9D6D-337E-4838-8AE6-F3E902C084D3}" destId="{D9A11FD4-38C1-4129-AA05-D2446F0CFE8D}" srcOrd="0" destOrd="0" presId="urn:microsoft.com/office/officeart/2005/8/layout/chevron2"/>
    <dgm:cxn modelId="{F4397ADB-DF5B-4FD5-88D2-CB0E49D37D8D}" srcId="{49F3C42D-356D-4EA7-B179-D539B57FF00F}" destId="{0549F48B-F608-46AF-87A0-EA8D92E3DAE0}" srcOrd="0" destOrd="0" parTransId="{16163F03-8C43-4556-8D6B-E5DEE3262D43}" sibTransId="{48BE914C-2972-41C2-B381-5C1C69E733EC}"/>
    <dgm:cxn modelId="{8201C3EE-C84D-4FD4-BF8D-B831CE573C63}" srcId="{18F41B76-3E94-4D77-9E68-81A9934A2DFC}" destId="{945D9D6D-337E-4838-8AE6-F3E902C084D3}" srcOrd="2" destOrd="0" parTransId="{637F3CE8-5DF8-4264-8C64-2DF7ECE312B5}" sibTransId="{7A616212-6680-4998-ADBD-3A637DAABCAE}"/>
    <dgm:cxn modelId="{B60052B2-1174-43C7-B777-1F0EBFA40773}" type="presOf" srcId="{0549F48B-F608-46AF-87A0-EA8D92E3DAE0}" destId="{0959A8F2-79EF-41C9-BB93-A148B41A927F}" srcOrd="0" destOrd="0" presId="urn:microsoft.com/office/officeart/2005/8/layout/chevron2"/>
    <dgm:cxn modelId="{78F194E9-5AB7-4BBA-8960-BAA49B88E454}" type="presOf" srcId="{0255FFF0-07EA-44F4-A703-4313466B08F8}" destId="{09D628BC-910B-49B7-8D21-9595DA153926}" srcOrd="0" destOrd="0" presId="urn:microsoft.com/office/officeart/2005/8/layout/chevron2"/>
    <dgm:cxn modelId="{3D7D1943-8E60-44A1-BA14-1E0F42BEDF3E}" srcId="{B461AF55-AFD0-4CC8-8AB2-64D9344ED3FF}" destId="{E98FDEA9-3140-4D13-8092-CDF7E9199A40}" srcOrd="0" destOrd="0" parTransId="{B1CF035A-FE54-4236-978D-933D195D493B}" sibTransId="{47D53C09-CC68-4D42-9A7F-8DF536355797}"/>
    <dgm:cxn modelId="{B85D6D12-C6B0-4645-B448-A7B01689ED59}" type="presOf" srcId="{E98FDEA9-3140-4D13-8092-CDF7E9199A40}" destId="{112C3B9A-7AA0-46DD-8EF7-25E8083A7388}" srcOrd="0" destOrd="0" presId="urn:microsoft.com/office/officeart/2005/8/layout/chevron2"/>
    <dgm:cxn modelId="{5F197499-8E2D-437A-813C-11B10261FD72}" srcId="{18F41B76-3E94-4D77-9E68-81A9934A2DFC}" destId="{49F3C42D-356D-4EA7-B179-D539B57FF00F}" srcOrd="0" destOrd="0" parTransId="{48A964D3-3BBB-4A82-A544-48022AA8CFEE}" sibTransId="{D046564E-A80F-47D8-9F99-155B7C3CE62E}"/>
    <dgm:cxn modelId="{79E6C29C-77AD-457B-B850-A60FAC49C0BF}" type="presParOf" srcId="{DBFB0CC0-7B30-4C5B-B979-EB5FF813EE3C}" destId="{E6DB0B22-9D6F-401A-9EF3-9966934347A2}" srcOrd="0" destOrd="0" presId="urn:microsoft.com/office/officeart/2005/8/layout/chevron2"/>
    <dgm:cxn modelId="{832D9AF9-FF87-42E3-BEC2-BF19EA572E4E}" type="presParOf" srcId="{E6DB0B22-9D6F-401A-9EF3-9966934347A2}" destId="{5B44AA1B-93CC-4112-B11E-3024DC4B8014}" srcOrd="0" destOrd="0" presId="urn:microsoft.com/office/officeart/2005/8/layout/chevron2"/>
    <dgm:cxn modelId="{E9F9010D-5BEF-4541-A854-0FAF4964700D}" type="presParOf" srcId="{E6DB0B22-9D6F-401A-9EF3-9966934347A2}" destId="{0959A8F2-79EF-41C9-BB93-A148B41A927F}" srcOrd="1" destOrd="0" presId="urn:microsoft.com/office/officeart/2005/8/layout/chevron2"/>
    <dgm:cxn modelId="{067833CD-FA1D-4409-8A55-7EEB54BF1605}" type="presParOf" srcId="{DBFB0CC0-7B30-4C5B-B979-EB5FF813EE3C}" destId="{6D758F72-B814-48F5-AB49-1E1ED758EE2E}" srcOrd="1" destOrd="0" presId="urn:microsoft.com/office/officeart/2005/8/layout/chevron2"/>
    <dgm:cxn modelId="{B902FC9E-E9A6-47A4-819B-76CA3F34192D}" type="presParOf" srcId="{DBFB0CC0-7B30-4C5B-B979-EB5FF813EE3C}" destId="{3B19D26D-59E0-453B-A92F-9E12197B8F87}" srcOrd="2" destOrd="0" presId="urn:microsoft.com/office/officeart/2005/8/layout/chevron2"/>
    <dgm:cxn modelId="{F7EC0633-B1FE-48ED-8176-79759B428E31}" type="presParOf" srcId="{3B19D26D-59E0-453B-A92F-9E12197B8F87}" destId="{334BF070-7D5A-4A03-AAED-7B489C35A735}" srcOrd="0" destOrd="0" presId="urn:microsoft.com/office/officeart/2005/8/layout/chevron2"/>
    <dgm:cxn modelId="{6647CAF7-00A6-4EF9-8690-502378FDAFC3}" type="presParOf" srcId="{3B19D26D-59E0-453B-A92F-9E12197B8F87}" destId="{112C3B9A-7AA0-46DD-8EF7-25E8083A7388}" srcOrd="1" destOrd="0" presId="urn:microsoft.com/office/officeart/2005/8/layout/chevron2"/>
    <dgm:cxn modelId="{21FE7469-7CD3-4981-A0EA-5364F3A448DB}" type="presParOf" srcId="{DBFB0CC0-7B30-4C5B-B979-EB5FF813EE3C}" destId="{C35BD92D-0C63-430D-B221-07F0141698BB}" srcOrd="3" destOrd="0" presId="urn:microsoft.com/office/officeart/2005/8/layout/chevron2"/>
    <dgm:cxn modelId="{5297A7DD-52BF-4DCE-9D93-317914A80049}" type="presParOf" srcId="{DBFB0CC0-7B30-4C5B-B979-EB5FF813EE3C}" destId="{17500BD1-2337-4460-A546-49E2260DD9B4}" srcOrd="4" destOrd="0" presId="urn:microsoft.com/office/officeart/2005/8/layout/chevron2"/>
    <dgm:cxn modelId="{FEF2E1BF-B2FD-42CF-8F2E-F26FC4EB7C7A}" type="presParOf" srcId="{17500BD1-2337-4460-A546-49E2260DD9B4}" destId="{D9A11FD4-38C1-4129-AA05-D2446F0CFE8D}" srcOrd="0" destOrd="0" presId="urn:microsoft.com/office/officeart/2005/8/layout/chevron2"/>
    <dgm:cxn modelId="{19D172E5-57BA-4830-BFBC-A0A50CB97FE0}" type="presParOf" srcId="{17500BD1-2337-4460-A546-49E2260DD9B4}" destId="{09D628BC-910B-49B7-8D21-9595DA153926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B44AA1B-93CC-4112-B11E-3024DC4B8014}">
      <dsp:nvSpPr>
        <dsp:cNvPr id="0" name=""/>
        <dsp:cNvSpPr/>
      </dsp:nvSpPr>
      <dsp:spPr>
        <a:xfrm rot="5400000">
          <a:off x="-286253" y="288186"/>
          <a:ext cx="1908359" cy="1335851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400" kern="1200" dirty="0" smtClean="0">
              <a:latin typeface="Cambria" panose="02040503050406030204" pitchFamily="18" charset="0"/>
            </a:rPr>
            <a:t>школа</a:t>
          </a:r>
          <a:endParaRPr lang="ru-RU" sz="3400" kern="1200" dirty="0">
            <a:latin typeface="Cambria" panose="02040503050406030204" pitchFamily="18" charset="0"/>
          </a:endParaRPr>
        </a:p>
      </dsp:txBody>
      <dsp:txXfrm rot="-5400000">
        <a:off x="2" y="669858"/>
        <a:ext cx="1335851" cy="572508"/>
      </dsp:txXfrm>
    </dsp:sp>
    <dsp:sp modelId="{0959A8F2-79EF-41C9-BB93-A148B41A927F}">
      <dsp:nvSpPr>
        <dsp:cNvPr id="0" name=""/>
        <dsp:cNvSpPr/>
      </dsp:nvSpPr>
      <dsp:spPr>
        <a:xfrm rot="5400000">
          <a:off x="5730051" y="-4392267"/>
          <a:ext cx="1240433" cy="1002883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84912" tIns="16510" rIns="16510" bIns="16510" numCol="1" spcCol="1270" anchor="ctr" anchorCtr="0">
          <a:noAutofit/>
        </a:bodyPr>
        <a:lstStyle/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600" kern="1200" dirty="0" smtClean="0">
              <a:latin typeface="Cambria" panose="02040503050406030204" pitchFamily="18" charset="0"/>
            </a:rPr>
            <a:t>заранее распечатаны комплекты бланков для каждого участника </a:t>
          </a:r>
          <a:endParaRPr lang="ru-RU" sz="2600" kern="1200" dirty="0">
            <a:latin typeface="Cambria" panose="02040503050406030204" pitchFamily="18" charset="0"/>
          </a:endParaRPr>
        </a:p>
      </dsp:txBody>
      <dsp:txXfrm rot="-5400000">
        <a:off x="1335851" y="62486"/>
        <a:ext cx="9968281" cy="1119327"/>
      </dsp:txXfrm>
    </dsp:sp>
    <dsp:sp modelId="{334BF070-7D5A-4A03-AAED-7B489C35A735}">
      <dsp:nvSpPr>
        <dsp:cNvPr id="0" name=""/>
        <dsp:cNvSpPr/>
      </dsp:nvSpPr>
      <dsp:spPr>
        <a:xfrm rot="5400000">
          <a:off x="-286253" y="2005343"/>
          <a:ext cx="1908359" cy="1335851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400" kern="1200" dirty="0" smtClean="0">
              <a:latin typeface="Cambria" panose="02040503050406030204" pitchFamily="18" charset="0"/>
            </a:rPr>
            <a:t>школа</a:t>
          </a:r>
          <a:endParaRPr lang="ru-RU" sz="3400" kern="1200" dirty="0">
            <a:latin typeface="Cambria" panose="02040503050406030204" pitchFamily="18" charset="0"/>
          </a:endParaRPr>
        </a:p>
      </dsp:txBody>
      <dsp:txXfrm rot="-5400000">
        <a:off x="2" y="2387015"/>
        <a:ext cx="1335851" cy="572508"/>
      </dsp:txXfrm>
    </dsp:sp>
    <dsp:sp modelId="{112C3B9A-7AA0-46DD-8EF7-25E8083A7388}">
      <dsp:nvSpPr>
        <dsp:cNvPr id="0" name=""/>
        <dsp:cNvSpPr/>
      </dsp:nvSpPr>
      <dsp:spPr>
        <a:xfrm rot="5400000">
          <a:off x="5730051" y="-2675110"/>
          <a:ext cx="1240433" cy="1002883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84912" tIns="16510" rIns="16510" bIns="16510" numCol="1" spcCol="1270" anchor="ctr" anchorCtr="0">
          <a:noAutofit/>
        </a:bodyPr>
        <a:lstStyle/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600" kern="1200" dirty="0" smtClean="0">
              <a:latin typeface="Cambria" panose="02040503050406030204" pitchFamily="18" charset="0"/>
            </a:rPr>
            <a:t>СРАЗУ после получения тем сочинений (текстов изложений) они распечатываются техническим специалистом и выдаются члену комиссии в аудитории</a:t>
          </a:r>
          <a:endParaRPr lang="ru-RU" sz="2600" kern="1200" dirty="0">
            <a:latin typeface="Cambria" panose="02040503050406030204" pitchFamily="18" charset="0"/>
          </a:endParaRPr>
        </a:p>
      </dsp:txBody>
      <dsp:txXfrm rot="-5400000">
        <a:off x="1335851" y="1779643"/>
        <a:ext cx="9968281" cy="1119327"/>
      </dsp:txXfrm>
    </dsp:sp>
    <dsp:sp modelId="{D9A11FD4-38C1-4129-AA05-D2446F0CFE8D}">
      <dsp:nvSpPr>
        <dsp:cNvPr id="0" name=""/>
        <dsp:cNvSpPr/>
      </dsp:nvSpPr>
      <dsp:spPr>
        <a:xfrm rot="5400000">
          <a:off x="-286253" y="3722500"/>
          <a:ext cx="1908359" cy="1335851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400" kern="1200" dirty="0" smtClean="0">
              <a:latin typeface="Cambria" panose="02040503050406030204" pitchFamily="18" charset="0"/>
            </a:rPr>
            <a:t>школа</a:t>
          </a:r>
          <a:endParaRPr lang="ru-RU" sz="3400" kern="1200" dirty="0">
            <a:latin typeface="Cambria" panose="02040503050406030204" pitchFamily="18" charset="0"/>
          </a:endParaRPr>
        </a:p>
      </dsp:txBody>
      <dsp:txXfrm rot="-5400000">
        <a:off x="2" y="4104172"/>
        <a:ext cx="1335851" cy="572508"/>
      </dsp:txXfrm>
    </dsp:sp>
    <dsp:sp modelId="{09D628BC-910B-49B7-8D21-9595DA153926}">
      <dsp:nvSpPr>
        <dsp:cNvPr id="0" name=""/>
        <dsp:cNvSpPr/>
      </dsp:nvSpPr>
      <dsp:spPr>
        <a:xfrm rot="5400000">
          <a:off x="5730051" y="-957953"/>
          <a:ext cx="1240433" cy="1002883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84912" tIns="16510" rIns="16510" bIns="16510" numCol="1" spcCol="1270" anchor="ctr" anchorCtr="0">
          <a:noAutofit/>
        </a:bodyPr>
        <a:lstStyle/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600" kern="1200" dirty="0" smtClean="0">
              <a:latin typeface="Cambria" panose="02040503050406030204" pitchFamily="18" charset="0"/>
            </a:rPr>
            <a:t>после написания сочинения все бланки передаются директору школы и </a:t>
          </a:r>
          <a:r>
            <a:rPr lang="ru-RU" sz="2600" kern="1200" dirty="0" smtClean="0">
              <a:latin typeface="Cambria" panose="02040503050406030204" pitchFamily="18" charset="0"/>
            </a:rPr>
            <a:t>ксерокопируются техническим специалистом</a:t>
          </a:r>
          <a:endParaRPr lang="ru-RU" sz="2600" kern="1200" dirty="0">
            <a:latin typeface="Cambria" panose="02040503050406030204" pitchFamily="18" charset="0"/>
          </a:endParaRPr>
        </a:p>
      </dsp:txBody>
      <dsp:txXfrm rot="-5400000">
        <a:off x="1335851" y="3496800"/>
        <a:ext cx="9968281" cy="111932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B44AA1B-93CC-4112-B11E-3024DC4B8014}">
      <dsp:nvSpPr>
        <dsp:cNvPr id="0" name=""/>
        <dsp:cNvSpPr/>
      </dsp:nvSpPr>
      <dsp:spPr>
        <a:xfrm rot="5400000">
          <a:off x="-286253" y="288186"/>
          <a:ext cx="1908359" cy="1335851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400" kern="1200" dirty="0" smtClean="0">
              <a:latin typeface="Cambria" panose="02040503050406030204" pitchFamily="18" charset="0"/>
            </a:rPr>
            <a:t>школа</a:t>
          </a:r>
          <a:endParaRPr lang="ru-RU" sz="3400" kern="1200" dirty="0">
            <a:latin typeface="Cambria" panose="02040503050406030204" pitchFamily="18" charset="0"/>
          </a:endParaRPr>
        </a:p>
      </dsp:txBody>
      <dsp:txXfrm rot="-5400000">
        <a:off x="2" y="669858"/>
        <a:ext cx="1335851" cy="572508"/>
      </dsp:txXfrm>
    </dsp:sp>
    <dsp:sp modelId="{0959A8F2-79EF-41C9-BB93-A148B41A927F}">
      <dsp:nvSpPr>
        <dsp:cNvPr id="0" name=""/>
        <dsp:cNvSpPr/>
      </dsp:nvSpPr>
      <dsp:spPr>
        <a:xfrm rot="5400000">
          <a:off x="5730051" y="-4392267"/>
          <a:ext cx="1240433" cy="1002883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84912" tIns="16510" rIns="16510" bIns="16510" numCol="1" spcCol="1270" anchor="ctr" anchorCtr="0">
          <a:noAutofit/>
        </a:bodyPr>
        <a:lstStyle/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600" kern="1200" dirty="0" smtClean="0">
              <a:latin typeface="Cambria" panose="02040503050406030204" pitchFamily="18" charset="0"/>
            </a:rPr>
            <a:t>члены (эксперты) школьной комиссии в течение 1 недели оценивают сочинения (изложение) в соответствии с критериями, разработанными </a:t>
          </a:r>
          <a:r>
            <a:rPr lang="ru-RU" sz="2600" kern="1200" dirty="0" err="1" smtClean="0">
              <a:latin typeface="Cambria" panose="02040503050406030204" pitchFamily="18" charset="0"/>
            </a:rPr>
            <a:t>Рособрнадзором</a:t>
          </a:r>
          <a:endParaRPr lang="ru-RU" sz="2600" kern="1200" dirty="0">
            <a:latin typeface="Cambria" panose="02040503050406030204" pitchFamily="18" charset="0"/>
          </a:endParaRPr>
        </a:p>
      </dsp:txBody>
      <dsp:txXfrm rot="-5400000">
        <a:off x="1335851" y="62486"/>
        <a:ext cx="9968281" cy="1119327"/>
      </dsp:txXfrm>
    </dsp:sp>
    <dsp:sp modelId="{334BF070-7D5A-4A03-AAED-7B489C35A735}">
      <dsp:nvSpPr>
        <dsp:cNvPr id="0" name=""/>
        <dsp:cNvSpPr/>
      </dsp:nvSpPr>
      <dsp:spPr>
        <a:xfrm rot="5400000">
          <a:off x="-286253" y="2005343"/>
          <a:ext cx="1908359" cy="1335851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400" kern="1200" dirty="0" smtClean="0">
              <a:latin typeface="Cambria" panose="02040503050406030204" pitchFamily="18" charset="0"/>
            </a:rPr>
            <a:t>школа</a:t>
          </a:r>
          <a:endParaRPr lang="ru-RU" sz="3400" kern="1200" dirty="0">
            <a:latin typeface="Cambria" panose="02040503050406030204" pitchFamily="18" charset="0"/>
          </a:endParaRPr>
        </a:p>
      </dsp:txBody>
      <dsp:txXfrm rot="-5400000">
        <a:off x="2" y="2387015"/>
        <a:ext cx="1335851" cy="572508"/>
      </dsp:txXfrm>
    </dsp:sp>
    <dsp:sp modelId="{112C3B9A-7AA0-46DD-8EF7-25E8083A7388}">
      <dsp:nvSpPr>
        <dsp:cNvPr id="0" name=""/>
        <dsp:cNvSpPr/>
      </dsp:nvSpPr>
      <dsp:spPr>
        <a:xfrm rot="5400000">
          <a:off x="5730051" y="-2675110"/>
          <a:ext cx="1240433" cy="1002883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84912" tIns="16510" rIns="16510" bIns="16510" numCol="1" spcCol="1270" anchor="ctr" anchorCtr="0">
          <a:noAutofit/>
        </a:bodyPr>
        <a:lstStyle/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600" kern="1200" dirty="0" smtClean="0">
              <a:latin typeface="Cambria" panose="02040503050406030204" pitchFamily="18" charset="0"/>
            </a:rPr>
            <a:t>ответственный сотрудник, назначенный директором ОО заполняет оригиналы бланков регистрации в части оценки</a:t>
          </a:r>
          <a:endParaRPr lang="ru-RU" sz="2600" kern="1200" dirty="0">
            <a:latin typeface="Cambria" panose="02040503050406030204" pitchFamily="18" charset="0"/>
          </a:endParaRPr>
        </a:p>
      </dsp:txBody>
      <dsp:txXfrm rot="-5400000">
        <a:off x="1335851" y="1779643"/>
        <a:ext cx="9968281" cy="1119327"/>
      </dsp:txXfrm>
    </dsp:sp>
    <dsp:sp modelId="{D9A11FD4-38C1-4129-AA05-D2446F0CFE8D}">
      <dsp:nvSpPr>
        <dsp:cNvPr id="0" name=""/>
        <dsp:cNvSpPr/>
      </dsp:nvSpPr>
      <dsp:spPr>
        <a:xfrm rot="5400000">
          <a:off x="-286253" y="3722500"/>
          <a:ext cx="1908359" cy="1335851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400" kern="1200" dirty="0" smtClean="0">
              <a:latin typeface="Cambria" panose="02040503050406030204" pitchFamily="18" charset="0"/>
            </a:rPr>
            <a:t>школа</a:t>
          </a:r>
          <a:endParaRPr lang="ru-RU" sz="3400" kern="1200" dirty="0">
            <a:latin typeface="Cambria" panose="02040503050406030204" pitchFamily="18" charset="0"/>
          </a:endParaRPr>
        </a:p>
      </dsp:txBody>
      <dsp:txXfrm rot="-5400000">
        <a:off x="2" y="4104172"/>
        <a:ext cx="1335851" cy="572508"/>
      </dsp:txXfrm>
    </dsp:sp>
    <dsp:sp modelId="{09D628BC-910B-49B7-8D21-9595DA153926}">
      <dsp:nvSpPr>
        <dsp:cNvPr id="0" name=""/>
        <dsp:cNvSpPr/>
      </dsp:nvSpPr>
      <dsp:spPr>
        <a:xfrm rot="5400000">
          <a:off x="5730051" y="-957953"/>
          <a:ext cx="1240433" cy="1002883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84912" tIns="16510" rIns="16510" bIns="16510" numCol="1" spcCol="1270" anchor="ctr" anchorCtr="0">
          <a:noAutofit/>
        </a:bodyPr>
        <a:lstStyle/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600" kern="1200" dirty="0" smtClean="0">
              <a:latin typeface="Cambria" panose="02040503050406030204" pitchFamily="18" charset="0"/>
            </a:rPr>
            <a:t>бланки регистрации в конвертах не позднее 10.12.2014 г. передаются в РОЦОИСО для дальнейшей обработки</a:t>
          </a:r>
          <a:endParaRPr lang="ru-RU" sz="2600" kern="1200" dirty="0">
            <a:latin typeface="Cambria" panose="02040503050406030204" pitchFamily="18" charset="0"/>
          </a:endParaRPr>
        </a:p>
      </dsp:txBody>
      <dsp:txXfrm rot="-5400000">
        <a:off x="1335851" y="3496800"/>
        <a:ext cx="9968281" cy="111932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BDAD4D-D4F5-49AA-B118-D7A284D6C7DA}" type="datetimeFigureOut">
              <a:rPr lang="ru-RU" smtClean="0"/>
              <a:t>28.11.2014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F207ED-9C0E-4084-8955-5BB363E31E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49264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500">
                <a:solidFill>
                  <a:schemeClr val="tx1"/>
                </a:solidFill>
                <a:latin typeface="Times New Roman" pitchFamily="18" charset="0"/>
              </a:defRPr>
            </a:lvl1pPr>
            <a:lvl2pPr marL="783904" indent="-301502" eaLnBrk="0" hangingPunct="0">
              <a:defRPr sz="2500">
                <a:solidFill>
                  <a:schemeClr val="tx1"/>
                </a:solidFill>
                <a:latin typeface="Times New Roman" pitchFamily="18" charset="0"/>
              </a:defRPr>
            </a:lvl2pPr>
            <a:lvl3pPr marL="1206006" indent="-241201" eaLnBrk="0" hangingPunct="0">
              <a:defRPr sz="2500">
                <a:solidFill>
                  <a:schemeClr val="tx1"/>
                </a:solidFill>
                <a:latin typeface="Times New Roman" pitchFamily="18" charset="0"/>
              </a:defRPr>
            </a:lvl3pPr>
            <a:lvl4pPr marL="1688409" indent="-241201" eaLnBrk="0" hangingPunct="0">
              <a:defRPr sz="2500">
                <a:solidFill>
                  <a:schemeClr val="tx1"/>
                </a:solidFill>
                <a:latin typeface="Times New Roman" pitchFamily="18" charset="0"/>
              </a:defRPr>
            </a:lvl4pPr>
            <a:lvl5pPr marL="2170810" indent="-241201" eaLnBrk="0" hangingPunct="0">
              <a:defRPr sz="2500">
                <a:solidFill>
                  <a:schemeClr val="tx1"/>
                </a:solidFill>
                <a:latin typeface="Times New Roman" pitchFamily="18" charset="0"/>
              </a:defRPr>
            </a:lvl5pPr>
            <a:lvl6pPr marL="2653213" indent="-24120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6pPr>
            <a:lvl7pPr marL="3135615" indent="-24120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7pPr>
            <a:lvl8pPr marL="3618018" indent="-24120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8pPr>
            <a:lvl9pPr marL="4100420" indent="-24120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300">
                <a:latin typeface="Arial" charset="0"/>
              </a:rPr>
              <a:t>ABBYY TestReader 4.0 Network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500">
                <a:solidFill>
                  <a:schemeClr val="tx1"/>
                </a:solidFill>
                <a:latin typeface="Times New Roman" pitchFamily="18" charset="0"/>
              </a:defRPr>
            </a:lvl1pPr>
            <a:lvl2pPr marL="783904" indent="-301502" eaLnBrk="0" hangingPunct="0">
              <a:defRPr sz="2500">
                <a:solidFill>
                  <a:schemeClr val="tx1"/>
                </a:solidFill>
                <a:latin typeface="Times New Roman" pitchFamily="18" charset="0"/>
              </a:defRPr>
            </a:lvl2pPr>
            <a:lvl3pPr marL="1206006" indent="-241201" eaLnBrk="0" hangingPunct="0">
              <a:defRPr sz="2500">
                <a:solidFill>
                  <a:schemeClr val="tx1"/>
                </a:solidFill>
                <a:latin typeface="Times New Roman" pitchFamily="18" charset="0"/>
              </a:defRPr>
            </a:lvl3pPr>
            <a:lvl4pPr marL="1688409" indent="-241201" eaLnBrk="0" hangingPunct="0">
              <a:defRPr sz="2500">
                <a:solidFill>
                  <a:schemeClr val="tx1"/>
                </a:solidFill>
                <a:latin typeface="Times New Roman" pitchFamily="18" charset="0"/>
              </a:defRPr>
            </a:lvl4pPr>
            <a:lvl5pPr marL="2170810" indent="-241201" eaLnBrk="0" hangingPunct="0">
              <a:defRPr sz="2500">
                <a:solidFill>
                  <a:schemeClr val="tx1"/>
                </a:solidFill>
                <a:latin typeface="Times New Roman" pitchFamily="18" charset="0"/>
              </a:defRPr>
            </a:lvl5pPr>
            <a:lvl6pPr marL="2653213" indent="-24120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6pPr>
            <a:lvl7pPr marL="3135615" indent="-24120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7pPr>
            <a:lvl8pPr marL="3618018" indent="-24120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8pPr>
            <a:lvl9pPr marL="4100420" indent="-24120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9859BCD4-62D4-4FDF-8700-C8D5BBFC2D56}" type="datetime1">
              <a:rPr lang="en-US" sz="1300">
                <a:latin typeface="Arial" charset="0"/>
              </a:rPr>
              <a:pPr eaLnBrk="1" hangingPunct="1"/>
              <a:t>11/28/2014</a:t>
            </a:fld>
            <a:endParaRPr lang="en-US" sz="1300">
              <a:latin typeface="Arial" charset="0"/>
            </a:endParaRPr>
          </a:p>
        </p:txBody>
      </p:sp>
      <p:sp>
        <p:nvSpPr>
          <p:cNvPr id="2560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500">
                <a:solidFill>
                  <a:schemeClr val="tx1"/>
                </a:solidFill>
                <a:latin typeface="Times New Roman" pitchFamily="18" charset="0"/>
              </a:defRPr>
            </a:lvl1pPr>
            <a:lvl2pPr marL="783904" indent="-301502" eaLnBrk="0" hangingPunct="0">
              <a:defRPr sz="2500">
                <a:solidFill>
                  <a:schemeClr val="tx1"/>
                </a:solidFill>
                <a:latin typeface="Times New Roman" pitchFamily="18" charset="0"/>
              </a:defRPr>
            </a:lvl2pPr>
            <a:lvl3pPr marL="1206006" indent="-241201" eaLnBrk="0" hangingPunct="0">
              <a:defRPr sz="2500">
                <a:solidFill>
                  <a:schemeClr val="tx1"/>
                </a:solidFill>
                <a:latin typeface="Times New Roman" pitchFamily="18" charset="0"/>
              </a:defRPr>
            </a:lvl3pPr>
            <a:lvl4pPr marL="1688409" indent="-241201" eaLnBrk="0" hangingPunct="0">
              <a:defRPr sz="2500">
                <a:solidFill>
                  <a:schemeClr val="tx1"/>
                </a:solidFill>
                <a:latin typeface="Times New Roman" pitchFamily="18" charset="0"/>
              </a:defRPr>
            </a:lvl4pPr>
            <a:lvl5pPr marL="2170810" indent="-241201" eaLnBrk="0" hangingPunct="0">
              <a:defRPr sz="2500">
                <a:solidFill>
                  <a:schemeClr val="tx1"/>
                </a:solidFill>
                <a:latin typeface="Times New Roman" pitchFamily="18" charset="0"/>
              </a:defRPr>
            </a:lvl5pPr>
            <a:lvl6pPr marL="2653213" indent="-24120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6pPr>
            <a:lvl7pPr marL="3135615" indent="-24120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7pPr>
            <a:lvl8pPr marL="3618018" indent="-24120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8pPr>
            <a:lvl9pPr marL="4100420" indent="-24120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300">
                <a:latin typeface="Arial" charset="0"/>
              </a:rPr>
              <a:t>Технология экспертизы ЕГЭ</a:t>
            </a:r>
          </a:p>
        </p:txBody>
      </p:sp>
      <p:sp>
        <p:nvSpPr>
          <p:cNvPr id="2560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500">
                <a:solidFill>
                  <a:schemeClr val="tx1"/>
                </a:solidFill>
                <a:latin typeface="Times New Roman" pitchFamily="18" charset="0"/>
              </a:defRPr>
            </a:lvl1pPr>
            <a:lvl2pPr marL="783904" indent="-301502" eaLnBrk="0" hangingPunct="0">
              <a:defRPr sz="2500">
                <a:solidFill>
                  <a:schemeClr val="tx1"/>
                </a:solidFill>
                <a:latin typeface="Times New Roman" pitchFamily="18" charset="0"/>
              </a:defRPr>
            </a:lvl2pPr>
            <a:lvl3pPr marL="1206006" indent="-241201" eaLnBrk="0" hangingPunct="0">
              <a:defRPr sz="2500">
                <a:solidFill>
                  <a:schemeClr val="tx1"/>
                </a:solidFill>
                <a:latin typeface="Times New Roman" pitchFamily="18" charset="0"/>
              </a:defRPr>
            </a:lvl3pPr>
            <a:lvl4pPr marL="1688409" indent="-241201" eaLnBrk="0" hangingPunct="0">
              <a:defRPr sz="2500">
                <a:solidFill>
                  <a:schemeClr val="tx1"/>
                </a:solidFill>
                <a:latin typeface="Times New Roman" pitchFamily="18" charset="0"/>
              </a:defRPr>
            </a:lvl4pPr>
            <a:lvl5pPr marL="2170810" indent="-241201" eaLnBrk="0" hangingPunct="0">
              <a:defRPr sz="2500">
                <a:solidFill>
                  <a:schemeClr val="tx1"/>
                </a:solidFill>
                <a:latin typeface="Times New Roman" pitchFamily="18" charset="0"/>
              </a:defRPr>
            </a:lvl5pPr>
            <a:lvl6pPr marL="2653213" indent="-24120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6pPr>
            <a:lvl7pPr marL="3135615" indent="-24120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7pPr>
            <a:lvl8pPr marL="3618018" indent="-24120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8pPr>
            <a:lvl9pPr marL="4100420" indent="-24120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32F80FE8-B63C-42AD-AB74-D01D0C8B72BD}" type="slidenum">
              <a:rPr lang="en-US" sz="1300">
                <a:latin typeface="Arial" charset="0"/>
              </a:rPr>
              <a:pPr eaLnBrk="1" hangingPunct="1"/>
              <a:t>3</a:t>
            </a:fld>
            <a:endParaRPr lang="en-US" sz="1300">
              <a:latin typeface="Arial" charset="0"/>
            </a:endParaRPr>
          </a:p>
        </p:txBody>
      </p:sp>
      <p:sp>
        <p:nvSpPr>
          <p:cNvPr id="256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i="1" smtClean="0"/>
          </a:p>
        </p:txBody>
      </p:sp>
    </p:spTree>
    <p:extLst>
      <p:ext uri="{BB962C8B-B14F-4D97-AF65-F5344CB8AC3E}">
        <p14:creationId xmlns:p14="http://schemas.microsoft.com/office/powerpoint/2010/main" val="14959638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ю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F73EDE-918F-4FFD-9C25-A62CEB399AA7}" type="slidenum">
              <a:rPr lang="ru-RU" smtClean="0"/>
              <a:pPr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095839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500">
                <a:solidFill>
                  <a:schemeClr val="tx1"/>
                </a:solidFill>
                <a:latin typeface="Times New Roman" pitchFamily="18" charset="0"/>
              </a:defRPr>
            </a:lvl1pPr>
            <a:lvl2pPr marL="783904" indent="-301502" eaLnBrk="0" hangingPunct="0">
              <a:defRPr sz="2500">
                <a:solidFill>
                  <a:schemeClr val="tx1"/>
                </a:solidFill>
                <a:latin typeface="Times New Roman" pitchFamily="18" charset="0"/>
              </a:defRPr>
            </a:lvl2pPr>
            <a:lvl3pPr marL="1206006" indent="-241201" eaLnBrk="0" hangingPunct="0">
              <a:defRPr sz="2500">
                <a:solidFill>
                  <a:schemeClr val="tx1"/>
                </a:solidFill>
                <a:latin typeface="Times New Roman" pitchFamily="18" charset="0"/>
              </a:defRPr>
            </a:lvl3pPr>
            <a:lvl4pPr marL="1688409" indent="-241201" eaLnBrk="0" hangingPunct="0">
              <a:defRPr sz="2500">
                <a:solidFill>
                  <a:schemeClr val="tx1"/>
                </a:solidFill>
                <a:latin typeface="Times New Roman" pitchFamily="18" charset="0"/>
              </a:defRPr>
            </a:lvl4pPr>
            <a:lvl5pPr marL="2170810" indent="-241201" eaLnBrk="0" hangingPunct="0">
              <a:defRPr sz="2500">
                <a:solidFill>
                  <a:schemeClr val="tx1"/>
                </a:solidFill>
                <a:latin typeface="Times New Roman" pitchFamily="18" charset="0"/>
              </a:defRPr>
            </a:lvl5pPr>
            <a:lvl6pPr marL="2653213" indent="-24120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6pPr>
            <a:lvl7pPr marL="3135615" indent="-24120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7pPr>
            <a:lvl8pPr marL="3618018" indent="-24120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8pPr>
            <a:lvl9pPr marL="4100420" indent="-24120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300">
                <a:latin typeface="Arial" charset="0"/>
              </a:rPr>
              <a:t>ABBYY TestReader 4.0 Network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500">
                <a:solidFill>
                  <a:schemeClr val="tx1"/>
                </a:solidFill>
                <a:latin typeface="Times New Roman" pitchFamily="18" charset="0"/>
              </a:defRPr>
            </a:lvl1pPr>
            <a:lvl2pPr marL="783904" indent="-301502" eaLnBrk="0" hangingPunct="0">
              <a:defRPr sz="2500">
                <a:solidFill>
                  <a:schemeClr val="tx1"/>
                </a:solidFill>
                <a:latin typeface="Times New Roman" pitchFamily="18" charset="0"/>
              </a:defRPr>
            </a:lvl2pPr>
            <a:lvl3pPr marL="1206006" indent="-241201" eaLnBrk="0" hangingPunct="0">
              <a:defRPr sz="2500">
                <a:solidFill>
                  <a:schemeClr val="tx1"/>
                </a:solidFill>
                <a:latin typeface="Times New Roman" pitchFamily="18" charset="0"/>
              </a:defRPr>
            </a:lvl3pPr>
            <a:lvl4pPr marL="1688409" indent="-241201" eaLnBrk="0" hangingPunct="0">
              <a:defRPr sz="2500">
                <a:solidFill>
                  <a:schemeClr val="tx1"/>
                </a:solidFill>
                <a:latin typeface="Times New Roman" pitchFamily="18" charset="0"/>
              </a:defRPr>
            </a:lvl4pPr>
            <a:lvl5pPr marL="2170810" indent="-241201" eaLnBrk="0" hangingPunct="0">
              <a:defRPr sz="2500">
                <a:solidFill>
                  <a:schemeClr val="tx1"/>
                </a:solidFill>
                <a:latin typeface="Times New Roman" pitchFamily="18" charset="0"/>
              </a:defRPr>
            </a:lvl5pPr>
            <a:lvl6pPr marL="2653213" indent="-24120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6pPr>
            <a:lvl7pPr marL="3135615" indent="-24120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7pPr>
            <a:lvl8pPr marL="3618018" indent="-24120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8pPr>
            <a:lvl9pPr marL="4100420" indent="-24120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9859BCD4-62D4-4FDF-8700-C8D5BBFC2D56}" type="datetime1">
              <a:rPr lang="en-US" sz="1300">
                <a:latin typeface="Arial" charset="0"/>
              </a:rPr>
              <a:pPr eaLnBrk="1" hangingPunct="1"/>
              <a:t>11/28/2014</a:t>
            </a:fld>
            <a:endParaRPr lang="en-US" sz="1300">
              <a:latin typeface="Arial" charset="0"/>
            </a:endParaRPr>
          </a:p>
        </p:txBody>
      </p:sp>
      <p:sp>
        <p:nvSpPr>
          <p:cNvPr id="2560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500">
                <a:solidFill>
                  <a:schemeClr val="tx1"/>
                </a:solidFill>
                <a:latin typeface="Times New Roman" pitchFamily="18" charset="0"/>
              </a:defRPr>
            </a:lvl1pPr>
            <a:lvl2pPr marL="783904" indent="-301502" eaLnBrk="0" hangingPunct="0">
              <a:defRPr sz="2500">
                <a:solidFill>
                  <a:schemeClr val="tx1"/>
                </a:solidFill>
                <a:latin typeface="Times New Roman" pitchFamily="18" charset="0"/>
              </a:defRPr>
            </a:lvl2pPr>
            <a:lvl3pPr marL="1206006" indent="-241201" eaLnBrk="0" hangingPunct="0">
              <a:defRPr sz="2500">
                <a:solidFill>
                  <a:schemeClr val="tx1"/>
                </a:solidFill>
                <a:latin typeface="Times New Roman" pitchFamily="18" charset="0"/>
              </a:defRPr>
            </a:lvl3pPr>
            <a:lvl4pPr marL="1688409" indent="-241201" eaLnBrk="0" hangingPunct="0">
              <a:defRPr sz="2500">
                <a:solidFill>
                  <a:schemeClr val="tx1"/>
                </a:solidFill>
                <a:latin typeface="Times New Roman" pitchFamily="18" charset="0"/>
              </a:defRPr>
            </a:lvl4pPr>
            <a:lvl5pPr marL="2170810" indent="-241201" eaLnBrk="0" hangingPunct="0">
              <a:defRPr sz="2500">
                <a:solidFill>
                  <a:schemeClr val="tx1"/>
                </a:solidFill>
                <a:latin typeface="Times New Roman" pitchFamily="18" charset="0"/>
              </a:defRPr>
            </a:lvl5pPr>
            <a:lvl6pPr marL="2653213" indent="-24120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6pPr>
            <a:lvl7pPr marL="3135615" indent="-24120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7pPr>
            <a:lvl8pPr marL="3618018" indent="-24120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8pPr>
            <a:lvl9pPr marL="4100420" indent="-24120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300">
                <a:latin typeface="Arial" charset="0"/>
              </a:rPr>
              <a:t>Технология экспертизы ЕГЭ</a:t>
            </a:r>
          </a:p>
        </p:txBody>
      </p:sp>
      <p:sp>
        <p:nvSpPr>
          <p:cNvPr id="2560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500">
                <a:solidFill>
                  <a:schemeClr val="tx1"/>
                </a:solidFill>
                <a:latin typeface="Times New Roman" pitchFamily="18" charset="0"/>
              </a:defRPr>
            </a:lvl1pPr>
            <a:lvl2pPr marL="783904" indent="-301502" eaLnBrk="0" hangingPunct="0">
              <a:defRPr sz="2500">
                <a:solidFill>
                  <a:schemeClr val="tx1"/>
                </a:solidFill>
                <a:latin typeface="Times New Roman" pitchFamily="18" charset="0"/>
              </a:defRPr>
            </a:lvl2pPr>
            <a:lvl3pPr marL="1206006" indent="-241201" eaLnBrk="0" hangingPunct="0">
              <a:defRPr sz="2500">
                <a:solidFill>
                  <a:schemeClr val="tx1"/>
                </a:solidFill>
                <a:latin typeface="Times New Roman" pitchFamily="18" charset="0"/>
              </a:defRPr>
            </a:lvl3pPr>
            <a:lvl4pPr marL="1688409" indent="-241201" eaLnBrk="0" hangingPunct="0">
              <a:defRPr sz="2500">
                <a:solidFill>
                  <a:schemeClr val="tx1"/>
                </a:solidFill>
                <a:latin typeface="Times New Roman" pitchFamily="18" charset="0"/>
              </a:defRPr>
            </a:lvl4pPr>
            <a:lvl5pPr marL="2170810" indent="-241201" eaLnBrk="0" hangingPunct="0">
              <a:defRPr sz="2500">
                <a:solidFill>
                  <a:schemeClr val="tx1"/>
                </a:solidFill>
                <a:latin typeface="Times New Roman" pitchFamily="18" charset="0"/>
              </a:defRPr>
            </a:lvl5pPr>
            <a:lvl6pPr marL="2653213" indent="-24120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6pPr>
            <a:lvl7pPr marL="3135615" indent="-24120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7pPr>
            <a:lvl8pPr marL="3618018" indent="-24120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8pPr>
            <a:lvl9pPr marL="4100420" indent="-24120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32F80FE8-B63C-42AD-AB74-D01D0C8B72BD}" type="slidenum">
              <a:rPr lang="en-US" sz="1300">
                <a:latin typeface="Arial" charset="0"/>
              </a:rPr>
              <a:pPr eaLnBrk="1" hangingPunct="1"/>
              <a:t>9</a:t>
            </a:fld>
            <a:endParaRPr lang="en-US" sz="1300">
              <a:latin typeface="Arial" charset="0"/>
            </a:endParaRPr>
          </a:p>
        </p:txBody>
      </p:sp>
      <p:sp>
        <p:nvSpPr>
          <p:cNvPr id="256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i="1" smtClean="0"/>
          </a:p>
        </p:txBody>
      </p:sp>
    </p:spTree>
    <p:extLst>
      <p:ext uri="{BB962C8B-B14F-4D97-AF65-F5344CB8AC3E}">
        <p14:creationId xmlns:p14="http://schemas.microsoft.com/office/powerpoint/2010/main" val="90249993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ю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F73EDE-918F-4FFD-9C25-A62CEB399AA7}" type="slidenum">
              <a:rPr lang="ru-RU" smtClean="0"/>
              <a:pPr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142000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354D1-548F-4D85-B5BA-9314F1EB4994}" type="datetimeFigureOut">
              <a:rPr lang="ru-RU" smtClean="0"/>
              <a:t>28.11.2014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5F560-9DAD-4901-8CDB-64901C2B351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9991248"/>
      </p:ext>
    </p:extLst>
  </p:cSld>
  <p:clrMapOvr>
    <a:masterClrMapping/>
  </p:clrMapOvr>
  <p:transition spd="slow">
    <p:wip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354D1-548F-4D85-B5BA-9314F1EB4994}" type="datetimeFigureOut">
              <a:rPr lang="ru-RU" smtClean="0"/>
              <a:t>28.11.2014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5F560-9DAD-4901-8CDB-64901C2B351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5485232"/>
      </p:ext>
    </p:extLst>
  </p:cSld>
  <p:clrMapOvr>
    <a:masterClrMapping/>
  </p:clrMapOvr>
  <p:transition spd="slow">
    <p:wip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354D1-548F-4D85-B5BA-9314F1EB4994}" type="datetimeFigureOut">
              <a:rPr lang="ru-RU" smtClean="0"/>
              <a:t>28.11.2014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5F560-9DAD-4901-8CDB-64901C2B351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4742248"/>
      </p:ext>
    </p:extLst>
  </p:cSld>
  <p:clrMapOvr>
    <a:masterClrMapping/>
  </p:clrMapOvr>
  <p:transition spd="slow"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354D1-548F-4D85-B5BA-9314F1EB4994}" type="datetimeFigureOut">
              <a:rPr lang="ru-RU" smtClean="0"/>
              <a:t>28.11.2014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5F560-9DAD-4901-8CDB-64901C2B351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5764963"/>
      </p:ext>
    </p:extLst>
  </p:cSld>
  <p:clrMapOvr>
    <a:masterClrMapping/>
  </p:clrMapOvr>
  <p:transition spd="slow"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354D1-548F-4D85-B5BA-9314F1EB4994}" type="datetimeFigureOut">
              <a:rPr lang="ru-RU" smtClean="0"/>
              <a:t>28.11.2014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5F560-9DAD-4901-8CDB-64901C2B351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9915364"/>
      </p:ext>
    </p:extLst>
  </p:cSld>
  <p:clrMapOvr>
    <a:masterClrMapping/>
  </p:clrMapOvr>
  <p:transition spd="slow"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354D1-548F-4D85-B5BA-9314F1EB4994}" type="datetimeFigureOut">
              <a:rPr lang="ru-RU" smtClean="0"/>
              <a:t>28.11.2014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5F560-9DAD-4901-8CDB-64901C2B351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8209175"/>
      </p:ext>
    </p:extLst>
  </p:cSld>
  <p:clrMapOvr>
    <a:masterClrMapping/>
  </p:clrMapOvr>
  <p:transition spd="slow"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354D1-548F-4D85-B5BA-9314F1EB4994}" type="datetimeFigureOut">
              <a:rPr lang="ru-RU" smtClean="0"/>
              <a:t>28.11.2014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5F560-9DAD-4901-8CDB-64901C2B351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2339552"/>
      </p:ext>
    </p:extLst>
  </p:cSld>
  <p:clrMapOvr>
    <a:masterClrMapping/>
  </p:clrMapOvr>
  <p:transition spd="slow"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354D1-548F-4D85-B5BA-9314F1EB4994}" type="datetimeFigureOut">
              <a:rPr lang="ru-RU" smtClean="0"/>
              <a:t>28.11.2014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5F560-9DAD-4901-8CDB-64901C2B351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0101324"/>
      </p:ext>
    </p:extLst>
  </p:cSld>
  <p:clrMapOvr>
    <a:masterClrMapping/>
  </p:clrMapOvr>
  <p:transition spd="slow"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354D1-548F-4D85-B5BA-9314F1EB4994}" type="datetimeFigureOut">
              <a:rPr lang="ru-RU" smtClean="0"/>
              <a:t>28.11.2014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5F560-9DAD-4901-8CDB-64901C2B351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0372551"/>
      </p:ext>
    </p:extLst>
  </p:cSld>
  <p:clrMapOvr>
    <a:masterClrMapping/>
  </p:clrMapOvr>
  <p:transition spd="slow">
    <p:wip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354D1-548F-4D85-B5BA-9314F1EB4994}" type="datetimeFigureOut">
              <a:rPr lang="ru-RU" smtClean="0"/>
              <a:t>28.11.2014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5F560-9DAD-4901-8CDB-64901C2B351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8865808"/>
      </p:ext>
    </p:extLst>
  </p:cSld>
  <p:clrMapOvr>
    <a:masterClrMapping/>
  </p:clrMapOvr>
  <p:transition spd="slow">
    <p:wip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354D1-548F-4D85-B5BA-9314F1EB4994}" type="datetimeFigureOut">
              <a:rPr lang="ru-RU" smtClean="0"/>
              <a:t>28.11.2014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5F560-9DAD-4901-8CDB-64901C2B351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0983997"/>
      </p:ext>
    </p:extLst>
  </p:cSld>
  <p:clrMapOvr>
    <a:masterClrMapping/>
  </p:clrMapOvr>
  <p:transition spd="slow">
    <p:wip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9354D1-548F-4D85-B5BA-9314F1EB4994}" type="datetimeFigureOut">
              <a:rPr lang="ru-RU" smtClean="0"/>
              <a:t>28.11.2014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95F560-9DAD-4901-8CDB-64901C2B351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466713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wipe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rcoi61.ru/" TargetMode="External"/><Relationship Id="rId7" Type="http://schemas.openxmlformats.org/officeDocument/2006/relationships/hyperlink" Target="http://www.ege.rcoi61.org.ru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rcoi61.org.ru/" TargetMode="External"/><Relationship Id="rId5" Type="http://schemas.openxmlformats.org/officeDocument/2006/relationships/hyperlink" Target="http://fipi.ru/" TargetMode="External"/><Relationship Id="rId4" Type="http://schemas.openxmlformats.org/officeDocument/2006/relationships/hyperlink" Target="http://www.ege.edu.ru/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80658" y="1567741"/>
            <a:ext cx="10584025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800" b="1" dirty="0" smtClean="0">
                <a:solidFill>
                  <a:srgbClr val="22419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libri" panose="020F0502020204030204" pitchFamily="34" charset="0"/>
              </a:rPr>
              <a:t>Итоговое сочинение </a:t>
            </a:r>
          </a:p>
          <a:p>
            <a:pPr algn="ctr"/>
            <a:r>
              <a:rPr lang="ru-RU" sz="4800" b="1" dirty="0" smtClean="0">
                <a:solidFill>
                  <a:srgbClr val="22419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libri" panose="020F0502020204030204" pitchFamily="34" charset="0"/>
              </a:rPr>
              <a:t>(изложение)</a:t>
            </a:r>
            <a:endParaRPr lang="ru-RU" sz="4800" dirty="0">
              <a:solidFill>
                <a:srgbClr val="22419B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anose="020405030504060302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780659" y="4180315"/>
            <a:ext cx="10584025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sz="2400" b="1" i="1" dirty="0">
                <a:latin typeface="Cambria" panose="02040503050406030204" pitchFamily="18" charset="0"/>
                <a:ea typeface="Calibri" panose="020F0502020204030204" pitchFamily="34" charset="0"/>
              </a:rPr>
              <a:t>Снежко Галина </a:t>
            </a:r>
            <a:r>
              <a:rPr lang="ru-RU" sz="2400" b="1" i="1" dirty="0" smtClean="0">
                <a:latin typeface="Cambria" panose="02040503050406030204" pitchFamily="18" charset="0"/>
                <a:ea typeface="Calibri" panose="020F0502020204030204" pitchFamily="34" charset="0"/>
              </a:rPr>
              <a:t>Евгеньевна</a:t>
            </a:r>
          </a:p>
          <a:p>
            <a:pPr algn="r"/>
            <a:r>
              <a:rPr lang="ru-RU" i="1" dirty="0" smtClean="0">
                <a:latin typeface="Cambria" panose="02040503050406030204" pitchFamily="18" charset="0"/>
                <a:ea typeface="Calibri" panose="020F0502020204030204" pitchFamily="34" charset="0"/>
              </a:rPr>
              <a:t>директор </a:t>
            </a:r>
          </a:p>
          <a:p>
            <a:pPr algn="r"/>
            <a:r>
              <a:rPr lang="ru-RU" i="1" dirty="0" smtClean="0">
                <a:latin typeface="Cambria" panose="02040503050406030204" pitchFamily="18" charset="0"/>
                <a:ea typeface="Calibri" panose="020F0502020204030204" pitchFamily="34" charset="0"/>
              </a:rPr>
              <a:t>ГБУ </a:t>
            </a:r>
            <a:r>
              <a:rPr lang="ru-RU" i="1" dirty="0">
                <a:latin typeface="Cambria" panose="02040503050406030204" pitchFamily="18" charset="0"/>
                <a:ea typeface="Calibri" panose="020F0502020204030204" pitchFamily="34" charset="0"/>
              </a:rPr>
              <a:t>РО «Ростовский областной центр </a:t>
            </a:r>
            <a:endParaRPr lang="ru-RU" i="1" dirty="0" smtClean="0">
              <a:latin typeface="Cambria" panose="02040503050406030204" pitchFamily="18" charset="0"/>
              <a:ea typeface="Calibri" panose="020F0502020204030204" pitchFamily="34" charset="0"/>
            </a:endParaRPr>
          </a:p>
          <a:p>
            <a:pPr algn="r"/>
            <a:r>
              <a:rPr lang="ru-RU" i="1" dirty="0" smtClean="0">
                <a:latin typeface="Cambria" panose="02040503050406030204" pitchFamily="18" charset="0"/>
                <a:ea typeface="Calibri" panose="020F0502020204030204" pitchFamily="34" charset="0"/>
              </a:rPr>
              <a:t>обработки </a:t>
            </a:r>
            <a:r>
              <a:rPr lang="ru-RU" i="1" dirty="0">
                <a:latin typeface="Cambria" panose="02040503050406030204" pitchFamily="18" charset="0"/>
                <a:ea typeface="Calibri" panose="020F0502020204030204" pitchFamily="34" charset="0"/>
              </a:rPr>
              <a:t>информации в сфере образования»</a:t>
            </a:r>
            <a:endParaRPr lang="ru-RU" dirty="0">
              <a:latin typeface="Cambria" panose="020405030504060302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472471" y="6326156"/>
            <a:ext cx="3200400" cy="40011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ru-RU"/>
            </a:defPPr>
            <a:lvl1pPr algn="r">
              <a:defRPr sz="2800" b="1" i="1">
                <a:latin typeface="Cambria" panose="02040503050406030204" pitchFamily="18" charset="0"/>
                <a:ea typeface="Calibri" panose="020F0502020204030204" pitchFamily="34" charset="0"/>
              </a:defRPr>
            </a:lvl1pPr>
          </a:lstStyle>
          <a:p>
            <a:pPr algn="ctr"/>
            <a:r>
              <a:rPr lang="ru-RU" sz="2000" b="0" dirty="0" smtClean="0"/>
              <a:t>28 ноября </a:t>
            </a:r>
            <a:r>
              <a:rPr lang="ru-RU" sz="2000" b="0" dirty="0"/>
              <a:t>2014 года</a:t>
            </a:r>
          </a:p>
        </p:txBody>
      </p:sp>
    </p:spTree>
    <p:extLst>
      <p:ext uri="{BB962C8B-B14F-4D97-AF65-F5344CB8AC3E}">
        <p14:creationId xmlns:p14="http://schemas.microsoft.com/office/powerpoint/2010/main" val="9775646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4042A4D-6872-4BFE-B0F2-0BF6E359BF91}" type="slidenum">
              <a:rPr lang="ru-RU" smtClean="0"/>
              <a:pPr/>
              <a:t>10</a:t>
            </a:fld>
            <a:endParaRPr lang="ru-RU" dirty="0"/>
          </a:p>
        </p:txBody>
      </p:sp>
      <p:sp>
        <p:nvSpPr>
          <p:cNvPr id="12" name="Rectangle 2"/>
          <p:cNvSpPr>
            <a:spLocks noGrp="1" noChangeArrowheads="1"/>
          </p:cNvSpPr>
          <p:nvPr>
            <p:ph type="title"/>
          </p:nvPr>
        </p:nvSpPr>
        <p:spPr>
          <a:xfrm>
            <a:off x="1667532" y="737118"/>
            <a:ext cx="8820956" cy="1003968"/>
          </a:xfrm>
        </p:spPr>
        <p:txBody>
          <a:bodyPr/>
          <a:lstStyle/>
          <a:p>
            <a:pPr algn="ctr" eaLnBrk="1" hangingPunct="1"/>
            <a:r>
              <a:rPr lang="ru-RU" b="1" dirty="0" smtClean="0">
                <a:solidFill>
                  <a:srgbClr val="22419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cs typeface="Calibri" pitchFamily="34" charset="0"/>
              </a:rPr>
              <a:t>Связка бланков</a:t>
            </a:r>
            <a:endParaRPr lang="en-US" b="1" dirty="0" smtClean="0">
              <a:solidFill>
                <a:srgbClr val="22419B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anose="02040503050406030204" pitchFamily="18" charset="0"/>
              <a:cs typeface="Calibri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23" t="3010" b="78931"/>
          <a:stretch>
            <a:fillRect/>
          </a:stretch>
        </p:blipFill>
        <p:spPr bwMode="auto">
          <a:xfrm>
            <a:off x="1508178" y="4077073"/>
            <a:ext cx="9159823" cy="246716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Rectangle 8"/>
          <p:cNvSpPr txBox="1">
            <a:spLocks noChangeArrowheads="1"/>
          </p:cNvSpPr>
          <p:nvPr/>
        </p:nvSpPr>
        <p:spPr>
          <a:xfrm>
            <a:off x="2211355" y="1648694"/>
            <a:ext cx="8063746" cy="2376264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ts val="576"/>
              </a:spcBef>
              <a:spcAft>
                <a:spcPts val="200"/>
              </a:spcAft>
              <a:buClr>
                <a:srgbClr val="C60C30"/>
              </a:buClr>
              <a:buFont typeface="Calibri" pitchFamily="34" charset="0"/>
              <a:buChar char="●"/>
              <a:defRPr lang="en-US" sz="2400" kern="1200" smtClean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628650" indent="-271463" algn="l" defTabSz="914400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Font typeface="Calibri" pitchFamily="34" charset="0"/>
              <a:buChar char="●"/>
              <a:defRPr sz="2000" b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95350" indent="-266700" algn="l" defTabSz="914400" rtl="0" eaLnBrk="1" latinLnBrk="0" hangingPunct="1">
              <a:spcBef>
                <a:spcPts val="384"/>
              </a:spcBef>
              <a:spcAft>
                <a:spcPts val="0"/>
              </a:spcAft>
              <a:buFont typeface="Calibri" pitchFamily="34" charset="0"/>
              <a:buChar char="–"/>
              <a:defRPr sz="1600" b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76325" indent="-179388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254125" indent="-176213" algn="l" defTabSz="914400" rtl="0" eaLnBrk="1" latinLnBrk="0" hangingPunct="1">
              <a:spcBef>
                <a:spcPct val="20000"/>
              </a:spcBef>
              <a:buFont typeface="Calibri" pitchFamily="34" charset="0"/>
              <a:buChar char="‐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</a:pPr>
            <a:r>
              <a:rPr lang="ru-RU" sz="3200" dirty="0">
                <a:solidFill>
                  <a:schemeClr val="tx1"/>
                </a:solidFill>
                <a:latin typeface="Cambria" panose="02040503050406030204" pitchFamily="18" charset="0"/>
              </a:rPr>
              <a:t>Код работы </a:t>
            </a:r>
            <a:r>
              <a:rPr lang="ru-RU" sz="3200" dirty="0" smtClean="0">
                <a:solidFill>
                  <a:schemeClr val="tx1"/>
                </a:solidFill>
                <a:latin typeface="Cambria" panose="02040503050406030204" pitchFamily="18" charset="0"/>
              </a:rPr>
              <a:t>формируется </a:t>
            </a:r>
            <a:r>
              <a:rPr lang="ru-RU" sz="3200" dirty="0">
                <a:solidFill>
                  <a:schemeClr val="tx1"/>
                </a:solidFill>
                <a:latin typeface="Cambria" panose="02040503050406030204" pitchFamily="18" charset="0"/>
              </a:rPr>
              <a:t>автоматизировано при печати бланков</a:t>
            </a:r>
          </a:p>
          <a:p>
            <a:pPr>
              <a:lnSpc>
                <a:spcPct val="90000"/>
              </a:lnSpc>
              <a:buFont typeface="Wingdings" pitchFamily="2" charset="2"/>
              <a:buChar char="ü"/>
            </a:pPr>
            <a:r>
              <a:rPr lang="ru-RU" sz="3200" dirty="0">
                <a:solidFill>
                  <a:schemeClr val="tx1"/>
                </a:solidFill>
                <a:latin typeface="Cambria" panose="02040503050406030204" pitchFamily="18" charset="0"/>
              </a:rPr>
              <a:t>Одинаковый на всех бланках</a:t>
            </a:r>
          </a:p>
          <a:p>
            <a:pPr>
              <a:lnSpc>
                <a:spcPct val="90000"/>
              </a:lnSpc>
              <a:buFont typeface="Wingdings" pitchFamily="2" charset="2"/>
              <a:buChar char="ü"/>
            </a:pPr>
            <a:r>
              <a:rPr lang="ru-RU" sz="3200" dirty="0">
                <a:solidFill>
                  <a:schemeClr val="tx1"/>
                </a:solidFill>
                <a:latin typeface="Cambria" panose="02040503050406030204" pitchFamily="18" charset="0"/>
              </a:rPr>
              <a:t>10-знаков</a:t>
            </a:r>
          </a:p>
          <a:p>
            <a:pPr>
              <a:lnSpc>
                <a:spcPct val="90000"/>
              </a:lnSpc>
              <a:buFont typeface="Wingdings" pitchFamily="2" charset="2"/>
              <a:buChar char="ü"/>
            </a:pPr>
            <a:endParaRPr lang="ru-RU" sz="3200" dirty="0">
              <a:solidFill>
                <a:schemeClr val="tx1"/>
              </a:solidFill>
              <a:latin typeface="Cambria" panose="02040503050406030204" pitchFamily="18" charset="0"/>
            </a:endParaRPr>
          </a:p>
          <a:p>
            <a:pPr marL="0" indent="0">
              <a:lnSpc>
                <a:spcPct val="90000"/>
              </a:lnSpc>
              <a:buNone/>
            </a:pPr>
            <a:endParaRPr lang="ru-RU" sz="2800" dirty="0">
              <a:solidFill>
                <a:schemeClr val="tx1"/>
              </a:solidFill>
              <a:latin typeface="Cambria" panose="02040503050406030204" pitchFamily="18" charset="0"/>
              <a:cs typeface="Calibri" pitchFamily="34" charset="0"/>
            </a:endParaRPr>
          </a:p>
          <a:p>
            <a:pPr marL="0" indent="0">
              <a:lnSpc>
                <a:spcPct val="90000"/>
              </a:lnSpc>
              <a:buNone/>
            </a:pPr>
            <a:endParaRPr lang="ru-RU" sz="2800" dirty="0">
              <a:solidFill>
                <a:schemeClr val="tx1"/>
              </a:solidFill>
              <a:latin typeface="Cambria" panose="02040503050406030204" pitchFamily="18" charset="0"/>
              <a:cs typeface="Calibri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7680176" y="5752151"/>
            <a:ext cx="2808312" cy="917209"/>
          </a:xfrm>
          <a:prstGeom prst="rect">
            <a:avLst/>
          </a:prstGeom>
          <a:noFill/>
          <a:ln w="3175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5042683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08921" y="729019"/>
            <a:ext cx="9963539" cy="885177"/>
          </a:xfrm>
        </p:spPr>
        <p:txBody>
          <a:bodyPr>
            <a:noAutofit/>
          </a:bodyPr>
          <a:lstStyle/>
          <a:p>
            <a:pPr lvl="0"/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Замечания по результатам проведения </a:t>
            </a:r>
            <a:r>
              <a:rPr lang="ru-RU" sz="32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апробации</a:t>
            </a: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итогового сочинения (изложения) 20.11.2014 г</a:t>
            </a:r>
            <a:r>
              <a:rPr lang="ru-RU" sz="32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3200" dirty="0"/>
          </a:p>
        </p:txBody>
      </p:sp>
      <p:sp>
        <p:nvSpPr>
          <p:cNvPr id="4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259702" y="1614196"/>
            <a:ext cx="11786118" cy="5078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 ПЕРЕДАЧЕ БЛАНКОВ НА ОБРАБОТКУ В РОЦОИСО</a:t>
            </a:r>
            <a:endParaRPr kumimoji="0" lang="ru-RU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kumimoji="0" lang="ru-RU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Бланки записи не в запечатанных конвертах</a:t>
            </a: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а в различных вариантах:</a:t>
            </a:r>
            <a:endParaRPr kumimoji="0" lang="ru-RU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в файлах </a:t>
            </a:r>
            <a:r>
              <a:rPr kumimoji="0" lang="ru-RU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поаудиторно</a:t>
            </a: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kumimoji="0" lang="ru-RU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в больших папках с файлами с бланками на каждого участника;</a:t>
            </a:r>
            <a:endParaRPr kumimoji="0" lang="ru-RU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в пластиковых конвертах с кнопкой.</a:t>
            </a:r>
            <a:endParaRPr kumimoji="0" lang="ru-RU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2. Случаи нарушения правил паковки бланков записи, </a:t>
            </a:r>
            <a:r>
              <a:rPr kumimoji="0" lang="ru-RU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влекущие серьезные проблемы обработки:</a:t>
            </a:r>
            <a:endParaRPr kumimoji="0" lang="ru-RU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«пустые» бланки записи из комплектов участника отложены отдельно, запакованы только заполненные бланки записи;</a:t>
            </a:r>
            <a:endParaRPr kumimoji="0" lang="ru-RU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комплекты бланков записи каждого участника соединены скрепками – </a:t>
            </a:r>
            <a:r>
              <a:rPr kumimoji="0" lang="ru-RU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много случаев;</a:t>
            </a:r>
            <a:endParaRPr kumimoji="0" lang="ru-RU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не заменен полностью комплект участника при порче одного из бланков пакета.</a:t>
            </a:r>
            <a:endParaRPr kumimoji="0" lang="ru-RU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3. Случаи нарушения </a:t>
            </a:r>
            <a:r>
              <a:rPr kumimoji="0" lang="ru-RU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оформления сопроводительных документов</a:t>
            </a: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kumimoji="0" lang="ru-RU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акты приемки-передачи заранее не подготовлены, заполнялись при приемке, что значительно удлиняет время приема бланков;</a:t>
            </a:r>
            <a:endParaRPr kumimoji="0" lang="ru-RU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акты формата А5;</a:t>
            </a:r>
            <a:endParaRPr kumimoji="0" lang="ru-RU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акты по количеству</a:t>
            </a:r>
            <a:r>
              <a:rPr kumimoji="0" lang="ru-RU" sz="1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аудиторий </a:t>
            </a:r>
            <a:r>
              <a:rPr lang="ru-RU" sz="1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во всех ОО</a:t>
            </a: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kumimoji="0" lang="ru-RU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сопроводительные бланки на конвертах формата А5, А6…</a:t>
            </a:r>
            <a:endParaRPr kumimoji="0" lang="ru-RU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4. Прочее:</a:t>
            </a:r>
            <a:endParaRPr kumimoji="0" lang="ru-RU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Ответственные от МСУ привозили всех директоров ОО. 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0529519"/>
      </p:ext>
    </p:extLst>
  </p:cSld>
  <p:clrMapOvr>
    <a:masterClrMapping/>
  </p:clrMapOvr>
  <p:transition spd="slow">
    <p:wip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373224" y="1219106"/>
            <a:ext cx="6932645" cy="25545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Замечания по результатам обработки бланков: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mbria" panose="020405030504060302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 качественная печать бланков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mbria" panose="020405030504060302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4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mbria" panose="02040503050406030204" pitchFamily="18" charset="0"/>
            </a:endParaRPr>
          </a:p>
        </p:txBody>
      </p:sp>
      <p:pic>
        <p:nvPicPr>
          <p:cNvPr id="3073" name="Рисунок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360919">
            <a:off x="7682610" y="806759"/>
            <a:ext cx="3841919" cy="53790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57312719"/>
      </p:ext>
    </p:extLst>
  </p:cSld>
  <p:clrMapOvr>
    <a:masterClrMapping/>
  </p:clrMapOvr>
  <p:transition spd="slow">
    <p:wip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95736" y="1082237"/>
            <a:ext cx="6162286" cy="51398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Замечания по результатам обработки бланков: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mbria" panose="02040503050406030204" pitchFamily="18" charset="0"/>
            </a:endParaRPr>
          </a:p>
          <a:p>
            <a:pPr lvl="0">
              <a:buFontTx/>
              <a:buChar char="•"/>
            </a:pPr>
            <a:r>
              <a:rPr lang="ru-RU" sz="2400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пакеты были вложены дополнительные бланки, которые не выдавались участникам и соответственно не использовались</a:t>
            </a:r>
          </a:p>
          <a:p>
            <a:pPr lvl="0">
              <a:buFontTx/>
              <a:buChar char="•"/>
            </a:pPr>
            <a:r>
              <a:rPr lang="ru-RU" sz="2400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Недопустимо использование одного комплекта бланков регистрации и бланков записи несколькими участниками. Так как в этом случае работы участников не могут быть обработаны, то результаты участников могут быть отменены</a:t>
            </a:r>
            <a:r>
              <a:rPr lang="ru-RU" sz="2400" dirty="0" smtClean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mbria" panose="02040503050406030204" pitchFamily="18" charset="0"/>
            </a:endParaRPr>
          </a:p>
        </p:txBody>
      </p:sp>
      <p:grpSp>
        <p:nvGrpSpPr>
          <p:cNvPr id="12" name="Группа 11"/>
          <p:cNvGrpSpPr/>
          <p:nvPr/>
        </p:nvGrpSpPr>
        <p:grpSpPr>
          <a:xfrm>
            <a:off x="6102220" y="3488719"/>
            <a:ext cx="5943600" cy="3344863"/>
            <a:chOff x="0" y="4283075"/>
            <a:chExt cx="5943600" cy="3344863"/>
          </a:xfrm>
        </p:grpSpPr>
        <p:pic>
          <p:nvPicPr>
            <p:cNvPr id="4097" name="Рисунок 9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4283075"/>
              <a:ext cx="5943600" cy="3344863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7" name="Прямоугольник 6"/>
            <p:cNvSpPr/>
            <p:nvPr/>
          </p:nvSpPr>
          <p:spPr>
            <a:xfrm>
              <a:off x="4114800" y="5523324"/>
              <a:ext cx="1571625" cy="495300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ru-RU"/>
            </a:p>
          </p:txBody>
        </p:sp>
        <p:sp>
          <p:nvSpPr>
            <p:cNvPr id="8" name="Прямоугольник 7"/>
            <p:cNvSpPr/>
            <p:nvPr/>
          </p:nvSpPr>
          <p:spPr>
            <a:xfrm>
              <a:off x="180975" y="6727987"/>
              <a:ext cx="2057400" cy="828675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ru-RU"/>
            </a:p>
          </p:txBody>
        </p:sp>
      </p:grpSp>
      <p:grpSp>
        <p:nvGrpSpPr>
          <p:cNvPr id="11" name="Группа 10"/>
          <p:cNvGrpSpPr/>
          <p:nvPr/>
        </p:nvGrpSpPr>
        <p:grpSpPr>
          <a:xfrm>
            <a:off x="6167534" y="34721"/>
            <a:ext cx="5943600" cy="3368675"/>
            <a:chOff x="0" y="457200"/>
            <a:chExt cx="5943600" cy="3368675"/>
          </a:xfrm>
        </p:grpSpPr>
        <p:pic>
          <p:nvPicPr>
            <p:cNvPr id="4100" name="Рисунок 8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457200"/>
              <a:ext cx="5943600" cy="3368675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" name="Прямоугольник 5"/>
            <p:cNvSpPr/>
            <p:nvPr/>
          </p:nvSpPr>
          <p:spPr>
            <a:xfrm>
              <a:off x="4114799" y="1721261"/>
              <a:ext cx="1571625" cy="495300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ru-RU"/>
            </a:p>
          </p:txBody>
        </p:sp>
        <p:sp>
          <p:nvSpPr>
            <p:cNvPr id="9" name="Прямоугольник 8"/>
            <p:cNvSpPr/>
            <p:nvPr/>
          </p:nvSpPr>
          <p:spPr>
            <a:xfrm>
              <a:off x="266506" y="2951023"/>
              <a:ext cx="2714625" cy="828675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ru-RU"/>
            </a:p>
          </p:txBody>
        </p:sp>
      </p:grpSp>
      <p:sp>
        <p:nvSpPr>
          <p:cNvPr id="3" name="Rectangle 8"/>
          <p:cNvSpPr>
            <a:spLocks noChangeArrowheads="1"/>
          </p:cNvSpPr>
          <p:nvPr/>
        </p:nvSpPr>
        <p:spPr bwMode="auto">
          <a:xfrm>
            <a:off x="180975" y="4572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" name="Rectangle 10"/>
          <p:cNvSpPr>
            <a:spLocks noChangeArrowheads="1"/>
          </p:cNvSpPr>
          <p:nvPr/>
        </p:nvSpPr>
        <p:spPr bwMode="auto">
          <a:xfrm>
            <a:off x="457200" y="428307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9520384"/>
      </p:ext>
    </p:extLst>
  </p:cSld>
  <p:clrMapOvr>
    <a:masterClrMapping/>
  </p:clrMapOvr>
  <p:transition spd="slow">
    <p:wip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95736" y="959128"/>
            <a:ext cx="6162286" cy="53860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Замечания по результатам обработки бланков: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mbria" panose="02040503050406030204" pitchFamily="18" charset="0"/>
            </a:endParaRPr>
          </a:p>
          <a:p>
            <a:pPr lvl="0">
              <a:buFontTx/>
              <a:buChar char="•"/>
            </a:pPr>
            <a:r>
              <a:rPr lang="ru-RU" sz="3200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Недопустимо использование одним участником бланков из разных комплектов. Работы таких участников обрабатываться не будут и соответственно результаты будут </a:t>
            </a:r>
            <a:r>
              <a:rPr lang="ru-RU" sz="3200" dirty="0">
                <a:solidFill>
                  <a:srgbClr val="FF0000"/>
                </a:solidFill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отменены</a:t>
            </a:r>
            <a:r>
              <a:rPr lang="ru-RU" sz="3200" dirty="0" smtClean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!</a:t>
            </a:r>
            <a:endParaRPr lang="ru-RU" sz="3200" dirty="0">
              <a:latin typeface="Cambria" panose="0204050305040603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Rectangle 8"/>
          <p:cNvSpPr>
            <a:spLocks noChangeArrowheads="1"/>
          </p:cNvSpPr>
          <p:nvPr/>
        </p:nvSpPr>
        <p:spPr bwMode="auto">
          <a:xfrm>
            <a:off x="180975" y="4572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" name="Rectangle 10"/>
          <p:cNvSpPr>
            <a:spLocks noChangeArrowheads="1"/>
          </p:cNvSpPr>
          <p:nvPr/>
        </p:nvSpPr>
        <p:spPr bwMode="auto">
          <a:xfrm>
            <a:off x="457200" y="428307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pSp>
        <p:nvGrpSpPr>
          <p:cNvPr id="23" name="Группа 22"/>
          <p:cNvGrpSpPr/>
          <p:nvPr/>
        </p:nvGrpSpPr>
        <p:grpSpPr>
          <a:xfrm>
            <a:off x="6117359" y="458881"/>
            <a:ext cx="5943600" cy="3336925"/>
            <a:chOff x="0" y="457200"/>
            <a:chExt cx="5943600" cy="3336925"/>
          </a:xfrm>
        </p:grpSpPr>
        <p:pic>
          <p:nvPicPr>
            <p:cNvPr id="5127" name="Рисунок 16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457200"/>
              <a:ext cx="5943600" cy="3336925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6" name="Прямоугольник 15"/>
            <p:cNvSpPr/>
            <p:nvPr/>
          </p:nvSpPr>
          <p:spPr>
            <a:xfrm>
              <a:off x="4119562" y="1762126"/>
              <a:ext cx="1571625" cy="495300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ru-RU"/>
            </a:p>
          </p:txBody>
        </p:sp>
        <p:sp>
          <p:nvSpPr>
            <p:cNvPr id="19" name="Прямоугольник 18"/>
            <p:cNvSpPr/>
            <p:nvPr/>
          </p:nvSpPr>
          <p:spPr>
            <a:xfrm>
              <a:off x="633704" y="2797811"/>
              <a:ext cx="2543175" cy="981075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ru-RU"/>
            </a:p>
          </p:txBody>
        </p:sp>
      </p:grpSp>
      <p:grpSp>
        <p:nvGrpSpPr>
          <p:cNvPr id="25" name="Группа 24"/>
          <p:cNvGrpSpPr/>
          <p:nvPr/>
        </p:nvGrpSpPr>
        <p:grpSpPr>
          <a:xfrm>
            <a:off x="6096000" y="4015676"/>
            <a:ext cx="5935663" cy="2416175"/>
            <a:chOff x="1017037" y="7381745"/>
            <a:chExt cx="5935663" cy="2416175"/>
          </a:xfrm>
        </p:grpSpPr>
        <p:pic>
          <p:nvPicPr>
            <p:cNvPr id="5121" name="Рисунок 18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17037" y="7381745"/>
              <a:ext cx="5935663" cy="2416175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8" name="Прямоугольник 17"/>
            <p:cNvSpPr/>
            <p:nvPr/>
          </p:nvSpPr>
          <p:spPr>
            <a:xfrm>
              <a:off x="5028565" y="8503920"/>
              <a:ext cx="1571625" cy="495300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ru-RU"/>
            </a:p>
          </p:txBody>
        </p:sp>
        <p:sp>
          <p:nvSpPr>
            <p:cNvPr id="21" name="Прямоугольник 20"/>
            <p:cNvSpPr/>
            <p:nvPr/>
          </p:nvSpPr>
          <p:spPr>
            <a:xfrm>
              <a:off x="1952625" y="8235315"/>
              <a:ext cx="2952750" cy="266700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ru-RU"/>
            </a:p>
          </p:txBody>
        </p:sp>
      </p:grpSp>
      <p:sp>
        <p:nvSpPr>
          <p:cNvPr id="5" name="Rectangle 11"/>
          <p:cNvSpPr>
            <a:spLocks noChangeArrowheads="1"/>
          </p:cNvSpPr>
          <p:nvPr/>
        </p:nvSpPr>
        <p:spPr bwMode="auto">
          <a:xfrm>
            <a:off x="-90488" y="457200"/>
            <a:ext cx="12192001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0" y="3794125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-90488" y="4251325"/>
            <a:ext cx="12192001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7068171"/>
      </p:ext>
    </p:extLst>
  </p:cSld>
  <p:clrMapOvr>
    <a:masterClrMapping/>
  </p:clrMapOvr>
  <p:transition spd="slow">
    <p:wip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95736" y="1543903"/>
            <a:ext cx="6162286" cy="42165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Замечания по результатам обработки бланков: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mbria" panose="02040503050406030204" pitchFamily="18" charset="0"/>
            </a:endParaRPr>
          </a:p>
          <a:p>
            <a:pPr lvl="0">
              <a:buFontTx/>
              <a:buChar char="•"/>
            </a:pPr>
            <a:r>
              <a:rPr lang="ru-RU" sz="2800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Организаторы не проверяли заполнение «шапки» пустых бланков записи. Пустые бланки записи привозили в РЦОИ с не заполненной «шапкой». Заполнение «шапки» всех бланков выданных участникам </a:t>
            </a:r>
            <a:r>
              <a:rPr lang="ru-RU" sz="2800" dirty="0">
                <a:solidFill>
                  <a:srgbClr val="FF0000"/>
                </a:solidFill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ОБЯЗАТЕЛЬНО</a:t>
            </a:r>
            <a:r>
              <a:rPr lang="ru-RU" sz="2800" dirty="0" smtClean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!</a:t>
            </a:r>
            <a:endParaRPr lang="ru-RU" sz="2800" dirty="0">
              <a:latin typeface="Cambria" panose="0204050305040603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Rectangle 8"/>
          <p:cNvSpPr>
            <a:spLocks noChangeArrowheads="1"/>
          </p:cNvSpPr>
          <p:nvPr/>
        </p:nvSpPr>
        <p:spPr bwMode="auto">
          <a:xfrm>
            <a:off x="180975" y="4572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" name="Rectangle 10"/>
          <p:cNvSpPr>
            <a:spLocks noChangeArrowheads="1"/>
          </p:cNvSpPr>
          <p:nvPr/>
        </p:nvSpPr>
        <p:spPr bwMode="auto">
          <a:xfrm>
            <a:off x="457200" y="428307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" name="Rectangle 11"/>
          <p:cNvSpPr>
            <a:spLocks noChangeArrowheads="1"/>
          </p:cNvSpPr>
          <p:nvPr/>
        </p:nvSpPr>
        <p:spPr bwMode="auto">
          <a:xfrm>
            <a:off x="-90488" y="457200"/>
            <a:ext cx="12192001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0" y="3794125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-90488" y="4251325"/>
            <a:ext cx="12192001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0" y="6308725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2" name="Rectangle 15"/>
          <p:cNvSpPr>
            <a:spLocks noChangeArrowheads="1"/>
          </p:cNvSpPr>
          <p:nvPr/>
        </p:nvSpPr>
        <p:spPr bwMode="auto">
          <a:xfrm>
            <a:off x="-90488" y="6765925"/>
            <a:ext cx="12192001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pSp>
        <p:nvGrpSpPr>
          <p:cNvPr id="7" name="Группа 6"/>
          <p:cNvGrpSpPr/>
          <p:nvPr/>
        </p:nvGrpSpPr>
        <p:grpSpPr>
          <a:xfrm>
            <a:off x="6170645" y="761999"/>
            <a:ext cx="5829300" cy="8610600"/>
            <a:chOff x="1393372" y="1337388"/>
            <a:chExt cx="5829300" cy="8610600"/>
          </a:xfrm>
        </p:grpSpPr>
        <p:pic>
          <p:nvPicPr>
            <p:cNvPr id="6145" name="Рисунок 1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93372" y="1337388"/>
              <a:ext cx="5829300" cy="86106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0" name="Прямоугольник 19"/>
            <p:cNvSpPr/>
            <p:nvPr/>
          </p:nvSpPr>
          <p:spPr>
            <a:xfrm>
              <a:off x="2228850" y="1923415"/>
              <a:ext cx="4343400" cy="714375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ru-RU"/>
            </a:p>
          </p:txBody>
        </p:sp>
      </p:grp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333375" y="6096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1681980"/>
      </p:ext>
    </p:extLst>
  </p:cSld>
  <p:clrMapOvr>
    <a:masterClrMapping/>
  </p:clrMapOvr>
  <p:transition spd="slow">
    <p:wip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95736" y="1944013"/>
            <a:ext cx="6162286" cy="3416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Замечания по результатам обработки бланков: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mbria" panose="02040503050406030204" pitchFamily="18" charset="0"/>
            </a:endParaRPr>
          </a:p>
          <a:p>
            <a:pPr lvl="0">
              <a:buFontTx/>
              <a:buChar char="•"/>
            </a:pPr>
            <a:r>
              <a:rPr lang="ru-RU" sz="3200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бланках записи не указывались номера листов или номер темы</a:t>
            </a:r>
          </a:p>
        </p:txBody>
      </p:sp>
      <p:sp>
        <p:nvSpPr>
          <p:cNvPr id="3" name="Rectangle 8"/>
          <p:cNvSpPr>
            <a:spLocks noChangeArrowheads="1"/>
          </p:cNvSpPr>
          <p:nvPr/>
        </p:nvSpPr>
        <p:spPr bwMode="auto">
          <a:xfrm>
            <a:off x="180975" y="4572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" name="Rectangle 10"/>
          <p:cNvSpPr>
            <a:spLocks noChangeArrowheads="1"/>
          </p:cNvSpPr>
          <p:nvPr/>
        </p:nvSpPr>
        <p:spPr bwMode="auto">
          <a:xfrm>
            <a:off x="457200" y="428307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" name="Rectangle 11"/>
          <p:cNvSpPr>
            <a:spLocks noChangeArrowheads="1"/>
          </p:cNvSpPr>
          <p:nvPr/>
        </p:nvSpPr>
        <p:spPr bwMode="auto">
          <a:xfrm>
            <a:off x="-90488" y="457200"/>
            <a:ext cx="12192001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0" y="3794125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-90488" y="4251325"/>
            <a:ext cx="12192001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0" y="6308725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2" name="Rectangle 15"/>
          <p:cNvSpPr>
            <a:spLocks noChangeArrowheads="1"/>
          </p:cNvSpPr>
          <p:nvPr/>
        </p:nvSpPr>
        <p:spPr bwMode="auto">
          <a:xfrm>
            <a:off x="-90488" y="6765925"/>
            <a:ext cx="12192001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333375" y="6096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pSp>
        <p:nvGrpSpPr>
          <p:cNvPr id="9" name="Группа 8"/>
          <p:cNvGrpSpPr/>
          <p:nvPr/>
        </p:nvGrpSpPr>
        <p:grpSpPr>
          <a:xfrm>
            <a:off x="6107859" y="762000"/>
            <a:ext cx="5943600" cy="8420100"/>
            <a:chOff x="0" y="457200"/>
            <a:chExt cx="5943600" cy="8420100"/>
          </a:xfrm>
        </p:grpSpPr>
        <p:pic>
          <p:nvPicPr>
            <p:cNvPr id="7169" name="Рисунок 10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457200"/>
              <a:ext cx="5943600" cy="84201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6" name="Прямоугольник 15"/>
            <p:cNvSpPr/>
            <p:nvPr/>
          </p:nvSpPr>
          <p:spPr>
            <a:xfrm>
              <a:off x="3534358" y="974064"/>
              <a:ext cx="876300" cy="361950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ru-RU"/>
            </a:p>
          </p:txBody>
        </p:sp>
      </p:grp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-180975" y="4572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1895611"/>
      </p:ext>
    </p:extLst>
  </p:cSld>
  <p:clrMapOvr>
    <a:masterClrMapping/>
  </p:clrMapOvr>
  <p:transition spd="slow">
    <p:wip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95735" y="1143795"/>
            <a:ext cx="6052553" cy="50167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Замечания по результатам обработки бланков:</a:t>
            </a:r>
            <a:endParaRPr kumimoji="0" lang="ru-RU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mbria" panose="02040503050406030204" pitchFamily="18" charset="0"/>
            </a:endParaRPr>
          </a:p>
          <a:p>
            <a:pPr lvl="0"/>
            <a:r>
              <a:rPr lang="ru-RU" sz="2000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 корректно переносятся результаты оценивания:</a:t>
            </a:r>
          </a:p>
          <a:p>
            <a:pPr lvl="0"/>
            <a:r>
              <a:rPr lang="ru-RU" sz="2000" dirty="0" smtClean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-не </a:t>
            </a:r>
            <a:r>
              <a:rPr lang="ru-RU" sz="2000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выставляется итоговый зачет или </a:t>
            </a:r>
            <a:r>
              <a:rPr lang="ru-RU" sz="2000" dirty="0" smtClean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незачет</a:t>
            </a:r>
          </a:p>
          <a:p>
            <a:pPr lvl="0"/>
            <a:r>
              <a:rPr lang="ru-RU" sz="2000" dirty="0" smtClean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-не </a:t>
            </a:r>
            <a:r>
              <a:rPr lang="ru-RU" sz="2000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корректно определяется итоговый результат – при 4-х зачетах по критерию (из них 2 обязательных) участнику отмечается </a:t>
            </a:r>
            <a:r>
              <a:rPr lang="ru-RU" sz="2000" dirty="0" smtClean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незачет.</a:t>
            </a:r>
          </a:p>
          <a:p>
            <a:pPr lvl="0"/>
            <a:r>
              <a:rPr lang="ru-RU" sz="2400" dirty="0" smtClean="0">
                <a:solidFill>
                  <a:srgbClr val="FF0000"/>
                </a:solidFill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Исправления </a:t>
            </a:r>
            <a:r>
              <a:rPr lang="ru-RU" sz="2400" dirty="0">
                <a:solidFill>
                  <a:srgbClr val="FF0000"/>
                </a:solidFill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результаты оценивания в оригиналы бланков регистрации необходимо вносить так чтобы было понятно, какая оценка действительна. При этом запрещено использовать корректор(замазку). </a:t>
            </a:r>
          </a:p>
        </p:txBody>
      </p:sp>
      <p:sp>
        <p:nvSpPr>
          <p:cNvPr id="3" name="Rectangle 8"/>
          <p:cNvSpPr>
            <a:spLocks noChangeArrowheads="1"/>
          </p:cNvSpPr>
          <p:nvPr/>
        </p:nvSpPr>
        <p:spPr bwMode="auto">
          <a:xfrm>
            <a:off x="180975" y="4572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" name="Rectangle 10"/>
          <p:cNvSpPr>
            <a:spLocks noChangeArrowheads="1"/>
          </p:cNvSpPr>
          <p:nvPr/>
        </p:nvSpPr>
        <p:spPr bwMode="auto">
          <a:xfrm>
            <a:off x="457200" y="428307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" name="Rectangle 11"/>
          <p:cNvSpPr>
            <a:spLocks noChangeArrowheads="1"/>
          </p:cNvSpPr>
          <p:nvPr/>
        </p:nvSpPr>
        <p:spPr bwMode="auto">
          <a:xfrm>
            <a:off x="-90488" y="457200"/>
            <a:ext cx="12192001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0" y="3794125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-90488" y="4251325"/>
            <a:ext cx="12192001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333375" y="6096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-180975" y="4572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pSp>
        <p:nvGrpSpPr>
          <p:cNvPr id="19" name="Группа 18"/>
          <p:cNvGrpSpPr/>
          <p:nvPr/>
        </p:nvGrpSpPr>
        <p:grpSpPr>
          <a:xfrm>
            <a:off x="6157912" y="57150"/>
            <a:ext cx="5943600" cy="3314700"/>
            <a:chOff x="-90488" y="457200"/>
            <a:chExt cx="5943600" cy="3314700"/>
          </a:xfrm>
        </p:grpSpPr>
        <p:pic>
          <p:nvPicPr>
            <p:cNvPr id="8195" name="Рисунок 4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90488" y="457200"/>
              <a:ext cx="5943600" cy="3314700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7" name="Прямоугольник 16"/>
            <p:cNvSpPr/>
            <p:nvPr/>
          </p:nvSpPr>
          <p:spPr>
            <a:xfrm>
              <a:off x="709612" y="2762717"/>
              <a:ext cx="4343400" cy="714375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ru-RU"/>
            </a:p>
          </p:txBody>
        </p:sp>
      </p:grpSp>
      <p:grpSp>
        <p:nvGrpSpPr>
          <p:cNvPr id="20" name="Группа 19"/>
          <p:cNvGrpSpPr/>
          <p:nvPr/>
        </p:nvGrpSpPr>
        <p:grpSpPr>
          <a:xfrm>
            <a:off x="6153101" y="3416257"/>
            <a:ext cx="5943600" cy="3336925"/>
            <a:chOff x="1271781" y="4834404"/>
            <a:chExt cx="5943600" cy="3336925"/>
          </a:xfrm>
        </p:grpSpPr>
        <p:pic>
          <p:nvPicPr>
            <p:cNvPr id="8193" name="Рисунок 6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71781" y="4834404"/>
              <a:ext cx="5943600" cy="3336925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8" name="Прямоугольник 17"/>
            <p:cNvSpPr/>
            <p:nvPr/>
          </p:nvSpPr>
          <p:spPr>
            <a:xfrm>
              <a:off x="1919287" y="6257925"/>
              <a:ext cx="4343400" cy="1362075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ru-RU"/>
            </a:p>
          </p:txBody>
        </p:sp>
      </p:grp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0" y="4572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2" name="Rectangle 8"/>
          <p:cNvSpPr>
            <a:spLocks noChangeArrowheads="1"/>
          </p:cNvSpPr>
          <p:nvPr/>
        </p:nvSpPr>
        <p:spPr bwMode="auto">
          <a:xfrm>
            <a:off x="179387" y="42291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0409606"/>
      </p:ext>
    </p:extLst>
  </p:cSld>
  <p:clrMapOvr>
    <a:masterClrMapping/>
  </p:clrMapOvr>
  <p:transition spd="slow">
    <p:wip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1673998"/>
              </p:ext>
            </p:extLst>
          </p:nvPr>
        </p:nvGraphicFramePr>
        <p:xfrm>
          <a:off x="676080" y="1212978"/>
          <a:ext cx="11146973" cy="5166360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638999"/>
                <a:gridCol w="402332"/>
                <a:gridCol w="402332"/>
                <a:gridCol w="402332"/>
                <a:gridCol w="402332"/>
                <a:gridCol w="402332"/>
                <a:gridCol w="757332"/>
                <a:gridCol w="7738982"/>
              </a:tblGrid>
              <a:tr h="26969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400" b="1" u="none" strike="noStrike" dirty="0">
                          <a:effectLst/>
                        </a:rPr>
                        <a:t>ППС</a:t>
                      </a:r>
                      <a:endParaRPr lang="ru-RU" sz="2400" b="1" i="0" u="none" strike="noStrike" dirty="0"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400" b="1" u="none" strike="noStrike" dirty="0">
                          <a:effectLst/>
                        </a:rPr>
                        <a:t>К1</a:t>
                      </a:r>
                      <a:endParaRPr lang="ru-RU" sz="2400" b="1" i="0" u="none" strike="noStrike" dirty="0"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400" b="1" u="none" strike="noStrike">
                          <a:effectLst/>
                        </a:rPr>
                        <a:t>К2</a:t>
                      </a:r>
                      <a:endParaRPr lang="ru-RU" sz="2400" b="1" i="0" u="none" strike="noStrike"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400" b="1" u="none" strike="noStrike">
                          <a:effectLst/>
                        </a:rPr>
                        <a:t>К3</a:t>
                      </a:r>
                      <a:endParaRPr lang="ru-RU" sz="2400" b="1" i="0" u="none" strike="noStrike"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400" b="1" u="none" strike="noStrike">
                          <a:effectLst/>
                        </a:rPr>
                        <a:t>К4</a:t>
                      </a:r>
                      <a:endParaRPr lang="ru-RU" sz="2400" b="1" i="0" u="none" strike="noStrike"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400" b="1" u="none" strike="noStrike">
                          <a:effectLst/>
                        </a:rPr>
                        <a:t>К5</a:t>
                      </a:r>
                      <a:endParaRPr lang="ru-RU" sz="2400" b="1" i="0" u="none" strike="noStrike"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400" b="1" u="none" strike="noStrike">
                          <a:effectLst/>
                        </a:rPr>
                        <a:t>ИТОГ</a:t>
                      </a:r>
                      <a:endParaRPr lang="ru-RU" sz="2400" b="1" i="0" u="none" strike="noStrike"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400" b="1" u="none" strike="noStrike" dirty="0">
                          <a:effectLst/>
                        </a:rPr>
                        <a:t>Проверка</a:t>
                      </a:r>
                      <a:endParaRPr lang="ru-RU" sz="2400" b="1" i="0" u="none" strike="noStrike" dirty="0"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</a:tr>
              <a:tr h="26969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>
                          <a:effectLst/>
                        </a:rPr>
                        <a:t>195</a:t>
                      </a:r>
                      <a:endParaRPr lang="ru-RU" sz="1800" b="0" i="0" u="none" strike="noStrike" dirty="0"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>
                          <a:effectLst/>
                        </a:rPr>
                        <a:t>+</a:t>
                      </a:r>
                      <a:endParaRPr lang="ru-RU" sz="1800" b="0" i="0" u="none" strike="noStrike"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>
                          <a:effectLst/>
                        </a:rPr>
                        <a:t>-</a:t>
                      </a:r>
                      <a:endParaRPr lang="ru-RU" sz="1800" b="0" i="0" u="none" strike="noStrike"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>
                          <a:effectLst/>
                        </a:rPr>
                        <a:t>-</a:t>
                      </a:r>
                      <a:endParaRPr lang="ru-RU" sz="1800" b="0" i="0" u="none" strike="noStrike"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>
                          <a:effectLst/>
                        </a:rPr>
                        <a:t>-</a:t>
                      </a:r>
                      <a:endParaRPr lang="ru-RU" sz="1800" b="0" i="0" u="none" strike="noStrike"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>
                          <a:effectLst/>
                        </a:rPr>
                        <a:t>+</a:t>
                      </a:r>
                      <a:endParaRPr lang="ru-RU" sz="1800" b="0" i="0" u="none" strike="noStrike"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>
                          <a:effectLst/>
                        </a:rPr>
                        <a:t>+</a:t>
                      </a:r>
                      <a:endParaRPr lang="ru-RU" sz="1800" b="0" i="0" u="none" strike="noStrike"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u="none" strike="noStrike" dirty="0">
                          <a:effectLst/>
                        </a:rPr>
                        <a:t>работа зачтена при </a:t>
                      </a:r>
                      <a:r>
                        <a:rPr lang="ru-RU" sz="1800" u="none" strike="noStrike" dirty="0" err="1">
                          <a:effectLst/>
                        </a:rPr>
                        <a:t>незачтённом</a:t>
                      </a:r>
                      <a:r>
                        <a:rPr lang="ru-RU" sz="1800" u="none" strike="noStrike" dirty="0">
                          <a:effectLst/>
                        </a:rPr>
                        <a:t> 1-ом или 2-ом критерии</a:t>
                      </a:r>
                      <a:endParaRPr lang="ru-RU" sz="1800" b="0" i="0" u="none" strike="noStrike" dirty="0"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</a:tr>
              <a:tr h="26969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>
                          <a:effectLst/>
                        </a:rPr>
                        <a:t>244</a:t>
                      </a:r>
                      <a:endParaRPr lang="ru-RU" sz="1800" b="0" i="0" u="none" strike="noStrike"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>
                          <a:effectLst/>
                        </a:rPr>
                        <a:t>-</a:t>
                      </a:r>
                      <a:endParaRPr lang="ru-RU" sz="1800" b="0" i="0" u="none" strike="noStrike"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>
                          <a:effectLst/>
                        </a:rPr>
                        <a:t>-</a:t>
                      </a:r>
                      <a:endParaRPr lang="ru-RU" sz="1800" b="0" i="0" u="none" strike="noStrike"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>
                          <a:effectLst/>
                        </a:rPr>
                        <a:t>+</a:t>
                      </a:r>
                      <a:endParaRPr lang="ru-RU" sz="1800" b="0" i="0" u="none" strike="noStrike"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>
                          <a:effectLst/>
                        </a:rPr>
                        <a:t>-</a:t>
                      </a:r>
                      <a:endParaRPr lang="ru-RU" sz="1800" b="0" i="0" u="none" strike="noStrike"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>
                          <a:effectLst/>
                        </a:rPr>
                        <a:t>-</a:t>
                      </a:r>
                      <a:endParaRPr lang="ru-RU" sz="1800" b="0" i="0" u="none" strike="noStrike"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>
                          <a:effectLst/>
                        </a:rPr>
                        <a:t> </a:t>
                      </a:r>
                      <a:endParaRPr lang="ru-RU" sz="1800" b="0" i="0" u="none" strike="noStrike"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u="none" strike="noStrike" dirty="0">
                          <a:effectLst/>
                        </a:rPr>
                        <a:t>не стоит итоговая отметка о зачёте</a:t>
                      </a:r>
                      <a:endParaRPr lang="ru-RU" sz="1800" b="0" i="0" u="none" strike="noStrike" dirty="0"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</a:tr>
              <a:tr h="26969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>
                          <a:effectLst/>
                        </a:rPr>
                        <a:t>248</a:t>
                      </a:r>
                      <a:endParaRPr lang="ru-RU" sz="1800" b="0" i="0" u="none" strike="noStrike"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>
                          <a:effectLst/>
                        </a:rPr>
                        <a:t>+</a:t>
                      </a:r>
                      <a:endParaRPr lang="ru-RU" sz="1800" b="0" i="0" u="none" strike="noStrike"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>
                          <a:effectLst/>
                        </a:rPr>
                        <a:t>+</a:t>
                      </a:r>
                      <a:endParaRPr lang="ru-RU" sz="1800" b="0" i="0" u="none" strike="noStrike"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>
                          <a:effectLst/>
                        </a:rPr>
                        <a:t>+</a:t>
                      </a:r>
                      <a:endParaRPr lang="ru-RU" sz="1800" b="0" i="0" u="none" strike="noStrike"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>
                          <a:effectLst/>
                        </a:rPr>
                        <a:t>+</a:t>
                      </a:r>
                      <a:endParaRPr lang="ru-RU" sz="1800" b="0" i="0" u="none" strike="noStrike"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>
                          <a:effectLst/>
                        </a:rPr>
                        <a:t>+</a:t>
                      </a:r>
                      <a:endParaRPr lang="ru-RU" sz="1800" b="0" i="0" u="none" strike="noStrike"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>
                          <a:effectLst/>
                        </a:rPr>
                        <a:t> </a:t>
                      </a:r>
                      <a:endParaRPr lang="ru-RU" sz="1800" b="0" i="0" u="none" strike="noStrike"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u="none" strike="noStrike" dirty="0">
                          <a:effectLst/>
                        </a:rPr>
                        <a:t>не стоит итоговая отметка о зачёте</a:t>
                      </a:r>
                      <a:endParaRPr lang="ru-RU" sz="1800" b="0" i="0" u="none" strike="noStrike" dirty="0"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</a:tr>
              <a:tr h="26969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>
                          <a:effectLst/>
                        </a:rPr>
                        <a:t>263</a:t>
                      </a:r>
                      <a:endParaRPr lang="ru-RU" sz="1800" b="0" i="0" u="none" strike="noStrike"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>
                          <a:effectLst/>
                        </a:rPr>
                        <a:t>+</a:t>
                      </a:r>
                      <a:endParaRPr lang="ru-RU" sz="1800" b="0" i="0" u="none" strike="noStrike"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>
                          <a:effectLst/>
                        </a:rPr>
                        <a:t>+</a:t>
                      </a:r>
                      <a:endParaRPr lang="ru-RU" sz="1800" b="0" i="0" u="none" strike="noStrike"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>
                          <a:effectLst/>
                        </a:rPr>
                        <a:t>+</a:t>
                      </a:r>
                      <a:endParaRPr lang="ru-RU" sz="1800" b="0" i="0" u="none" strike="noStrike"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>
                          <a:effectLst/>
                        </a:rPr>
                        <a:t>+</a:t>
                      </a:r>
                      <a:endParaRPr lang="ru-RU" sz="1800" b="0" i="0" u="none" strike="noStrike"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>
                          <a:effectLst/>
                        </a:rPr>
                        <a:t>+</a:t>
                      </a:r>
                      <a:endParaRPr lang="ru-RU" sz="1800" b="0" i="0" u="none" strike="noStrike"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>
                          <a:effectLst/>
                        </a:rPr>
                        <a:t>-</a:t>
                      </a:r>
                      <a:endParaRPr lang="ru-RU" sz="1800" b="0" i="0" u="none" strike="noStrike" dirty="0"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u="none" strike="noStrike">
                          <a:effectLst/>
                        </a:rPr>
                        <a:t>работа не зачтена, хотя зачтены 1-ый, 2-ой и ещё один из критериев</a:t>
                      </a:r>
                      <a:endParaRPr lang="ru-RU" sz="1800" b="0" i="0" u="none" strike="noStrike"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</a:tr>
              <a:tr h="26969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>
                          <a:effectLst/>
                        </a:rPr>
                        <a:t>277</a:t>
                      </a:r>
                      <a:endParaRPr lang="ru-RU" sz="1800" b="0" i="0" u="none" strike="noStrike"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>
                          <a:effectLst/>
                        </a:rPr>
                        <a:t>+</a:t>
                      </a:r>
                      <a:endParaRPr lang="ru-RU" sz="1800" b="0" i="0" u="none" strike="noStrike"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>
                          <a:effectLst/>
                        </a:rPr>
                        <a:t>-</a:t>
                      </a:r>
                      <a:endParaRPr lang="ru-RU" sz="1800" b="0" i="0" u="none" strike="noStrike"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>
                          <a:effectLst/>
                        </a:rPr>
                        <a:t>+</a:t>
                      </a:r>
                      <a:endParaRPr lang="ru-RU" sz="1800" b="0" i="0" u="none" strike="noStrike"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>
                          <a:effectLst/>
                        </a:rPr>
                        <a:t>+</a:t>
                      </a:r>
                      <a:endParaRPr lang="ru-RU" sz="1800" b="0" i="0" u="none" strike="noStrike"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>
                          <a:effectLst/>
                        </a:rPr>
                        <a:t>+</a:t>
                      </a:r>
                      <a:endParaRPr lang="ru-RU" sz="1800" b="0" i="0" u="none" strike="noStrike"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>
                          <a:effectLst/>
                        </a:rPr>
                        <a:t>+</a:t>
                      </a:r>
                      <a:endParaRPr lang="ru-RU" sz="1800" b="0" i="0" u="none" strike="noStrike"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u="none" strike="noStrike">
                          <a:effectLst/>
                        </a:rPr>
                        <a:t>работа зачтена при незачтённом 1-ом или 2-ом критерии</a:t>
                      </a:r>
                      <a:endParaRPr lang="ru-RU" sz="1800" b="0" i="0" u="none" strike="noStrike"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</a:tr>
              <a:tr h="26969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>
                          <a:effectLst/>
                        </a:rPr>
                        <a:t>283</a:t>
                      </a:r>
                      <a:endParaRPr lang="ru-RU" sz="1800" b="0" i="0" u="none" strike="noStrike"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>
                          <a:effectLst/>
                        </a:rPr>
                        <a:t>+</a:t>
                      </a:r>
                      <a:endParaRPr lang="ru-RU" sz="1800" b="0" i="0" u="none" strike="noStrike"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>
                          <a:effectLst/>
                        </a:rPr>
                        <a:t>+</a:t>
                      </a:r>
                      <a:endParaRPr lang="ru-RU" sz="1800" b="0" i="0" u="none" strike="noStrike"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>
                          <a:effectLst/>
                        </a:rPr>
                        <a:t>+</a:t>
                      </a:r>
                      <a:endParaRPr lang="ru-RU" sz="1800" b="0" i="0" u="none" strike="noStrike"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>
                          <a:effectLst/>
                        </a:rPr>
                        <a:t>+</a:t>
                      </a:r>
                      <a:endParaRPr lang="ru-RU" sz="1800" b="0" i="0" u="none" strike="noStrike"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>
                          <a:effectLst/>
                        </a:rPr>
                        <a:t>+</a:t>
                      </a:r>
                      <a:endParaRPr lang="ru-RU" sz="1800" b="0" i="0" u="none" strike="noStrike"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>
                          <a:effectLst/>
                        </a:rPr>
                        <a:t> </a:t>
                      </a:r>
                      <a:endParaRPr lang="ru-RU" sz="1800" b="0" i="0" u="none" strike="noStrike"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u="none" strike="noStrike">
                          <a:effectLst/>
                        </a:rPr>
                        <a:t>не стоит итоговая отметка о зачёте</a:t>
                      </a:r>
                      <a:endParaRPr lang="ru-RU" sz="1800" b="0" i="0" u="none" strike="noStrike"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</a:tr>
              <a:tr h="26969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>
                          <a:effectLst/>
                        </a:rPr>
                        <a:t>286</a:t>
                      </a:r>
                      <a:endParaRPr lang="ru-RU" sz="1800" b="0" i="0" u="none" strike="noStrike"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>
                          <a:effectLst/>
                        </a:rPr>
                        <a:t>+</a:t>
                      </a:r>
                      <a:endParaRPr lang="ru-RU" sz="1800" b="0" i="0" u="none" strike="noStrike"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>
                          <a:effectLst/>
                        </a:rPr>
                        <a:t>+</a:t>
                      </a:r>
                      <a:endParaRPr lang="ru-RU" sz="1800" b="0" i="0" u="none" strike="noStrike"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>
                          <a:effectLst/>
                        </a:rPr>
                        <a:t>+</a:t>
                      </a:r>
                      <a:endParaRPr lang="ru-RU" sz="1800" b="0" i="0" u="none" strike="noStrike"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>
                          <a:effectLst/>
                        </a:rPr>
                        <a:t>+</a:t>
                      </a:r>
                      <a:endParaRPr lang="ru-RU" sz="1800" b="0" i="0" u="none" strike="noStrike"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>
                          <a:effectLst/>
                        </a:rPr>
                        <a:t>+</a:t>
                      </a:r>
                      <a:endParaRPr lang="ru-RU" sz="1800" b="0" i="0" u="none" strike="noStrike"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>
                          <a:effectLst/>
                        </a:rPr>
                        <a:t> </a:t>
                      </a:r>
                      <a:endParaRPr lang="ru-RU" sz="1800" b="0" i="0" u="none" strike="noStrike"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u="none" strike="noStrike">
                          <a:effectLst/>
                        </a:rPr>
                        <a:t>не стоит итоговая отметка о зачёте</a:t>
                      </a:r>
                      <a:endParaRPr lang="ru-RU" sz="1800" b="0" i="0" u="none" strike="noStrike"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</a:tr>
              <a:tr h="26969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>
                          <a:effectLst/>
                        </a:rPr>
                        <a:t>286</a:t>
                      </a:r>
                      <a:endParaRPr lang="ru-RU" sz="1800" b="0" i="0" u="none" strike="noStrike"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>
                          <a:effectLst/>
                        </a:rPr>
                        <a:t>+</a:t>
                      </a:r>
                      <a:endParaRPr lang="ru-RU" sz="1800" b="0" i="0" u="none" strike="noStrike"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>
                          <a:effectLst/>
                        </a:rPr>
                        <a:t>+</a:t>
                      </a:r>
                      <a:endParaRPr lang="ru-RU" sz="1800" b="0" i="0" u="none" strike="noStrike"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>
                          <a:effectLst/>
                        </a:rPr>
                        <a:t>-</a:t>
                      </a:r>
                      <a:endParaRPr lang="ru-RU" sz="1800" b="0" i="0" u="none" strike="noStrike"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>
                          <a:effectLst/>
                        </a:rPr>
                        <a:t>+</a:t>
                      </a:r>
                      <a:endParaRPr lang="ru-RU" sz="1800" b="0" i="0" u="none" strike="noStrike"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>
                          <a:effectLst/>
                        </a:rPr>
                        <a:t>+</a:t>
                      </a:r>
                      <a:endParaRPr lang="ru-RU" sz="1800" b="0" i="0" u="none" strike="noStrike"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>
                          <a:effectLst/>
                        </a:rPr>
                        <a:t> </a:t>
                      </a:r>
                      <a:endParaRPr lang="ru-RU" sz="1800" b="0" i="0" u="none" strike="noStrike"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u="none" strike="noStrike">
                          <a:effectLst/>
                        </a:rPr>
                        <a:t>не стоит итоговая отметка о зачёте</a:t>
                      </a:r>
                      <a:endParaRPr lang="ru-RU" sz="1800" b="0" i="0" u="none" strike="noStrike"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</a:tr>
              <a:tr h="26969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>
                          <a:effectLst/>
                        </a:rPr>
                        <a:t>288</a:t>
                      </a:r>
                      <a:endParaRPr lang="ru-RU" sz="1800" b="0" i="0" u="none" strike="noStrike"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>
                          <a:effectLst/>
                        </a:rPr>
                        <a:t>+</a:t>
                      </a:r>
                      <a:endParaRPr lang="ru-RU" sz="1800" b="0" i="0" u="none" strike="noStrike"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>
                          <a:effectLst/>
                        </a:rPr>
                        <a:t>+</a:t>
                      </a:r>
                      <a:endParaRPr lang="ru-RU" sz="1800" b="0" i="0" u="none" strike="noStrike"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>
                          <a:effectLst/>
                        </a:rPr>
                        <a:t>-</a:t>
                      </a:r>
                      <a:endParaRPr lang="ru-RU" sz="1800" b="0" i="0" u="none" strike="noStrike"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>
                          <a:effectLst/>
                        </a:rPr>
                        <a:t>-</a:t>
                      </a:r>
                      <a:endParaRPr lang="ru-RU" sz="1800" b="0" i="0" u="none" strike="noStrike"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>
                          <a:effectLst/>
                        </a:rPr>
                        <a:t>-</a:t>
                      </a:r>
                      <a:endParaRPr lang="ru-RU" sz="1800" b="0" i="0" u="none" strike="noStrike"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>
                          <a:effectLst/>
                        </a:rPr>
                        <a:t>+</a:t>
                      </a:r>
                      <a:endParaRPr lang="ru-RU" sz="1800" b="0" i="0" u="none" strike="noStrike"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u="none" strike="noStrike">
                          <a:effectLst/>
                        </a:rPr>
                        <a:t>работа зачтена, хотя не зачтён ни один из критериев 3-4-5</a:t>
                      </a:r>
                      <a:endParaRPr lang="ru-RU" sz="1800" b="0" i="0" u="none" strike="noStrike"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</a:tr>
              <a:tr h="26969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>
                          <a:effectLst/>
                        </a:rPr>
                        <a:t>465</a:t>
                      </a:r>
                      <a:endParaRPr lang="ru-RU" sz="1800" b="0" i="0" u="none" strike="noStrike"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>
                          <a:effectLst/>
                        </a:rPr>
                        <a:t>+</a:t>
                      </a:r>
                      <a:endParaRPr lang="ru-RU" sz="1800" b="0" i="0" u="none" strike="noStrike"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>
                          <a:effectLst/>
                        </a:rPr>
                        <a:t>+</a:t>
                      </a:r>
                      <a:endParaRPr lang="ru-RU" sz="1800" b="0" i="0" u="none" strike="noStrike"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>
                          <a:effectLst/>
                        </a:rPr>
                        <a:t>+</a:t>
                      </a:r>
                      <a:endParaRPr lang="ru-RU" sz="1800" b="0" i="0" u="none" strike="noStrike"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>
                          <a:effectLst/>
                        </a:rPr>
                        <a:t>+</a:t>
                      </a:r>
                      <a:endParaRPr lang="ru-RU" sz="1800" b="0" i="0" u="none" strike="noStrike"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>
                          <a:effectLst/>
                        </a:rPr>
                        <a:t>+</a:t>
                      </a:r>
                      <a:endParaRPr lang="ru-RU" sz="1800" b="0" i="0" u="none" strike="noStrike"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>
                          <a:effectLst/>
                        </a:rPr>
                        <a:t> </a:t>
                      </a:r>
                      <a:endParaRPr lang="ru-RU" sz="1800" b="0" i="0" u="none" strike="noStrike"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u="none" strike="noStrike">
                          <a:effectLst/>
                        </a:rPr>
                        <a:t>не стоит итоговая отметка о зачёте</a:t>
                      </a:r>
                      <a:endParaRPr lang="ru-RU" sz="1800" b="0" i="0" u="none" strike="noStrike"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</a:tr>
              <a:tr h="26969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>
                          <a:effectLst/>
                        </a:rPr>
                        <a:t>465</a:t>
                      </a:r>
                      <a:endParaRPr lang="ru-RU" sz="1800" b="0" i="0" u="none" strike="noStrike"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>
                          <a:effectLst/>
                        </a:rPr>
                        <a:t>+</a:t>
                      </a:r>
                      <a:endParaRPr lang="ru-RU" sz="1800" b="0" i="0" u="none" strike="noStrike"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>
                          <a:effectLst/>
                        </a:rPr>
                        <a:t>+</a:t>
                      </a:r>
                      <a:endParaRPr lang="ru-RU" sz="1800" b="0" i="0" u="none" strike="noStrike"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>
                          <a:effectLst/>
                        </a:rPr>
                        <a:t>+</a:t>
                      </a:r>
                      <a:endParaRPr lang="ru-RU" sz="1800" b="0" i="0" u="none" strike="noStrike"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>
                          <a:effectLst/>
                        </a:rPr>
                        <a:t>+</a:t>
                      </a:r>
                      <a:endParaRPr lang="ru-RU" sz="1800" b="0" i="0" u="none" strike="noStrike"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>
                          <a:effectLst/>
                        </a:rPr>
                        <a:t>+</a:t>
                      </a:r>
                      <a:endParaRPr lang="ru-RU" sz="1800" b="0" i="0" u="none" strike="noStrike"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>
                          <a:effectLst/>
                        </a:rPr>
                        <a:t> </a:t>
                      </a:r>
                      <a:endParaRPr lang="ru-RU" sz="1800" b="0" i="0" u="none" strike="noStrike"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u="none" strike="noStrike">
                          <a:effectLst/>
                        </a:rPr>
                        <a:t>не стоит итоговая отметка о зачёте</a:t>
                      </a:r>
                      <a:endParaRPr lang="ru-RU" sz="1800" b="0" i="0" u="none" strike="noStrike"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</a:tr>
              <a:tr h="26969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>
                          <a:effectLst/>
                        </a:rPr>
                        <a:t>465</a:t>
                      </a:r>
                      <a:endParaRPr lang="ru-RU" sz="1800" b="0" i="0" u="none" strike="noStrike"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>
                          <a:effectLst/>
                        </a:rPr>
                        <a:t>+</a:t>
                      </a:r>
                      <a:endParaRPr lang="ru-RU" sz="1800" b="0" i="0" u="none" strike="noStrike"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>
                          <a:effectLst/>
                        </a:rPr>
                        <a:t>+</a:t>
                      </a:r>
                      <a:endParaRPr lang="ru-RU" sz="1800" b="0" i="0" u="none" strike="noStrike"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>
                          <a:effectLst/>
                        </a:rPr>
                        <a:t>+</a:t>
                      </a:r>
                      <a:endParaRPr lang="ru-RU" sz="1800" b="0" i="0" u="none" strike="noStrike"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>
                          <a:effectLst/>
                        </a:rPr>
                        <a:t>+</a:t>
                      </a:r>
                      <a:endParaRPr lang="ru-RU" sz="1800" b="0" i="0" u="none" strike="noStrike"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>
                          <a:effectLst/>
                        </a:rPr>
                        <a:t>+</a:t>
                      </a:r>
                      <a:endParaRPr lang="ru-RU" sz="1800" b="0" i="0" u="none" strike="noStrike"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>
                          <a:effectLst/>
                        </a:rPr>
                        <a:t> </a:t>
                      </a:r>
                      <a:endParaRPr lang="ru-RU" sz="1800" b="0" i="0" u="none" strike="noStrike"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u="none" strike="noStrike">
                          <a:effectLst/>
                        </a:rPr>
                        <a:t>не стоит итоговая отметка о зачёте</a:t>
                      </a:r>
                      <a:endParaRPr lang="ru-RU" sz="1800" b="0" i="0" u="none" strike="noStrike"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</a:tr>
              <a:tr h="26969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>
                          <a:effectLst/>
                        </a:rPr>
                        <a:t>465</a:t>
                      </a:r>
                      <a:endParaRPr lang="ru-RU" sz="1800" b="0" i="0" u="none" strike="noStrike"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>
                          <a:effectLst/>
                        </a:rPr>
                        <a:t>+</a:t>
                      </a:r>
                      <a:endParaRPr lang="ru-RU" sz="1800" b="0" i="0" u="none" strike="noStrike"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>
                          <a:effectLst/>
                        </a:rPr>
                        <a:t>+</a:t>
                      </a:r>
                      <a:endParaRPr lang="ru-RU" sz="1800" b="0" i="0" u="none" strike="noStrike"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>
                          <a:effectLst/>
                        </a:rPr>
                        <a:t>+</a:t>
                      </a:r>
                      <a:endParaRPr lang="ru-RU" sz="1800" b="0" i="0" u="none" strike="noStrike"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>
                          <a:effectLst/>
                        </a:rPr>
                        <a:t>+</a:t>
                      </a:r>
                      <a:endParaRPr lang="ru-RU" sz="1800" b="0" i="0" u="none" strike="noStrike"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>
                          <a:effectLst/>
                        </a:rPr>
                        <a:t>+</a:t>
                      </a:r>
                      <a:endParaRPr lang="ru-RU" sz="1800" b="0" i="0" u="none" strike="noStrike"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>
                          <a:effectLst/>
                        </a:rPr>
                        <a:t> </a:t>
                      </a:r>
                      <a:endParaRPr lang="ru-RU" sz="1800" b="0" i="0" u="none" strike="noStrike"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u="none" strike="noStrike">
                          <a:effectLst/>
                        </a:rPr>
                        <a:t>не стоит итоговая отметка о зачёте</a:t>
                      </a:r>
                      <a:endParaRPr lang="ru-RU" sz="1800" b="0" i="0" u="none" strike="noStrike"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</a:tr>
              <a:tr h="26969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>
                          <a:effectLst/>
                        </a:rPr>
                        <a:t>603</a:t>
                      </a:r>
                      <a:endParaRPr lang="ru-RU" sz="1800" b="0" i="0" u="none" strike="noStrike"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>
                          <a:effectLst/>
                        </a:rPr>
                        <a:t>+</a:t>
                      </a:r>
                      <a:endParaRPr lang="ru-RU" sz="1800" b="0" i="0" u="none" strike="noStrike"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>
                          <a:effectLst/>
                        </a:rPr>
                        <a:t>+</a:t>
                      </a:r>
                      <a:endParaRPr lang="ru-RU" sz="1800" b="0" i="0" u="none" strike="noStrike"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>
                          <a:effectLst/>
                        </a:rPr>
                        <a:t>-</a:t>
                      </a:r>
                      <a:endParaRPr lang="ru-RU" sz="1800" b="0" i="0" u="none" strike="noStrike"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>
                          <a:effectLst/>
                        </a:rPr>
                        <a:t>-</a:t>
                      </a:r>
                      <a:endParaRPr lang="ru-RU" sz="1800" b="0" i="0" u="none" strike="noStrike"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>
                          <a:effectLst/>
                        </a:rPr>
                        <a:t>-</a:t>
                      </a:r>
                      <a:endParaRPr lang="ru-RU" sz="1800" b="0" i="0" u="none" strike="noStrike"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>
                          <a:effectLst/>
                        </a:rPr>
                        <a:t>+</a:t>
                      </a:r>
                      <a:endParaRPr lang="ru-RU" sz="1800" b="0" i="0" u="none" strike="noStrike"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u="none" strike="noStrike">
                          <a:effectLst/>
                        </a:rPr>
                        <a:t>работа зачтена, хотя не зачтён ни один из критериев 3-4-5</a:t>
                      </a:r>
                      <a:endParaRPr lang="ru-RU" sz="1800" b="0" i="0" u="none" strike="noStrike"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</a:tr>
              <a:tr h="26969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>
                          <a:effectLst/>
                        </a:rPr>
                        <a:t>772</a:t>
                      </a:r>
                      <a:endParaRPr lang="ru-RU" sz="1800" b="0" i="0" u="none" strike="noStrike"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>
                          <a:effectLst/>
                        </a:rPr>
                        <a:t>+</a:t>
                      </a:r>
                      <a:endParaRPr lang="ru-RU" sz="1800" b="0" i="0" u="none" strike="noStrike"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>
                          <a:effectLst/>
                        </a:rPr>
                        <a:t>+</a:t>
                      </a:r>
                      <a:endParaRPr lang="ru-RU" sz="1800" b="0" i="0" u="none" strike="noStrike"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>
                          <a:effectLst/>
                        </a:rPr>
                        <a:t>-</a:t>
                      </a:r>
                      <a:endParaRPr lang="ru-RU" sz="1800" b="0" i="0" u="none" strike="noStrike"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>
                          <a:effectLst/>
                        </a:rPr>
                        <a:t>-</a:t>
                      </a:r>
                      <a:endParaRPr lang="ru-RU" sz="1800" b="0" i="0" u="none" strike="noStrike"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>
                          <a:effectLst/>
                        </a:rPr>
                        <a:t>-</a:t>
                      </a:r>
                      <a:endParaRPr lang="ru-RU" sz="1800" b="0" i="0" u="none" strike="noStrike"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>
                          <a:effectLst/>
                        </a:rPr>
                        <a:t>+</a:t>
                      </a:r>
                      <a:endParaRPr lang="ru-RU" sz="1800" b="0" i="0" u="none" strike="noStrike"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u="none" strike="noStrike">
                          <a:effectLst/>
                        </a:rPr>
                        <a:t>работа зачтена, хотя не зачтён ни один из критериев 3-4-5</a:t>
                      </a:r>
                      <a:endParaRPr lang="ru-RU" sz="1800" b="0" i="0" u="none" strike="noStrike"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</a:tr>
              <a:tr h="26969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>
                          <a:effectLst/>
                        </a:rPr>
                        <a:t>981</a:t>
                      </a:r>
                      <a:endParaRPr lang="ru-RU" sz="1800" b="0" i="0" u="none" strike="noStrike"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>
                          <a:effectLst/>
                        </a:rPr>
                        <a:t>+</a:t>
                      </a:r>
                      <a:endParaRPr lang="ru-RU" sz="1800" b="0" i="0" u="none" strike="noStrike"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>
                          <a:effectLst/>
                        </a:rPr>
                        <a:t>+</a:t>
                      </a:r>
                      <a:endParaRPr lang="ru-RU" sz="1800" b="0" i="0" u="none" strike="noStrike"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>
                          <a:effectLst/>
                        </a:rPr>
                        <a:t>-</a:t>
                      </a:r>
                      <a:endParaRPr lang="ru-RU" sz="1800" b="0" i="0" u="none" strike="noStrike"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>
                          <a:effectLst/>
                        </a:rPr>
                        <a:t>-</a:t>
                      </a:r>
                      <a:endParaRPr lang="ru-RU" sz="1800" b="0" i="0" u="none" strike="noStrike"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>
                          <a:effectLst/>
                        </a:rPr>
                        <a:t>-</a:t>
                      </a:r>
                      <a:endParaRPr lang="ru-RU" sz="1800" b="0" i="0" u="none" strike="noStrike"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>
                          <a:effectLst/>
                        </a:rPr>
                        <a:t>+</a:t>
                      </a:r>
                      <a:endParaRPr lang="ru-RU" sz="1800" b="0" i="0" u="none" strike="noStrike"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u="none" strike="noStrike">
                          <a:effectLst/>
                        </a:rPr>
                        <a:t>работа зачтена, хотя не зачтён ни один из критериев 3-4-5</a:t>
                      </a:r>
                      <a:endParaRPr lang="ru-RU" sz="1800" b="0" i="0" u="none" strike="noStrike"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</a:tr>
              <a:tr h="26969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>
                          <a:effectLst/>
                        </a:rPr>
                        <a:t>982</a:t>
                      </a:r>
                      <a:endParaRPr lang="ru-RU" sz="1800" b="0" i="0" u="none" strike="noStrike"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>
                          <a:effectLst/>
                        </a:rPr>
                        <a:t>+</a:t>
                      </a:r>
                      <a:endParaRPr lang="ru-RU" sz="1800" b="0" i="0" u="none" strike="noStrike"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>
                          <a:effectLst/>
                        </a:rPr>
                        <a:t>+</a:t>
                      </a:r>
                      <a:endParaRPr lang="ru-RU" sz="1800" b="0" i="0" u="none" strike="noStrike"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>
                          <a:effectLst/>
                        </a:rPr>
                        <a:t>+</a:t>
                      </a:r>
                      <a:endParaRPr lang="ru-RU" sz="1800" b="0" i="0" u="none" strike="noStrike"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>
                          <a:effectLst/>
                        </a:rPr>
                        <a:t>+</a:t>
                      </a:r>
                      <a:endParaRPr lang="ru-RU" sz="1800" b="0" i="0" u="none" strike="noStrike"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>
                          <a:effectLst/>
                        </a:rPr>
                        <a:t> </a:t>
                      </a:r>
                      <a:endParaRPr lang="ru-RU" sz="1800" b="0" i="0" u="none" strike="noStrike"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>
                          <a:effectLst/>
                        </a:rPr>
                        <a:t>+</a:t>
                      </a:r>
                      <a:endParaRPr lang="ru-RU" sz="1800" b="0" i="0" u="none" strike="noStrike" dirty="0"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u="none" strike="noStrike" dirty="0">
                          <a:effectLst/>
                        </a:rPr>
                        <a:t>не проверен один из критериев, в случае когда 1-ый и 2-ой зачтены</a:t>
                      </a:r>
                      <a:endParaRPr lang="ru-RU" sz="1800" b="0" i="0" u="none" strike="noStrike" dirty="0"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60396743"/>
      </p:ext>
    </p:extLst>
  </p:cSld>
  <p:clrMapOvr>
    <a:masterClrMapping/>
  </p:clrMapOvr>
  <p:transition spd="slow">
    <p:wip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2158269"/>
              </p:ext>
            </p:extLst>
          </p:nvPr>
        </p:nvGraphicFramePr>
        <p:xfrm>
          <a:off x="158612" y="1328122"/>
          <a:ext cx="11728588" cy="4241900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1103305"/>
                <a:gridCol w="706559"/>
                <a:gridCol w="432982"/>
                <a:gridCol w="404117"/>
                <a:gridCol w="360818"/>
                <a:gridCol w="404117"/>
                <a:gridCol w="432982"/>
                <a:gridCol w="404117"/>
                <a:gridCol w="360818"/>
                <a:gridCol w="404117"/>
                <a:gridCol w="432982"/>
                <a:gridCol w="404117"/>
                <a:gridCol w="432982"/>
                <a:gridCol w="404117"/>
                <a:gridCol w="432982"/>
                <a:gridCol w="404117"/>
                <a:gridCol w="432982"/>
                <a:gridCol w="404117"/>
                <a:gridCol w="432982"/>
                <a:gridCol w="404117"/>
                <a:gridCol w="432982"/>
                <a:gridCol w="404117"/>
                <a:gridCol w="432982"/>
                <a:gridCol w="404117"/>
                <a:gridCol w="519061"/>
                <a:gridCol w="335902"/>
              </a:tblGrid>
              <a:tr h="785972">
                <a:tc gridSpan="26">
                  <a:txBody>
                    <a:bodyPr/>
                    <a:lstStyle/>
                    <a:p>
                      <a:pPr algn="ctr" fontAlgn="b"/>
                      <a:r>
                        <a:rPr lang="ru-RU" sz="2400" b="1" u="none" strike="noStrike" dirty="0" smtClean="0">
                          <a:effectLst/>
                        </a:rPr>
                        <a:t>РЕЗУЛЬТАТЫ ОЦЕНИВАНИЯ РАБОТ АПРОБАЦИИ ИТОГОВОГО СОЧИНЕНИЯ (ИЗЛОЖЕНИЯ)</a:t>
                      </a:r>
                      <a:endParaRPr lang="ru-RU" sz="2400" b="1" i="0" u="none" strike="noStrike" dirty="0"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7529" marR="7529" marT="7529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89384">
                <a:tc rowSpan="3" gridSpan="2">
                  <a:txBody>
                    <a:bodyPr/>
                    <a:lstStyle/>
                    <a:p>
                      <a:pPr algn="ctr" fontAlgn="ctr"/>
                      <a:r>
                        <a:rPr lang="ru-RU" sz="1050" u="none" strike="noStrike" dirty="0">
                          <a:effectLst/>
                        </a:rPr>
                        <a:t>по состоянию на 26.11.2014</a:t>
                      </a:r>
                      <a:endParaRPr lang="ru-RU" sz="1050" b="0" i="0" u="none" strike="noStrike" dirty="0"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7529" marR="7529" marT="7529" marB="0" anchor="ctr"/>
                </a:tc>
                <a:tc rowSpan="3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К1</a:t>
                      </a:r>
                      <a:endParaRPr lang="ru-RU" sz="1600" b="1" i="0" u="none" strike="noStrike" dirty="0"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7529" marR="7529" marT="7529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К2</a:t>
                      </a:r>
                      <a:endParaRPr lang="ru-RU" sz="1600" b="1" i="0" u="none" strike="noStrike" dirty="0"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7529" marR="7529" marT="7529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К3</a:t>
                      </a:r>
                      <a:endParaRPr lang="ru-RU" sz="1600" b="1" i="0" u="none" strike="noStrike" dirty="0"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7529" marR="7529" marT="7529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К4</a:t>
                      </a:r>
                      <a:endParaRPr lang="ru-RU" sz="1600" b="1" i="0" u="none" strike="noStrike" dirty="0"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7529" marR="7529" marT="7529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>
                          <a:effectLst/>
                        </a:rPr>
                        <a:t>К5</a:t>
                      </a:r>
                      <a:endParaRPr lang="ru-RU" sz="1600" b="1" i="0" u="none" strike="noStrike"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7529" marR="7529" marT="7529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ru-RU" sz="1600" b="0" u="none" strike="noStrike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Итог</a:t>
                      </a:r>
                      <a:endParaRPr lang="ru-RU" sz="1600" b="0" i="0" u="none" strike="noStrike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Cyr" panose="020B0604020202020204" pitchFamily="34" charset="0"/>
                      </a:endParaRPr>
                    </a:p>
                  </a:txBody>
                  <a:tcPr marL="7529" marR="7529" marT="7529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89384"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зачет</a:t>
                      </a:r>
                      <a:endParaRPr lang="ru-RU" sz="1600" b="0" i="0" u="none" strike="noStrike" dirty="0"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7529" marR="7529" marT="7529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>
                          <a:effectLst/>
                        </a:rPr>
                        <a:t>незачет</a:t>
                      </a:r>
                      <a:endParaRPr lang="ru-RU" sz="1600" b="0" i="0" u="none" strike="noStrike">
                        <a:solidFill>
                          <a:srgbClr val="FF0000"/>
                        </a:solidFill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7529" marR="7529" marT="7529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>
                          <a:effectLst/>
                        </a:rPr>
                        <a:t>зачет</a:t>
                      </a:r>
                      <a:endParaRPr lang="ru-RU" sz="1600" b="0" i="0" u="none" strike="noStrike"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7529" marR="7529" marT="7529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>
                          <a:effectLst/>
                        </a:rPr>
                        <a:t>незачет</a:t>
                      </a:r>
                      <a:endParaRPr lang="ru-RU" sz="1600" b="0" i="0" u="none" strike="noStrike">
                        <a:solidFill>
                          <a:srgbClr val="FF0000"/>
                        </a:solidFill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7529" marR="7529" marT="7529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>
                          <a:effectLst/>
                        </a:rPr>
                        <a:t>зачет</a:t>
                      </a:r>
                      <a:endParaRPr lang="ru-RU" sz="1600" b="0" i="0" u="none" strike="noStrike"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7529" marR="7529" marT="7529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>
                          <a:effectLst/>
                        </a:rPr>
                        <a:t>незачет</a:t>
                      </a:r>
                      <a:endParaRPr lang="ru-RU" sz="1600" b="0" i="0" u="none" strike="noStrike">
                        <a:solidFill>
                          <a:srgbClr val="FF0000"/>
                        </a:solidFill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7529" marR="7529" marT="7529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>
                          <a:effectLst/>
                        </a:rPr>
                        <a:t>зачет</a:t>
                      </a:r>
                      <a:endParaRPr lang="ru-RU" sz="1600" b="0" i="0" u="none" strike="noStrike"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7529" marR="7529" marT="7529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>
                          <a:effectLst/>
                        </a:rPr>
                        <a:t>незачет</a:t>
                      </a:r>
                      <a:endParaRPr lang="ru-RU" sz="1600" b="0" i="0" u="none" strike="noStrike">
                        <a:solidFill>
                          <a:srgbClr val="FF0000"/>
                        </a:solidFill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7529" marR="7529" marT="7529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зачет</a:t>
                      </a:r>
                      <a:endParaRPr lang="ru-RU" sz="1600" b="0" i="0" u="none" strike="noStrike" dirty="0"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7529" marR="7529" marT="7529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незачет</a:t>
                      </a:r>
                      <a:endParaRPr lang="ru-RU" sz="1600" b="0" i="0" u="none" strike="noStrike" dirty="0">
                        <a:solidFill>
                          <a:srgbClr val="FF0000"/>
                        </a:solidFill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7529" marR="7529" marT="7529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600" b="0" u="none" strike="noStrike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зачет</a:t>
                      </a:r>
                      <a:endParaRPr lang="ru-RU" sz="1600" b="0" i="0" u="none" strike="noStrike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Cyr" panose="020B0604020202020204" pitchFamily="34" charset="0"/>
                      </a:endParaRPr>
                    </a:p>
                  </a:txBody>
                  <a:tcPr marL="7529" marR="7529" marT="7529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600" b="0" u="none" strike="noStrike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незачет</a:t>
                      </a:r>
                      <a:endParaRPr lang="ru-RU" sz="1600" b="0" i="0" u="none" strike="noStrike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Cyr" panose="020B0604020202020204" pitchFamily="34" charset="0"/>
                      </a:endParaRPr>
                    </a:p>
                  </a:txBody>
                  <a:tcPr marL="7529" marR="7529" marT="7529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178765"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u="none" strike="noStrike">
                          <a:effectLst/>
                        </a:rPr>
                        <a:t>кол-во</a:t>
                      </a:r>
                      <a:endParaRPr lang="ru-RU" sz="1050" b="0" i="0" u="none" strike="noStrike"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7529" marR="7529" marT="752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u="none" strike="noStrike">
                          <a:effectLst/>
                        </a:rPr>
                        <a:t>%</a:t>
                      </a:r>
                      <a:endParaRPr lang="ru-RU" sz="1050" b="0" i="0" u="none" strike="noStrike"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7529" marR="7529" marT="752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u="none" strike="noStrike">
                          <a:effectLst/>
                        </a:rPr>
                        <a:t>кол-во</a:t>
                      </a:r>
                      <a:endParaRPr lang="ru-RU" sz="1050" b="0" i="0" u="none" strike="noStrike">
                        <a:solidFill>
                          <a:srgbClr val="FF0000"/>
                        </a:solidFill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7529" marR="7529" marT="752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u="none" strike="noStrike">
                          <a:effectLst/>
                        </a:rPr>
                        <a:t>%</a:t>
                      </a:r>
                      <a:endParaRPr lang="ru-RU" sz="1050" b="0" i="0" u="none" strike="noStrike">
                        <a:solidFill>
                          <a:srgbClr val="FF0000"/>
                        </a:solidFill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7529" marR="7529" marT="752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u="none" strike="noStrike">
                          <a:effectLst/>
                        </a:rPr>
                        <a:t>кол-во</a:t>
                      </a:r>
                      <a:endParaRPr lang="ru-RU" sz="1050" b="0" i="0" u="none" strike="noStrike"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7529" marR="7529" marT="752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u="none" strike="noStrike">
                          <a:effectLst/>
                        </a:rPr>
                        <a:t>%</a:t>
                      </a:r>
                      <a:endParaRPr lang="ru-RU" sz="1050" b="0" i="0" u="none" strike="noStrike"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7529" marR="7529" marT="752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u="none" strike="noStrike">
                          <a:effectLst/>
                        </a:rPr>
                        <a:t>кол-во</a:t>
                      </a:r>
                      <a:endParaRPr lang="ru-RU" sz="1050" b="0" i="0" u="none" strike="noStrike">
                        <a:solidFill>
                          <a:srgbClr val="FF0000"/>
                        </a:solidFill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7529" marR="7529" marT="752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u="none" strike="noStrike">
                          <a:effectLst/>
                        </a:rPr>
                        <a:t>%</a:t>
                      </a:r>
                      <a:endParaRPr lang="ru-RU" sz="1050" b="0" i="0" u="none" strike="noStrike">
                        <a:solidFill>
                          <a:srgbClr val="FF0000"/>
                        </a:solidFill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7529" marR="7529" marT="752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u="none" strike="noStrike">
                          <a:effectLst/>
                        </a:rPr>
                        <a:t>кол-во</a:t>
                      </a:r>
                      <a:endParaRPr lang="ru-RU" sz="1050" b="0" i="0" u="none" strike="noStrike"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7529" marR="7529" marT="752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u="none" strike="noStrike">
                          <a:effectLst/>
                        </a:rPr>
                        <a:t>%</a:t>
                      </a:r>
                      <a:endParaRPr lang="ru-RU" sz="1050" b="0" i="0" u="none" strike="noStrike"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7529" marR="7529" marT="752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u="none" strike="noStrike">
                          <a:effectLst/>
                        </a:rPr>
                        <a:t>кол-во</a:t>
                      </a:r>
                      <a:endParaRPr lang="ru-RU" sz="1050" b="0" i="0" u="none" strike="noStrike">
                        <a:solidFill>
                          <a:srgbClr val="FF0000"/>
                        </a:solidFill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7529" marR="7529" marT="752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u="none" strike="noStrike">
                          <a:effectLst/>
                        </a:rPr>
                        <a:t>%</a:t>
                      </a:r>
                      <a:endParaRPr lang="ru-RU" sz="1050" b="0" i="0" u="none" strike="noStrike">
                        <a:solidFill>
                          <a:srgbClr val="FF0000"/>
                        </a:solidFill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7529" marR="7529" marT="752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u="none" strike="noStrike">
                          <a:effectLst/>
                        </a:rPr>
                        <a:t>кол-во</a:t>
                      </a:r>
                      <a:endParaRPr lang="ru-RU" sz="1050" b="0" i="0" u="none" strike="noStrike"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7529" marR="7529" marT="752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u="none" strike="noStrike">
                          <a:effectLst/>
                        </a:rPr>
                        <a:t>%</a:t>
                      </a:r>
                      <a:endParaRPr lang="ru-RU" sz="1050" b="0" i="0" u="none" strike="noStrike"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7529" marR="7529" marT="752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u="none" strike="noStrike">
                          <a:effectLst/>
                        </a:rPr>
                        <a:t>кол-во</a:t>
                      </a:r>
                      <a:endParaRPr lang="ru-RU" sz="1050" b="0" i="0" u="none" strike="noStrike">
                        <a:solidFill>
                          <a:srgbClr val="FF0000"/>
                        </a:solidFill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7529" marR="7529" marT="752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u="none" strike="noStrike">
                          <a:effectLst/>
                        </a:rPr>
                        <a:t>%</a:t>
                      </a:r>
                      <a:endParaRPr lang="ru-RU" sz="1050" b="0" i="0" u="none" strike="noStrike">
                        <a:solidFill>
                          <a:srgbClr val="FF0000"/>
                        </a:solidFill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7529" marR="7529" marT="752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u="none" strike="noStrike">
                          <a:effectLst/>
                        </a:rPr>
                        <a:t>кол-во</a:t>
                      </a:r>
                      <a:endParaRPr lang="ru-RU" sz="1050" b="0" i="0" u="none" strike="noStrike"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7529" marR="7529" marT="752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u="none" strike="noStrike">
                          <a:effectLst/>
                        </a:rPr>
                        <a:t>%</a:t>
                      </a:r>
                      <a:endParaRPr lang="ru-RU" sz="1050" b="0" i="0" u="none" strike="noStrike"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7529" marR="7529" marT="752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u="none" strike="noStrike">
                          <a:effectLst/>
                        </a:rPr>
                        <a:t>кол-во</a:t>
                      </a:r>
                      <a:endParaRPr lang="ru-RU" sz="1050" b="0" i="0" u="none" strike="noStrike">
                        <a:solidFill>
                          <a:srgbClr val="FF0000"/>
                        </a:solidFill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7529" marR="7529" marT="752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u="none" strike="noStrike">
                          <a:effectLst/>
                        </a:rPr>
                        <a:t>%</a:t>
                      </a:r>
                      <a:endParaRPr lang="ru-RU" sz="1050" b="0" i="0" u="none" strike="noStrike">
                        <a:solidFill>
                          <a:srgbClr val="FF0000"/>
                        </a:solidFill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7529" marR="7529" marT="752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u="none" strike="noStrike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кол-во</a:t>
                      </a:r>
                      <a:endParaRPr lang="ru-RU" sz="1050" b="0" i="0" u="none" strike="noStrike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Cyr" panose="020B0604020202020204" pitchFamily="34" charset="0"/>
                      </a:endParaRPr>
                    </a:p>
                  </a:txBody>
                  <a:tcPr marL="7529" marR="7529" marT="752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u="none" strike="noStrike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%</a:t>
                      </a:r>
                      <a:endParaRPr lang="ru-RU" sz="1050" b="0" i="0" u="none" strike="noStrike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Cyr" panose="020B0604020202020204" pitchFamily="34" charset="0"/>
                      </a:endParaRPr>
                    </a:p>
                  </a:txBody>
                  <a:tcPr marL="7529" marR="7529" marT="752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u="none" strike="noStrike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кол-во</a:t>
                      </a:r>
                      <a:endParaRPr lang="ru-RU" sz="1050" b="0" i="0" u="none" strike="noStrike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Cyr" panose="020B0604020202020204" pitchFamily="34" charset="0"/>
                      </a:endParaRPr>
                    </a:p>
                  </a:txBody>
                  <a:tcPr marL="7529" marR="7529" marT="752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u="none" strike="noStrike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%</a:t>
                      </a:r>
                      <a:endParaRPr lang="ru-RU" sz="1050" b="0" i="0" u="none" strike="noStrike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Cyr" panose="020B0604020202020204" pitchFamily="34" charset="0"/>
                      </a:endParaRPr>
                    </a:p>
                  </a:txBody>
                  <a:tcPr marL="7529" marR="7529" marT="7529" marB="0" anchor="ctr"/>
                </a:tc>
              </a:tr>
              <a:tr h="109839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u="none" strike="noStrike" dirty="0">
                          <a:effectLst/>
                        </a:rPr>
                        <a:t>Всего обработано работ</a:t>
                      </a:r>
                      <a:endParaRPr lang="ru-RU" sz="1050" b="1" i="0" u="none" strike="noStrike" dirty="0"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7529" marR="7529" marT="752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1" u="none" strike="noStrike" dirty="0">
                          <a:effectLst/>
                        </a:rPr>
                        <a:t>3035</a:t>
                      </a:r>
                      <a:endParaRPr lang="ru-RU" sz="1050" b="1" i="0" u="none" strike="noStrike" dirty="0"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7529" marR="7529" marT="752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u="none" strike="noStrike">
                          <a:effectLst/>
                        </a:rPr>
                        <a:t>2862</a:t>
                      </a:r>
                      <a:endParaRPr lang="ru-RU" sz="1050" b="0" i="0" u="none" strike="noStrike"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7529" marR="7529" marT="752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u="none" strike="noStrike">
                          <a:effectLst/>
                        </a:rPr>
                        <a:t>94,30</a:t>
                      </a:r>
                      <a:endParaRPr lang="ru-RU" sz="1050" b="0" i="0" u="none" strike="noStrike"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7529" marR="7529" marT="752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u="none" strike="noStrike">
                          <a:effectLst/>
                        </a:rPr>
                        <a:t>173</a:t>
                      </a:r>
                      <a:endParaRPr lang="ru-RU" sz="1050" b="0" i="0" u="none" strike="noStrike">
                        <a:solidFill>
                          <a:srgbClr val="FF0000"/>
                        </a:solidFill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7529" marR="7529" marT="752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u="none" strike="noStrike">
                          <a:effectLst/>
                        </a:rPr>
                        <a:t>5,70</a:t>
                      </a:r>
                      <a:endParaRPr lang="ru-RU" sz="1050" b="0" i="0" u="none" strike="noStrike">
                        <a:solidFill>
                          <a:srgbClr val="FF0000"/>
                        </a:solidFill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7529" marR="7529" marT="752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u="none" strike="noStrike">
                          <a:effectLst/>
                        </a:rPr>
                        <a:t>2818</a:t>
                      </a:r>
                      <a:endParaRPr lang="ru-RU" sz="1050" b="0" i="0" u="none" strike="noStrike"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7529" marR="7529" marT="752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u="none" strike="noStrike">
                          <a:effectLst/>
                        </a:rPr>
                        <a:t>92,85</a:t>
                      </a:r>
                      <a:endParaRPr lang="ru-RU" sz="1050" b="0" i="0" u="none" strike="noStrike"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7529" marR="7529" marT="752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u="none" strike="noStrike">
                          <a:effectLst/>
                        </a:rPr>
                        <a:t>217</a:t>
                      </a:r>
                      <a:endParaRPr lang="ru-RU" sz="1050" b="0" i="0" u="none" strike="noStrike">
                        <a:solidFill>
                          <a:srgbClr val="FF0000"/>
                        </a:solidFill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7529" marR="7529" marT="752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u="none" strike="noStrike">
                          <a:effectLst/>
                        </a:rPr>
                        <a:t>7,15</a:t>
                      </a:r>
                      <a:endParaRPr lang="ru-RU" sz="1050" b="0" i="0" u="none" strike="noStrike">
                        <a:solidFill>
                          <a:srgbClr val="FF0000"/>
                        </a:solidFill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7529" marR="7529" marT="752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u="none" strike="noStrike">
                          <a:effectLst/>
                        </a:rPr>
                        <a:t>2628</a:t>
                      </a:r>
                      <a:endParaRPr lang="ru-RU" sz="1050" b="0" i="0" u="none" strike="noStrike"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7529" marR="7529" marT="752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u="none" strike="noStrike">
                          <a:effectLst/>
                        </a:rPr>
                        <a:t>86,59</a:t>
                      </a:r>
                      <a:endParaRPr lang="ru-RU" sz="1050" b="0" i="0" u="none" strike="noStrike"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7529" marR="7529" marT="752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u="none" strike="noStrike">
                          <a:effectLst/>
                        </a:rPr>
                        <a:t>407</a:t>
                      </a:r>
                      <a:endParaRPr lang="ru-RU" sz="1050" b="0" i="0" u="none" strike="noStrike">
                        <a:solidFill>
                          <a:srgbClr val="FF0000"/>
                        </a:solidFill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7529" marR="7529" marT="752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u="none" strike="noStrike">
                          <a:effectLst/>
                        </a:rPr>
                        <a:t>13,41</a:t>
                      </a:r>
                      <a:endParaRPr lang="ru-RU" sz="1050" b="0" i="0" u="none" strike="noStrike">
                        <a:solidFill>
                          <a:srgbClr val="FF0000"/>
                        </a:solidFill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7529" marR="7529" marT="752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u="none" strike="noStrike">
                          <a:effectLst/>
                        </a:rPr>
                        <a:t>2279</a:t>
                      </a:r>
                      <a:endParaRPr lang="ru-RU" sz="1050" b="0" i="0" u="none" strike="noStrike"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7529" marR="7529" marT="752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u="none" strike="noStrike">
                          <a:effectLst/>
                        </a:rPr>
                        <a:t>75,09</a:t>
                      </a:r>
                      <a:endParaRPr lang="ru-RU" sz="1050" b="0" i="0" u="none" strike="noStrike"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7529" marR="7529" marT="752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u="none" strike="noStrike">
                          <a:effectLst/>
                        </a:rPr>
                        <a:t>756</a:t>
                      </a:r>
                      <a:endParaRPr lang="ru-RU" sz="1050" b="0" i="0" u="none" strike="noStrike">
                        <a:solidFill>
                          <a:srgbClr val="FF0000"/>
                        </a:solidFill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7529" marR="7529" marT="752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u="none" strike="noStrike">
                          <a:effectLst/>
                        </a:rPr>
                        <a:t>24,91</a:t>
                      </a:r>
                      <a:endParaRPr lang="ru-RU" sz="1050" b="0" i="0" u="none" strike="noStrike">
                        <a:solidFill>
                          <a:srgbClr val="FF0000"/>
                        </a:solidFill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7529" marR="7529" marT="752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u="none" strike="noStrike">
                          <a:effectLst/>
                        </a:rPr>
                        <a:t>2147</a:t>
                      </a:r>
                      <a:endParaRPr lang="ru-RU" sz="1050" b="0" i="0" u="none" strike="noStrike"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7529" marR="7529" marT="752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u="none" strike="noStrike">
                          <a:effectLst/>
                        </a:rPr>
                        <a:t>70,74</a:t>
                      </a:r>
                      <a:endParaRPr lang="ru-RU" sz="1050" b="0" i="0" u="none" strike="noStrike"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7529" marR="7529" marT="752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u="none" strike="noStrike">
                          <a:effectLst/>
                        </a:rPr>
                        <a:t>888</a:t>
                      </a:r>
                      <a:endParaRPr lang="ru-RU" sz="1050" b="0" i="0" u="none" strike="noStrike">
                        <a:solidFill>
                          <a:srgbClr val="FF0000"/>
                        </a:solidFill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7529" marR="7529" marT="752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u="none" strike="noStrike">
                          <a:effectLst/>
                        </a:rPr>
                        <a:t>29,26</a:t>
                      </a:r>
                      <a:endParaRPr lang="ru-RU" sz="1050" b="0" i="0" u="none" strike="noStrike">
                        <a:solidFill>
                          <a:srgbClr val="FF0000"/>
                        </a:solidFill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7529" marR="7529" marT="752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u="none" strike="noStrike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2762</a:t>
                      </a:r>
                      <a:endParaRPr lang="ru-RU" sz="1050" b="0" i="0" u="none" strike="noStrike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Cyr" panose="020B0604020202020204" pitchFamily="34" charset="0"/>
                      </a:endParaRPr>
                    </a:p>
                  </a:txBody>
                  <a:tcPr marL="7529" marR="7529" marT="752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u="none" strike="noStrike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91,00</a:t>
                      </a:r>
                      <a:endParaRPr lang="ru-RU" sz="1050" b="0" i="0" u="none" strike="noStrike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Cyr" panose="020B0604020202020204" pitchFamily="34" charset="0"/>
                      </a:endParaRPr>
                    </a:p>
                  </a:txBody>
                  <a:tcPr marL="7529" marR="7529" marT="752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u="none" strike="noStrike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273</a:t>
                      </a:r>
                      <a:endParaRPr lang="ru-RU" sz="1050" b="0" i="0" u="none" strike="noStrike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Cyr" panose="020B0604020202020204" pitchFamily="34" charset="0"/>
                      </a:endParaRPr>
                    </a:p>
                  </a:txBody>
                  <a:tcPr marL="7529" marR="7529" marT="752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u="none" strike="noStrike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9,00</a:t>
                      </a:r>
                      <a:endParaRPr lang="ru-RU" sz="1050" b="0" i="0" u="none" strike="noStrike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Cyr" panose="020B0604020202020204" pitchFamily="34" charset="0"/>
                      </a:endParaRPr>
                    </a:p>
                  </a:txBody>
                  <a:tcPr marL="7529" marR="7529" marT="7529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1490872"/>
      </p:ext>
    </p:extLst>
  </p:cSld>
  <p:clrMapOvr>
    <a:masterClrMapping/>
  </p:clrMapOvr>
  <p:transition spd="slow">
    <p:wip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07367" y="710358"/>
            <a:ext cx="10515600" cy="1325563"/>
          </a:xfrm>
        </p:spPr>
        <p:txBody>
          <a:bodyPr>
            <a:noAutofit/>
          </a:bodyPr>
          <a:lstStyle/>
          <a:p>
            <a:r>
              <a:rPr lang="ru-RU" sz="3200" b="1" dirty="0" smtClean="0"/>
              <a:t>Важные </a:t>
            </a:r>
            <a:r>
              <a:rPr lang="ru-RU" sz="3200" b="1" dirty="0"/>
              <a:t>особенности процедур подготовки и проведения итогового сочинения (изложения) 3 декабря 2014 г., соблюдение которых </a:t>
            </a:r>
            <a:r>
              <a:rPr lang="ru-RU" sz="3200" b="1" dirty="0" smtClean="0">
                <a:solidFill>
                  <a:srgbClr val="FF0000"/>
                </a:solidFill>
              </a:rPr>
              <a:t>ОБЯЗАТЕЛЬНО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4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399662" y="2035921"/>
            <a:ext cx="11084767" cy="45243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447675" lvl="0" indent="-447675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AutoNum type="arabicPeriod"/>
            </a:pPr>
            <a:r>
              <a:rPr lang="ru-RU" sz="1800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Для </a:t>
            </a:r>
            <a:r>
              <a:rPr lang="ru-RU" sz="1800" dirty="0">
                <a:latin typeface="Arial" panose="020B0604020202020204" pitchFamily="34" charset="0"/>
                <a:ea typeface="Times New Roman" panose="02020603050405020304" pitchFamily="18" charset="0"/>
              </a:rPr>
              <a:t>проведения итогового сочинения (изложения) 03.12.2014 должны </a:t>
            </a:r>
            <a:r>
              <a:rPr lang="ru-RU" sz="1800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использоваться </a:t>
            </a:r>
            <a:r>
              <a:rPr lang="ru-RU" sz="1800" dirty="0">
                <a:latin typeface="Arial" panose="020B0604020202020204" pitchFamily="34" charset="0"/>
                <a:ea typeface="Times New Roman" panose="02020603050405020304" pitchFamily="18" charset="0"/>
              </a:rPr>
              <a:t>только бланки, напечатанные из программного обеспечения </a:t>
            </a:r>
            <a:r>
              <a:rPr lang="ru-RU" sz="1800" b="1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«Планирование ГИА (ЕГЭ) 2015» версии </a:t>
            </a:r>
            <a:r>
              <a:rPr lang="ru-RU" sz="1800" b="1" dirty="0" smtClean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8.02</a:t>
            </a:r>
          </a:p>
          <a:p>
            <a:pPr marL="447675" lvl="0" indent="-447675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AutoNum type="arabicPeriod"/>
            </a:pPr>
            <a:r>
              <a:rPr lang="ru-RU" sz="1800" dirty="0" smtClean="0">
                <a:latin typeface="Arial" panose="020B0604020202020204" pitchFamily="34" charset="0"/>
              </a:rPr>
              <a:t>При </a:t>
            </a:r>
            <a:r>
              <a:rPr lang="ru-RU" sz="1800" dirty="0">
                <a:latin typeface="Arial" panose="020B0604020202020204" pitchFamily="34" charset="0"/>
              </a:rPr>
              <a:t>печати комплектов бланков участников в отчете ИС-10  «Бланки итогового сочинения (изложения)» параметр «Задать количество бланков записи в основном комплекте» </a:t>
            </a:r>
            <a:r>
              <a:rPr lang="ru-RU" sz="1800" b="1" dirty="0">
                <a:solidFill>
                  <a:srgbClr val="FF0000"/>
                </a:solidFill>
                <a:latin typeface="Arial" panose="020B0604020202020204" pitchFamily="34" charset="0"/>
              </a:rPr>
              <a:t>должен быть равен </a:t>
            </a:r>
            <a:r>
              <a:rPr lang="ru-RU" sz="1800" b="1" dirty="0" smtClean="0">
                <a:solidFill>
                  <a:srgbClr val="FF0000"/>
                </a:solidFill>
                <a:latin typeface="Arial" panose="020B0604020202020204" pitchFamily="34" charset="0"/>
              </a:rPr>
              <a:t>4</a:t>
            </a:r>
            <a:endParaRPr lang="ru-RU" sz="1800" dirty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 marL="447675" lvl="0" indent="-447675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AutoNum type="arabicPeriod"/>
            </a:pPr>
            <a:r>
              <a:rPr lang="ru-RU" sz="1800" dirty="0" smtClean="0">
                <a:latin typeface="Arial" panose="020B0604020202020204" pitchFamily="34" charset="0"/>
              </a:rPr>
              <a:t>Членам комиссии в аудиториях </a:t>
            </a:r>
            <a:r>
              <a:rPr lang="ru-RU" sz="1800" dirty="0">
                <a:latin typeface="Arial" panose="020B0604020202020204" pitchFamily="34" charset="0"/>
              </a:rPr>
              <a:t>необходимо </a:t>
            </a:r>
            <a:r>
              <a:rPr lang="ru-RU" sz="1800" b="1" dirty="0">
                <a:solidFill>
                  <a:srgbClr val="FF0000"/>
                </a:solidFill>
                <a:latin typeface="Arial" panose="020B0604020202020204" pitchFamily="34" charset="0"/>
              </a:rPr>
              <a:t>ОБЯЗАТЕЛЬНО</a:t>
            </a:r>
            <a:r>
              <a:rPr lang="ru-RU" sz="1800" dirty="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  <a:r>
              <a:rPr lang="ru-RU" sz="1800" dirty="0">
                <a:latin typeface="Arial" panose="020B0604020202020204" pitchFamily="34" charset="0"/>
              </a:rPr>
              <a:t>проверять </a:t>
            </a:r>
            <a:r>
              <a:rPr lang="ru-RU" sz="1800" dirty="0" smtClean="0">
                <a:latin typeface="Arial" panose="020B0604020202020204" pitchFamily="34" charset="0"/>
              </a:rPr>
              <a:t>заполнение </a:t>
            </a:r>
            <a:r>
              <a:rPr lang="ru-RU" sz="1800" b="1" dirty="0" smtClean="0">
                <a:solidFill>
                  <a:srgbClr val="FF0000"/>
                </a:solidFill>
                <a:latin typeface="Arial" panose="020B0604020202020204" pitchFamily="34" charset="0"/>
              </a:rPr>
              <a:t>ВСЕХ</a:t>
            </a:r>
            <a:r>
              <a:rPr lang="ru-RU" sz="1800" dirty="0" smtClean="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  <a:r>
              <a:rPr lang="ru-RU" sz="1800" dirty="0" smtClean="0">
                <a:latin typeface="Arial" panose="020B0604020202020204" pitchFamily="34" charset="0"/>
              </a:rPr>
              <a:t>полей </a:t>
            </a:r>
            <a:r>
              <a:rPr lang="ru-RU" sz="1800" b="1" dirty="0" smtClean="0">
                <a:solidFill>
                  <a:srgbClr val="FF0000"/>
                </a:solidFill>
                <a:latin typeface="Arial" panose="020B0604020202020204" pitchFamily="34" charset="0"/>
              </a:rPr>
              <a:t>ВСЕХ</a:t>
            </a:r>
            <a:r>
              <a:rPr lang="ru-RU" sz="1800" dirty="0" smtClean="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  <a:r>
              <a:rPr lang="ru-RU" sz="1800" dirty="0" smtClean="0">
                <a:latin typeface="Arial" panose="020B0604020202020204" pitchFamily="34" charset="0"/>
              </a:rPr>
              <a:t>бланков, </a:t>
            </a:r>
            <a:r>
              <a:rPr lang="ru-RU" sz="1800" dirty="0">
                <a:latin typeface="Arial" panose="020B0604020202020204" pitchFamily="34" charset="0"/>
              </a:rPr>
              <a:t>выданных участникам, в том числе и </a:t>
            </a:r>
            <a:r>
              <a:rPr lang="ru-RU" sz="1800" dirty="0" smtClean="0">
                <a:latin typeface="Arial" panose="020B0604020202020204" pitchFamily="34" charset="0"/>
              </a:rPr>
              <a:t>пустых бланков записей</a:t>
            </a:r>
          </a:p>
          <a:p>
            <a:pPr marL="447675" lvl="0" indent="-447675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AutoNum type="arabicPeriod"/>
            </a:pPr>
            <a:r>
              <a:rPr lang="ru-RU" sz="1800" dirty="0" smtClean="0">
                <a:latin typeface="Arial" panose="020B0604020202020204" pitchFamily="34" charset="0"/>
              </a:rPr>
              <a:t>Бланки </a:t>
            </a:r>
            <a:r>
              <a:rPr lang="ru-RU" sz="1800" dirty="0">
                <a:latin typeface="Arial" panose="020B0604020202020204" pitchFamily="34" charset="0"/>
              </a:rPr>
              <a:t>записи и бланки регистрации пакуются для доставки в РОЦОИСО </a:t>
            </a:r>
            <a:r>
              <a:rPr lang="ru-RU" sz="1800" b="1" dirty="0" smtClean="0">
                <a:solidFill>
                  <a:srgbClr val="FF0000"/>
                </a:solidFill>
                <a:latin typeface="Arial" panose="020B0604020202020204" pitchFamily="34" charset="0"/>
              </a:rPr>
              <a:t>ПОАУДИТОРНО</a:t>
            </a:r>
            <a:endParaRPr lang="ru-RU" sz="1800" b="1" dirty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 marL="447675" lvl="0" indent="-447675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AutoNum type="arabicPeriod"/>
            </a:pPr>
            <a:r>
              <a:rPr lang="ru-RU" sz="1800" b="1" dirty="0" smtClean="0">
                <a:latin typeface="Arial" panose="020B0604020202020204" pitchFamily="34" charset="0"/>
              </a:rPr>
              <a:t>КОНТРОЛИРУЙТЕ</a:t>
            </a:r>
            <a:r>
              <a:rPr lang="ru-RU" sz="1800" dirty="0" smtClean="0">
                <a:latin typeface="Arial" panose="020B0604020202020204" pitchFamily="34" charset="0"/>
              </a:rPr>
              <a:t> </a:t>
            </a:r>
            <a:r>
              <a:rPr lang="ru-RU" sz="1800" dirty="0">
                <a:latin typeface="Arial" panose="020B0604020202020204" pitchFamily="34" charset="0"/>
              </a:rPr>
              <a:t>количество бланков, которые должны быть предоставлены в РОЦОИСО на обработку</a:t>
            </a:r>
            <a:r>
              <a:rPr lang="ru-RU" sz="1800" dirty="0" smtClean="0">
                <a:latin typeface="Arial" panose="020B0604020202020204" pitchFamily="34" charset="0"/>
              </a:rPr>
              <a:t>:</a:t>
            </a:r>
          </a:p>
          <a:p>
            <a:pPr marL="541338" lvl="0" indent="-93663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ru-RU" sz="1800" dirty="0" smtClean="0">
                <a:latin typeface="Arial" panose="020B0604020202020204" pitchFamily="34" charset="0"/>
              </a:rPr>
              <a:t>количество </a:t>
            </a:r>
            <a:r>
              <a:rPr lang="ru-RU" sz="1800" dirty="0">
                <a:latin typeface="Arial" panose="020B0604020202020204" pitchFamily="34" charset="0"/>
              </a:rPr>
              <a:t>бланков записи в пакете </a:t>
            </a:r>
            <a:r>
              <a:rPr lang="ru-RU" sz="1800" dirty="0" smtClean="0">
                <a:latin typeface="Arial" panose="020B0604020202020204" pitchFamily="34" charset="0"/>
              </a:rPr>
              <a:t>одной аудитории = количество </a:t>
            </a:r>
            <a:r>
              <a:rPr lang="ru-RU" sz="1800" dirty="0">
                <a:latin typeface="Arial" panose="020B0604020202020204" pitchFamily="34" charset="0"/>
              </a:rPr>
              <a:t>участников в </a:t>
            </a:r>
            <a:r>
              <a:rPr lang="ru-RU" sz="1800" dirty="0" smtClean="0">
                <a:latin typeface="Arial" panose="020B0604020202020204" pitchFamily="34" charset="0"/>
              </a:rPr>
              <a:t>аудитории </a:t>
            </a:r>
            <a:r>
              <a:rPr lang="ru-RU" sz="1800" dirty="0">
                <a:latin typeface="Arial" panose="020B0604020202020204" pitchFamily="34" charset="0"/>
              </a:rPr>
              <a:t>* 4 + количество дополнительных бланков записи, выданных участникам. </a:t>
            </a:r>
            <a:endParaRPr lang="ru-RU" sz="1800" dirty="0" smtClean="0">
              <a:latin typeface="Arial" panose="020B0604020202020204" pitchFamily="34" charset="0"/>
            </a:endParaRPr>
          </a:p>
          <a:p>
            <a:pPr marL="541338" lvl="0" indent="-93663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ru-RU" sz="1800" dirty="0" smtClean="0">
                <a:latin typeface="Arial" panose="020B0604020202020204" pitchFamily="34" charset="0"/>
              </a:rPr>
              <a:t>- </a:t>
            </a:r>
            <a:r>
              <a:rPr lang="ru-RU" sz="1800" dirty="0">
                <a:latin typeface="Arial" panose="020B0604020202020204" pitchFamily="34" charset="0"/>
              </a:rPr>
              <a:t>количество бланков регистрации в пакете </a:t>
            </a:r>
            <a:r>
              <a:rPr lang="ru-RU" sz="1800" dirty="0" smtClean="0">
                <a:latin typeface="Arial" panose="020B0604020202020204" pitchFamily="34" charset="0"/>
              </a:rPr>
              <a:t>одной аудитории </a:t>
            </a:r>
            <a:r>
              <a:rPr lang="ru-RU" sz="1800" dirty="0">
                <a:latin typeface="Arial" panose="020B0604020202020204" pitchFamily="34" charset="0"/>
              </a:rPr>
              <a:t>=  количество участников в </a:t>
            </a:r>
            <a:r>
              <a:rPr lang="ru-RU" sz="1800" dirty="0" smtClean="0">
                <a:latin typeface="Arial" panose="020B0604020202020204" pitchFamily="34" charset="0"/>
              </a:rPr>
              <a:t>аудитории</a:t>
            </a:r>
            <a:endParaRPr lang="ru-RU" sz="1800" dirty="0">
              <a:latin typeface="Arial" panose="020B0604020202020204" pitchFamily="34" charset="0"/>
            </a:endParaRPr>
          </a:p>
          <a:p>
            <a:pPr marL="447675" lvl="0" indent="-447675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AutoNum type="arabicPeriod"/>
            </a:pPr>
            <a:endParaRPr lang="ru-RU" sz="1800" dirty="0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5690890"/>
      </p:ext>
    </p:extLst>
  </p:cSld>
  <p:clrMapOvr>
    <a:masterClrMapping/>
  </p:clrMapOvr>
  <p:transition spd="slow">
    <p:wipe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WordArt 2"/>
          <p:cNvSpPr>
            <a:spLocks noChangeArrowheads="1" noChangeShapeType="1" noTextEdit="1"/>
          </p:cNvSpPr>
          <p:nvPr/>
        </p:nvSpPr>
        <p:spPr bwMode="auto">
          <a:xfrm>
            <a:off x="1287624" y="2845836"/>
            <a:ext cx="10114384" cy="62515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49902"/>
              </a:avLst>
            </a:prstTxWarp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 eaLnBrk="1" hangingPunct="1">
              <a:defRPr/>
            </a:pPr>
            <a:r>
              <a:rPr lang="ru-RU" sz="5400" b="1" kern="10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Cambria" panose="02040503050406030204" pitchFamily="18" charset="0"/>
                <a:cs typeface="Arial" charset="0"/>
              </a:rPr>
              <a:t>Спасибо за внимание!</a:t>
            </a:r>
          </a:p>
        </p:txBody>
      </p:sp>
    </p:spTree>
    <p:extLst>
      <p:ext uri="{BB962C8B-B14F-4D97-AF65-F5344CB8AC3E}">
        <p14:creationId xmlns:p14="http://schemas.microsoft.com/office/powerpoint/2010/main" val="185605122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1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186612" y="1356885"/>
            <a:ext cx="11765902" cy="4982547"/>
          </a:xfrm>
          <a:noFill/>
        </p:spPr>
        <p:txBody>
          <a:bodyPr>
            <a:noAutofit/>
          </a:bodyPr>
          <a:lstStyle/>
          <a:p>
            <a:pPr>
              <a:lnSpc>
                <a:spcPct val="120000"/>
              </a:lnSpc>
            </a:pPr>
            <a:r>
              <a:rPr lang="ru-RU" sz="1900" dirty="0">
                <a:latin typeface="Cambria" panose="02040503050406030204" pitchFamily="18" charset="0"/>
              </a:rPr>
              <a:t>Комплекты </a:t>
            </a:r>
            <a:r>
              <a:rPr lang="ru-RU" sz="1900" u="sng" dirty="0">
                <a:latin typeface="Cambria" panose="02040503050406030204" pitchFamily="18" charset="0"/>
              </a:rPr>
              <a:t>тем итогового сочинения (тексты изложений) </a:t>
            </a:r>
            <a:r>
              <a:rPr lang="ru-RU" sz="1900" dirty="0">
                <a:latin typeface="Cambria" panose="02040503050406030204" pitchFamily="18" charset="0"/>
              </a:rPr>
              <a:t>передаются </a:t>
            </a:r>
            <a:r>
              <a:rPr lang="ru-RU" sz="1900" dirty="0" smtClean="0">
                <a:latin typeface="Cambria" panose="02040503050406030204" pitchFamily="18" charset="0"/>
              </a:rPr>
              <a:t>в </a:t>
            </a:r>
            <a:r>
              <a:rPr lang="ru-RU" sz="1900" dirty="0">
                <a:latin typeface="Cambria" panose="02040503050406030204" pitchFamily="18" charset="0"/>
              </a:rPr>
              <a:t>РОЦОИСО </a:t>
            </a:r>
            <a:r>
              <a:rPr lang="ru-RU" sz="1900" b="1" dirty="0">
                <a:solidFill>
                  <a:srgbClr val="FF0000"/>
                </a:solidFill>
                <a:latin typeface="Cambria" panose="02040503050406030204" pitchFamily="18" charset="0"/>
              </a:rPr>
              <a:t>за</a:t>
            </a:r>
            <a:r>
              <a:rPr lang="ru-RU" sz="1900" dirty="0">
                <a:solidFill>
                  <a:srgbClr val="FF0000"/>
                </a:solidFill>
                <a:latin typeface="Cambria" panose="02040503050406030204" pitchFamily="18" charset="0"/>
              </a:rPr>
              <a:t> </a:t>
            </a:r>
            <a:r>
              <a:rPr lang="ru-RU" sz="1900" b="1" dirty="0">
                <a:solidFill>
                  <a:srgbClr val="FF0000"/>
                </a:solidFill>
                <a:latin typeface="Cambria" panose="02040503050406030204" pitchFamily="18" charset="0"/>
              </a:rPr>
              <a:t>20 минут </a:t>
            </a:r>
            <a:r>
              <a:rPr lang="ru-RU" sz="1900" dirty="0">
                <a:latin typeface="Cambria" panose="02040503050406030204" pitchFamily="18" charset="0"/>
              </a:rPr>
              <a:t>до </a:t>
            </a:r>
            <a:r>
              <a:rPr lang="ru-RU" sz="1900" dirty="0" smtClean="0">
                <a:latin typeface="Cambria" panose="02040503050406030204" pitchFamily="18" charset="0"/>
              </a:rPr>
              <a:t>проведения сочинения (изложения) по </a:t>
            </a:r>
            <a:r>
              <a:rPr lang="ru-RU" sz="1900" dirty="0">
                <a:latin typeface="Cambria" panose="02040503050406030204" pitchFamily="18" charset="0"/>
              </a:rPr>
              <a:t>закрытым каналам связи для публикации на региональном информационном </a:t>
            </a:r>
            <a:r>
              <a:rPr lang="ru-RU" sz="1900" dirty="0" smtClean="0">
                <a:latin typeface="Cambria" panose="02040503050406030204" pitchFamily="18" charset="0"/>
              </a:rPr>
              <a:t>ресурсе </a:t>
            </a:r>
            <a:r>
              <a:rPr lang="en-US" sz="1900" i="1" u="sng" dirty="0">
                <a:latin typeface="Cambria" panose="02040503050406030204" pitchFamily="18" charset="0"/>
                <a:hlinkClick r:id="rId3"/>
              </a:rPr>
              <a:t>http</a:t>
            </a:r>
            <a:r>
              <a:rPr lang="ru-RU" sz="1900" i="1" u="sng" dirty="0">
                <a:latin typeface="Cambria" panose="02040503050406030204" pitchFamily="18" charset="0"/>
                <a:hlinkClick r:id="rId3"/>
              </a:rPr>
              <a:t>://</a:t>
            </a:r>
            <a:r>
              <a:rPr lang="en-US" sz="1900" i="1" u="sng" dirty="0">
                <a:latin typeface="Cambria" panose="02040503050406030204" pitchFamily="18" charset="0"/>
                <a:hlinkClick r:id="rId3"/>
              </a:rPr>
              <a:t>www</a:t>
            </a:r>
            <a:r>
              <a:rPr lang="ru-RU" sz="1900" i="1" u="sng" dirty="0">
                <a:latin typeface="Cambria" panose="02040503050406030204" pitchFamily="18" charset="0"/>
                <a:hlinkClick r:id="rId3"/>
              </a:rPr>
              <a:t>.</a:t>
            </a:r>
            <a:r>
              <a:rPr lang="en-US" sz="1900" i="1" u="sng" dirty="0" err="1">
                <a:latin typeface="Cambria" panose="02040503050406030204" pitchFamily="18" charset="0"/>
                <a:hlinkClick r:id="rId3"/>
              </a:rPr>
              <a:t>rcoi</a:t>
            </a:r>
            <a:r>
              <a:rPr lang="ru-RU" sz="1900" i="1" u="sng" dirty="0" smtClean="0">
                <a:latin typeface="Cambria" panose="02040503050406030204" pitchFamily="18" charset="0"/>
                <a:hlinkClick r:id="rId3"/>
              </a:rPr>
              <a:t>61.</a:t>
            </a:r>
            <a:r>
              <a:rPr lang="en-US" sz="1900" i="1" u="sng" dirty="0" err="1" smtClean="0">
                <a:latin typeface="Cambria" panose="02040503050406030204" pitchFamily="18" charset="0"/>
                <a:hlinkClick r:id="rId3"/>
              </a:rPr>
              <a:t>ru</a:t>
            </a:r>
            <a:r>
              <a:rPr lang="ru-RU" sz="1900" i="1" dirty="0" smtClean="0">
                <a:latin typeface="Cambria" panose="02040503050406030204" pitchFamily="18" charset="0"/>
              </a:rPr>
              <a:t> </a:t>
            </a:r>
            <a:endParaRPr lang="ru-RU" sz="1900" dirty="0">
              <a:latin typeface="Cambria" panose="02040503050406030204" pitchFamily="18" charset="0"/>
            </a:endParaRPr>
          </a:p>
          <a:p>
            <a:pPr>
              <a:lnSpc>
                <a:spcPct val="120000"/>
              </a:lnSpc>
            </a:pPr>
            <a:r>
              <a:rPr lang="ru-RU" sz="1900" b="1" dirty="0">
                <a:solidFill>
                  <a:srgbClr val="FF0000"/>
                </a:solidFill>
                <a:latin typeface="Cambria" panose="02040503050406030204" pitchFamily="18" charset="0"/>
              </a:rPr>
              <a:t>за 15 минут </a:t>
            </a:r>
            <a:r>
              <a:rPr lang="ru-RU" sz="1900" b="1" u="sng" dirty="0" smtClean="0">
                <a:solidFill>
                  <a:srgbClr val="FF0000"/>
                </a:solidFill>
                <a:latin typeface="Cambria" panose="02040503050406030204" pitchFamily="18" charset="0"/>
              </a:rPr>
              <a:t>ТЕМЫ ИТОГОВОГО СОЧИНЕНИЯ</a:t>
            </a:r>
            <a:r>
              <a:rPr lang="ru-RU" sz="1900" b="1" dirty="0" smtClean="0">
                <a:solidFill>
                  <a:srgbClr val="FF0000"/>
                </a:solidFill>
                <a:latin typeface="Cambria" panose="02040503050406030204" pitchFamily="18" charset="0"/>
              </a:rPr>
              <a:t> </a:t>
            </a:r>
            <a:r>
              <a:rPr lang="ru-RU" sz="1900" dirty="0" smtClean="0">
                <a:latin typeface="Cambria" panose="02040503050406030204" pitchFamily="18" charset="0"/>
              </a:rPr>
              <a:t>будут </a:t>
            </a:r>
            <a:r>
              <a:rPr lang="ru-RU" sz="1900" dirty="0">
                <a:latin typeface="Cambria" panose="02040503050406030204" pitchFamily="18" charset="0"/>
              </a:rPr>
              <a:t>опубликованы на открытых информационных ресурсах </a:t>
            </a:r>
            <a:r>
              <a:rPr lang="ru-RU" sz="1900" dirty="0">
                <a:solidFill>
                  <a:srgbClr val="22419B"/>
                </a:solidFill>
                <a:latin typeface="Cambria" panose="02040503050406030204" pitchFamily="18" charset="0"/>
              </a:rPr>
              <a:t>(</a:t>
            </a:r>
            <a:r>
              <a:rPr lang="ru-RU" sz="1900" dirty="0">
                <a:solidFill>
                  <a:srgbClr val="22419B"/>
                </a:solidFill>
                <a:latin typeface="Cambria" panose="02040503050406030204" pitchFamily="18" charset="0"/>
                <a:hlinkClick r:id="rId4"/>
              </a:rPr>
              <a:t>http://www.ege.edu.ru</a:t>
            </a:r>
            <a:r>
              <a:rPr lang="ru-RU" sz="1900" dirty="0" smtClean="0">
                <a:solidFill>
                  <a:srgbClr val="22419B"/>
                </a:solidFill>
                <a:latin typeface="Cambria" panose="02040503050406030204" pitchFamily="18" charset="0"/>
                <a:hlinkClick r:id="rId4"/>
              </a:rPr>
              <a:t>/</a:t>
            </a:r>
            <a:r>
              <a:rPr lang="ru-RU" sz="1900" dirty="0" smtClean="0">
                <a:solidFill>
                  <a:srgbClr val="22419B"/>
                </a:solidFill>
                <a:latin typeface="Cambria" panose="02040503050406030204" pitchFamily="18" charset="0"/>
              </a:rPr>
              <a:t>, </a:t>
            </a:r>
            <a:r>
              <a:rPr lang="ru-RU" sz="1900" dirty="0">
                <a:solidFill>
                  <a:srgbClr val="22419B"/>
                </a:solidFill>
                <a:latin typeface="Cambria" panose="02040503050406030204" pitchFamily="18" charset="0"/>
                <a:hlinkClick r:id="rId5"/>
              </a:rPr>
              <a:t>http://fipi.ru</a:t>
            </a:r>
            <a:r>
              <a:rPr lang="ru-RU" sz="1900" dirty="0" smtClean="0">
                <a:solidFill>
                  <a:srgbClr val="22419B"/>
                </a:solidFill>
                <a:latin typeface="Cambria" panose="02040503050406030204" pitchFamily="18" charset="0"/>
                <a:hlinkClick r:id="rId5"/>
              </a:rPr>
              <a:t>/</a:t>
            </a:r>
            <a:r>
              <a:rPr lang="ru-RU" sz="1900" dirty="0" smtClean="0">
                <a:solidFill>
                  <a:srgbClr val="22419B"/>
                </a:solidFill>
                <a:latin typeface="Cambria" panose="02040503050406030204" pitchFamily="18" charset="0"/>
              </a:rPr>
              <a:t>, </a:t>
            </a:r>
            <a:r>
              <a:rPr lang="en-US" sz="1900" dirty="0">
                <a:solidFill>
                  <a:srgbClr val="22419B"/>
                </a:solidFill>
                <a:latin typeface="Cambria" panose="02040503050406030204" pitchFamily="18" charset="0"/>
                <a:hlinkClick r:id="rId6"/>
              </a:rPr>
              <a:t>http://</a:t>
            </a:r>
            <a:r>
              <a:rPr lang="en-US" sz="1900" dirty="0" smtClean="0">
                <a:solidFill>
                  <a:srgbClr val="22419B"/>
                </a:solidFill>
                <a:latin typeface="Cambria" panose="02040503050406030204" pitchFamily="18" charset="0"/>
                <a:hlinkClick r:id="rId6"/>
              </a:rPr>
              <a:t>www.rcoi61.org.ru</a:t>
            </a:r>
            <a:r>
              <a:rPr lang="ru-RU" sz="1900" dirty="0" smtClean="0">
                <a:solidFill>
                  <a:srgbClr val="22419B"/>
                </a:solidFill>
                <a:latin typeface="Cambria" panose="02040503050406030204" pitchFamily="18" charset="0"/>
              </a:rPr>
              <a:t>)</a:t>
            </a:r>
            <a:r>
              <a:rPr lang="ru-RU" sz="1900" dirty="0" smtClean="0">
                <a:latin typeface="Cambria" panose="02040503050406030204" pitchFamily="18" charset="0"/>
              </a:rPr>
              <a:t> и</a:t>
            </a:r>
            <a:r>
              <a:rPr lang="ru-RU" sz="1900" dirty="0" smtClean="0">
                <a:solidFill>
                  <a:srgbClr val="22419B"/>
                </a:solidFill>
                <a:latin typeface="Cambria" panose="02040503050406030204" pitchFamily="18" charset="0"/>
              </a:rPr>
              <a:t> </a:t>
            </a:r>
            <a:r>
              <a:rPr lang="ru-RU" sz="1900" dirty="0" smtClean="0">
                <a:latin typeface="Cambria" panose="02040503050406030204" pitchFamily="18" charset="0"/>
              </a:rPr>
              <a:t>на </a:t>
            </a:r>
            <a:r>
              <a:rPr lang="ru-RU" sz="1900" dirty="0">
                <a:latin typeface="Cambria" panose="02040503050406030204" pitchFamily="18" charset="0"/>
              </a:rPr>
              <a:t>сайте технической поддержки ГИА-11 (</a:t>
            </a:r>
            <a:r>
              <a:rPr lang="ru-RU" sz="1900" dirty="0">
                <a:latin typeface="Cambria" panose="02040503050406030204" pitchFamily="18" charset="0"/>
                <a:hlinkClick r:id="rId7"/>
              </a:rPr>
              <a:t>http://www.ege.rcoi61.org.ru</a:t>
            </a:r>
            <a:r>
              <a:rPr lang="ru-RU" sz="1900" dirty="0" smtClean="0">
                <a:latin typeface="Cambria" panose="02040503050406030204" pitchFamily="18" charset="0"/>
                <a:hlinkClick r:id="rId7"/>
              </a:rPr>
              <a:t>/</a:t>
            </a:r>
            <a:r>
              <a:rPr lang="ru-RU" sz="1900" dirty="0" smtClean="0">
                <a:latin typeface="Cambria" panose="02040503050406030204" pitchFamily="18" charset="0"/>
              </a:rPr>
              <a:t>).</a:t>
            </a:r>
            <a:endParaRPr lang="ru-RU" sz="1900" dirty="0">
              <a:latin typeface="Cambria" panose="02040503050406030204" pitchFamily="18" charset="0"/>
            </a:endParaRPr>
          </a:p>
          <a:p>
            <a:pPr>
              <a:lnSpc>
                <a:spcPct val="120000"/>
              </a:lnSpc>
            </a:pPr>
            <a:r>
              <a:rPr lang="ru-RU" sz="1900" dirty="0" smtClean="0">
                <a:latin typeface="Cambria" panose="02040503050406030204" pitchFamily="18" charset="0"/>
              </a:rPr>
              <a:t>РОЦОИСО </a:t>
            </a:r>
            <a:r>
              <a:rPr lang="ru-RU" sz="1900" dirty="0">
                <a:latin typeface="Cambria" panose="02040503050406030204" pitchFamily="18" charset="0"/>
              </a:rPr>
              <a:t>на сайте технической поддержки ГИА-11 (</a:t>
            </a:r>
            <a:r>
              <a:rPr lang="ru-RU" sz="1900" dirty="0">
                <a:latin typeface="Cambria" panose="02040503050406030204" pitchFamily="18" charset="0"/>
                <a:hlinkClick r:id="rId7"/>
              </a:rPr>
              <a:t>http://www.ege.rcoi61.org.ru</a:t>
            </a:r>
            <a:r>
              <a:rPr lang="ru-RU" sz="1900" dirty="0" smtClean="0">
                <a:latin typeface="Cambria" panose="02040503050406030204" pitchFamily="18" charset="0"/>
                <a:hlinkClick r:id="rId7"/>
              </a:rPr>
              <a:t>/</a:t>
            </a:r>
            <a:r>
              <a:rPr lang="ru-RU" sz="1900" dirty="0" smtClean="0">
                <a:latin typeface="Cambria" panose="02040503050406030204" pitchFamily="18" charset="0"/>
              </a:rPr>
              <a:t>) </a:t>
            </a:r>
            <a:r>
              <a:rPr lang="ru-RU" sz="1900" dirty="0">
                <a:latin typeface="Cambria" panose="02040503050406030204" pitchFamily="18" charset="0"/>
              </a:rPr>
              <a:t>размещает </a:t>
            </a:r>
            <a:r>
              <a:rPr lang="ru-RU" sz="1900" b="1" u="sng" dirty="0" smtClean="0">
                <a:solidFill>
                  <a:srgbClr val="FF0000"/>
                </a:solidFill>
                <a:latin typeface="Cambria" panose="02040503050406030204" pitchFamily="18" charset="0"/>
              </a:rPr>
              <a:t>ТЕКСТЫ ИЗЛОЖЕНИЙ</a:t>
            </a:r>
            <a:r>
              <a:rPr lang="ru-RU" sz="1900" dirty="0" smtClean="0">
                <a:latin typeface="Cambria" panose="02040503050406030204" pitchFamily="18" charset="0"/>
              </a:rPr>
              <a:t> </a:t>
            </a:r>
            <a:r>
              <a:rPr lang="ru-RU" sz="1900" dirty="0">
                <a:latin typeface="Cambria" panose="02040503050406030204" pitchFamily="18" charset="0"/>
              </a:rPr>
              <a:t>для органов местного самоуправления, осуществляющих управление в сфере </a:t>
            </a:r>
            <a:r>
              <a:rPr lang="ru-RU" sz="1900" dirty="0" smtClean="0">
                <a:latin typeface="Cambria" panose="02040503050406030204" pitchFamily="18" charset="0"/>
              </a:rPr>
              <a:t>образования </a:t>
            </a:r>
            <a:r>
              <a:rPr lang="ru-RU" sz="1900" b="1" dirty="0" smtClean="0">
                <a:solidFill>
                  <a:srgbClr val="FF0000"/>
                </a:solidFill>
                <a:latin typeface="Cambria" panose="02040503050406030204" pitchFamily="18" charset="0"/>
              </a:rPr>
              <a:t>за 30 </a:t>
            </a:r>
            <a:r>
              <a:rPr lang="ru-RU" sz="1900" b="1" dirty="0" smtClean="0">
                <a:solidFill>
                  <a:srgbClr val="FF0000"/>
                </a:solidFill>
                <a:latin typeface="Cambria" panose="02040503050406030204" pitchFamily="18" charset="0"/>
              </a:rPr>
              <a:t>минут</a:t>
            </a:r>
            <a:r>
              <a:rPr lang="ru-RU" sz="1900" dirty="0" smtClean="0">
                <a:latin typeface="Cambria" panose="02040503050406030204" pitchFamily="18" charset="0"/>
              </a:rPr>
              <a:t> </a:t>
            </a:r>
            <a:r>
              <a:rPr lang="ru-RU" sz="1900" dirty="0">
                <a:latin typeface="Cambria" panose="02040503050406030204" pitchFamily="18" charset="0"/>
              </a:rPr>
              <a:t>до проведения </a:t>
            </a:r>
            <a:r>
              <a:rPr lang="ru-RU" sz="1900" dirty="0" smtClean="0">
                <a:latin typeface="Cambria" panose="02040503050406030204" pitchFamily="18" charset="0"/>
              </a:rPr>
              <a:t>изложения. </a:t>
            </a:r>
            <a:endParaRPr lang="ru-RU" sz="1900" dirty="0">
              <a:latin typeface="Cambria" panose="02040503050406030204" pitchFamily="18" charset="0"/>
            </a:endParaRPr>
          </a:p>
          <a:p>
            <a:pPr>
              <a:lnSpc>
                <a:spcPct val="120000"/>
              </a:lnSpc>
            </a:pPr>
            <a:r>
              <a:rPr lang="ru-RU" sz="1900" dirty="0">
                <a:latin typeface="Cambria" panose="02040503050406030204" pitchFamily="18" charset="0"/>
              </a:rPr>
              <a:t>Органы местного </a:t>
            </a:r>
            <a:r>
              <a:rPr lang="ru-RU" sz="1900" dirty="0" smtClean="0">
                <a:latin typeface="Cambria" panose="02040503050406030204" pitchFamily="18" charset="0"/>
              </a:rPr>
              <a:t>самоуправления </a:t>
            </a:r>
            <a:r>
              <a:rPr lang="ru-RU" sz="1900" b="1" dirty="0" smtClean="0">
                <a:solidFill>
                  <a:srgbClr val="FF0000"/>
                </a:solidFill>
                <a:latin typeface="Cambria" panose="02040503050406030204" pitchFamily="18" charset="0"/>
              </a:rPr>
              <a:t>сразу</a:t>
            </a:r>
            <a:r>
              <a:rPr lang="ru-RU" sz="1900" dirty="0" smtClean="0">
                <a:solidFill>
                  <a:srgbClr val="FF0000"/>
                </a:solidFill>
                <a:latin typeface="Cambria" panose="02040503050406030204" pitchFamily="18" charset="0"/>
              </a:rPr>
              <a:t> </a:t>
            </a:r>
            <a:r>
              <a:rPr lang="ru-RU" sz="1900" dirty="0">
                <a:latin typeface="Cambria" panose="02040503050406030204" pitchFamily="18" charset="0"/>
              </a:rPr>
              <a:t>после получения комплектов </a:t>
            </a:r>
            <a:r>
              <a:rPr lang="ru-RU" sz="1900" b="1" u="sng" dirty="0" smtClean="0">
                <a:solidFill>
                  <a:srgbClr val="FF0000"/>
                </a:solidFill>
                <a:latin typeface="Cambria" panose="02040503050406030204" pitchFamily="18" charset="0"/>
              </a:rPr>
              <a:t>ТЕМ ИТОГОВОГО СОЧИНЕНИЯ (ТЕКСТОВ ИЗЛОЖЕНИЙ)</a:t>
            </a:r>
            <a:r>
              <a:rPr lang="ru-RU" sz="1900" b="1" dirty="0" smtClean="0">
                <a:solidFill>
                  <a:srgbClr val="FF0000"/>
                </a:solidFill>
                <a:latin typeface="Cambria" panose="02040503050406030204" pitchFamily="18" charset="0"/>
              </a:rPr>
              <a:t> </a:t>
            </a:r>
            <a:r>
              <a:rPr lang="ru-RU" sz="1900" dirty="0" smtClean="0">
                <a:latin typeface="Cambria" panose="02040503050406030204" pitchFamily="18" charset="0"/>
              </a:rPr>
              <a:t>передают </a:t>
            </a:r>
            <a:r>
              <a:rPr lang="ru-RU" sz="1900" dirty="0" smtClean="0">
                <a:latin typeface="Cambria" panose="02040503050406030204" pitchFamily="18" charset="0"/>
              </a:rPr>
              <a:t>их </a:t>
            </a:r>
            <a:r>
              <a:rPr lang="ru-RU" sz="1900" dirty="0" smtClean="0">
                <a:latin typeface="Cambria" panose="02040503050406030204" pitchFamily="18" charset="0"/>
              </a:rPr>
              <a:t>общеобразовательным </a:t>
            </a:r>
            <a:r>
              <a:rPr lang="ru-RU" sz="1900" dirty="0">
                <a:latin typeface="Cambria" panose="02040503050406030204" pitchFamily="18" charset="0"/>
              </a:rPr>
              <a:t>организациям по закрытым каналам связи (в случае их наличия) или по электронной почте (в случае отсутствия закрытых каналов связи у общеобразовательной организации</a:t>
            </a:r>
            <a:r>
              <a:rPr lang="ru-RU" sz="1900" dirty="0" smtClean="0">
                <a:latin typeface="Cambria" panose="02040503050406030204" pitchFamily="18" charset="0"/>
              </a:rPr>
              <a:t>).</a:t>
            </a:r>
            <a:endParaRPr lang="ru-RU" sz="1900" dirty="0">
              <a:latin typeface="Cambria" panose="02040503050406030204" pitchFamily="18" charset="0"/>
            </a:endParaRPr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1442255" y="687109"/>
            <a:ext cx="10659549" cy="669776"/>
          </a:xfrm>
        </p:spPr>
        <p:txBody>
          <a:bodyPr>
            <a:normAutofit/>
          </a:bodyPr>
          <a:lstStyle/>
          <a:p>
            <a:pPr algn="ctr" eaLnBrk="1" hangingPunct="1"/>
            <a:r>
              <a:rPr lang="ru-RU" sz="3600" b="1" dirty="0" smtClean="0">
                <a:solidFill>
                  <a:srgbClr val="22419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cs typeface="Calibri" pitchFamily="34" charset="0"/>
              </a:rPr>
              <a:t>Доставка тем сочинений (текстов изложений)</a:t>
            </a:r>
            <a:endParaRPr lang="en-US" sz="3600" b="1" dirty="0" smtClean="0">
              <a:solidFill>
                <a:srgbClr val="22419B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anose="02040503050406030204" pitchFamily="18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544952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18705338"/>
              </p:ext>
            </p:extLst>
          </p:nvPr>
        </p:nvGraphicFramePr>
        <p:xfrm>
          <a:off x="410548" y="1073017"/>
          <a:ext cx="11364686" cy="534653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5527156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25275" y="2034073"/>
            <a:ext cx="7376529" cy="442591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1442255" y="687108"/>
            <a:ext cx="10659549" cy="1757511"/>
          </a:xfrm>
        </p:spPr>
        <p:txBody>
          <a:bodyPr>
            <a:normAutofit/>
          </a:bodyPr>
          <a:lstStyle/>
          <a:p>
            <a:pPr eaLnBrk="1" hangingPunct="1"/>
            <a:r>
              <a:rPr lang="ru-RU" sz="2800" dirty="0" smtClean="0">
                <a:solidFill>
                  <a:srgbClr val="22419B"/>
                </a:solidFill>
                <a:latin typeface="Cambria" panose="02040503050406030204" pitchFamily="18" charset="0"/>
                <a:cs typeface="Calibri" pitchFamily="34" charset="0"/>
              </a:rPr>
              <a:t>Оригиналы бланков записей после копирования  </a:t>
            </a:r>
            <a:r>
              <a:rPr lang="ru-RU" sz="2800" dirty="0" err="1" smtClean="0">
                <a:solidFill>
                  <a:srgbClr val="22419B"/>
                </a:solidFill>
                <a:latin typeface="Cambria" panose="02040503050406030204" pitchFamily="18" charset="0"/>
                <a:cs typeface="Calibri" pitchFamily="34" charset="0"/>
              </a:rPr>
              <a:t>поаудиторно</a:t>
            </a:r>
            <a:r>
              <a:rPr lang="ru-RU" sz="2800" dirty="0" smtClean="0">
                <a:solidFill>
                  <a:srgbClr val="22419B"/>
                </a:solidFill>
                <a:latin typeface="Cambria" panose="02040503050406030204" pitchFamily="18" charset="0"/>
                <a:cs typeface="Calibri" pitchFamily="34" charset="0"/>
              </a:rPr>
              <a:t> упаковываются в чистые конверты, заготовленные заранее. </a:t>
            </a:r>
            <a:br>
              <a:rPr lang="ru-RU" sz="2800" dirty="0" smtClean="0">
                <a:solidFill>
                  <a:srgbClr val="22419B"/>
                </a:solidFill>
                <a:latin typeface="Cambria" panose="02040503050406030204" pitchFamily="18" charset="0"/>
                <a:cs typeface="Calibri" pitchFamily="34" charset="0"/>
              </a:rPr>
            </a:br>
            <a:r>
              <a:rPr lang="ru-RU" sz="2800" dirty="0" smtClean="0">
                <a:solidFill>
                  <a:srgbClr val="22419B"/>
                </a:solidFill>
                <a:latin typeface="Cambria" panose="02040503050406030204" pitchFamily="18" charset="0"/>
                <a:cs typeface="Calibri" pitchFamily="34" charset="0"/>
              </a:rPr>
              <a:t>На конверты наклеиваются заполненные сопроводительные бланки.</a:t>
            </a:r>
            <a:endParaRPr lang="en-US" sz="2800" dirty="0" smtClean="0">
              <a:solidFill>
                <a:srgbClr val="22419B"/>
              </a:solidFill>
              <a:latin typeface="Cambria" panose="02040503050406030204" pitchFamily="18" charset="0"/>
              <a:cs typeface="Calibri" pitchFamily="34" charset="0"/>
            </a:endParaRP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135970" y="2489520"/>
            <a:ext cx="4510676" cy="39704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800" dirty="0" smtClean="0">
                <a:solidFill>
                  <a:srgbClr val="22419B"/>
                </a:solidFill>
                <a:latin typeface="Cambria" panose="02040503050406030204" pitchFamily="18" charset="0"/>
                <a:cs typeface="Calibri" pitchFamily="34" charset="0"/>
              </a:rPr>
              <a:t>Конверты с бланками записей незамедлительно передается в МОУО, который доставляет их в РЦОИ в день проведения итогового сочинения (изложения</a:t>
            </a:r>
            <a:r>
              <a:rPr lang="ru-RU" sz="2800" dirty="0" smtClean="0">
                <a:solidFill>
                  <a:srgbClr val="22419B"/>
                </a:solidFill>
                <a:latin typeface="Cambria" panose="02040503050406030204" pitchFamily="18" charset="0"/>
                <a:cs typeface="Calibri" pitchFamily="34" charset="0"/>
              </a:rPr>
              <a:t>).</a:t>
            </a:r>
            <a:endParaRPr lang="en-US" sz="2800" dirty="0" smtClean="0">
              <a:solidFill>
                <a:srgbClr val="22419B"/>
              </a:solidFill>
              <a:latin typeface="Cambria" panose="02040503050406030204" pitchFamily="18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977494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91511105"/>
              </p:ext>
            </p:extLst>
          </p:nvPr>
        </p:nvGraphicFramePr>
        <p:xfrm>
          <a:off x="410548" y="1073017"/>
          <a:ext cx="11364686" cy="534653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6314473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4042A4D-6872-4BFE-B0F2-0BF6E359BF91}" type="slidenum">
              <a:rPr lang="ru-RU" smtClean="0"/>
              <a:pPr/>
              <a:t>7</a:t>
            </a:fld>
            <a:endParaRPr lang="ru-RU" dirty="0"/>
          </a:p>
        </p:txBody>
      </p:sp>
      <p:sp>
        <p:nvSpPr>
          <p:cNvPr id="11" name="Down Arrow 10"/>
          <p:cNvSpPr/>
          <p:nvPr/>
        </p:nvSpPr>
        <p:spPr>
          <a:xfrm>
            <a:off x="9128342" y="3499250"/>
            <a:ext cx="484632" cy="29805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000">
              <a:latin typeface="Cambria" panose="02040503050406030204" pitchFamily="18" charset="0"/>
            </a:endParaRPr>
          </a:p>
        </p:txBody>
      </p:sp>
      <p:sp>
        <p:nvSpPr>
          <p:cNvPr id="12" name="Rectangle 2"/>
          <p:cNvSpPr>
            <a:spLocks noGrp="1" noChangeArrowheads="1"/>
          </p:cNvSpPr>
          <p:nvPr>
            <p:ph type="title"/>
          </p:nvPr>
        </p:nvSpPr>
        <p:spPr>
          <a:xfrm>
            <a:off x="1521212" y="748739"/>
            <a:ext cx="10346441" cy="795552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ru-RU" sz="3200" b="1" dirty="0" smtClean="0">
                <a:solidFill>
                  <a:srgbClr val="22419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cs typeface="Calibri" pitchFamily="34" charset="0"/>
              </a:rPr>
              <a:t>СЦЕНАРИИ ОБРАБОТКИ СОЧИНЕНИЯ (ИЗЛОЖЕНИЯ)</a:t>
            </a:r>
            <a:endParaRPr lang="en-US" sz="3200" b="1" dirty="0">
              <a:solidFill>
                <a:srgbClr val="22419B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anose="02040503050406030204" pitchFamily="18" charset="0"/>
              <a:cs typeface="Calibri" pitchFamily="34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924405" y="1926760"/>
            <a:ext cx="8719342" cy="40542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mbria" panose="02040503050406030204" pitchFamily="18" charset="0"/>
                <a:cs typeface="Calibri" pitchFamily="34" charset="0"/>
              </a:rPr>
              <a:t>Проверка сочинений, заполнение результатов оценивания в ОО</a:t>
            </a:r>
          </a:p>
        </p:txBody>
      </p:sp>
      <p:sp>
        <p:nvSpPr>
          <p:cNvPr id="14" name="Down Arrow 13"/>
          <p:cNvSpPr/>
          <p:nvPr/>
        </p:nvSpPr>
        <p:spPr>
          <a:xfrm rot="19157388">
            <a:off x="9056280" y="2369287"/>
            <a:ext cx="311055" cy="46955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000">
              <a:latin typeface="Cambria" panose="02040503050406030204" pitchFamily="18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104736" y="2782106"/>
            <a:ext cx="6109452" cy="81085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0" lvl="1" algn="ctr"/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Сканирование бланков на удаленной станции сканирования и экспорт на съемный носитель в школе</a:t>
            </a:r>
            <a:endParaRPr lang="ru-RU" sz="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mbria" panose="02040503050406030204" pitchFamily="18" charset="0"/>
              <a:cs typeface="Calibri" pitchFamily="34" charset="0"/>
            </a:endParaRPr>
          </a:p>
        </p:txBody>
      </p:sp>
      <p:sp>
        <p:nvSpPr>
          <p:cNvPr id="16" name="Rectangle 7"/>
          <p:cNvSpPr/>
          <p:nvPr/>
        </p:nvSpPr>
        <p:spPr>
          <a:xfrm>
            <a:off x="3142872" y="6019512"/>
            <a:ext cx="6087175" cy="30884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mbria" panose="02040503050406030204" pitchFamily="18" charset="0"/>
                <a:cs typeface="Calibri" pitchFamily="34" charset="0"/>
              </a:rPr>
              <a:t>Выгрузка изображений</a:t>
            </a:r>
            <a:endParaRPr lang="ru-RU" sz="2000" dirty="0">
              <a:ln w="0"/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anose="02040503050406030204" pitchFamily="18" charset="0"/>
              <a:cs typeface="Calibri" pitchFamily="34" charset="0"/>
            </a:endParaRPr>
          </a:p>
        </p:txBody>
      </p:sp>
      <p:sp>
        <p:nvSpPr>
          <p:cNvPr id="18" name="Rectangle 7"/>
          <p:cNvSpPr/>
          <p:nvPr/>
        </p:nvSpPr>
        <p:spPr>
          <a:xfrm>
            <a:off x="6625618" y="2787183"/>
            <a:ext cx="5242036" cy="60966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mbria" panose="02040503050406030204" pitchFamily="18" charset="0"/>
                <a:cs typeface="Calibri" pitchFamily="34" charset="0"/>
              </a:rPr>
              <a:t>Доставка бланков 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для обработки в РЦОИ</a:t>
            </a:r>
            <a:endParaRPr lang="ru-RU" sz="2000" dirty="0">
              <a:ln w="0"/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anose="02040503050406030204" pitchFamily="18" charset="0"/>
              <a:cs typeface="Calibri" pitchFamily="34" charset="0"/>
            </a:endParaRPr>
          </a:p>
        </p:txBody>
      </p:sp>
      <p:sp>
        <p:nvSpPr>
          <p:cNvPr id="20" name="Rectangle 7"/>
          <p:cNvSpPr/>
          <p:nvPr/>
        </p:nvSpPr>
        <p:spPr>
          <a:xfrm>
            <a:off x="3184464" y="4867320"/>
            <a:ext cx="6059448" cy="40397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mbria" panose="02040503050406030204" pitchFamily="18" charset="0"/>
                <a:cs typeface="Calibri" pitchFamily="34" charset="0"/>
              </a:rPr>
              <a:t>Распознавание и верификация бланков 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в РЦОИ</a:t>
            </a:r>
            <a:endParaRPr lang="ru-RU" sz="2000" dirty="0">
              <a:ln w="0"/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anose="02040503050406030204" pitchFamily="18" charset="0"/>
              <a:cs typeface="Calibri" pitchFamily="34" charset="0"/>
            </a:endParaRPr>
          </a:p>
        </p:txBody>
      </p:sp>
      <p:sp>
        <p:nvSpPr>
          <p:cNvPr id="21" name="Rectangle 7"/>
          <p:cNvSpPr/>
          <p:nvPr/>
        </p:nvSpPr>
        <p:spPr>
          <a:xfrm>
            <a:off x="3170599" y="5446317"/>
            <a:ext cx="6059448" cy="38521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mbria" panose="02040503050406030204" pitchFamily="18" charset="0"/>
                <a:cs typeface="Calibri" pitchFamily="34" charset="0"/>
              </a:rPr>
              <a:t>Загрузка данных в РБД</a:t>
            </a:r>
          </a:p>
        </p:txBody>
      </p:sp>
      <p:sp>
        <p:nvSpPr>
          <p:cNvPr id="22" name="Rectangle 7"/>
          <p:cNvSpPr/>
          <p:nvPr/>
        </p:nvSpPr>
        <p:spPr>
          <a:xfrm>
            <a:off x="104736" y="3833929"/>
            <a:ext cx="6109452" cy="60966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mbria" panose="02040503050406030204" pitchFamily="18" charset="0"/>
                <a:cs typeface="Calibri" pitchFamily="34" charset="0"/>
              </a:rPr>
              <a:t>Доставка съемного носителя и бланков 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для обработки в РЦОИ</a:t>
            </a:r>
            <a:endParaRPr lang="ru-RU" sz="2000" dirty="0">
              <a:ln w="0"/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anose="02040503050406030204" pitchFamily="18" charset="0"/>
              <a:cs typeface="Calibri" pitchFamily="34" charset="0"/>
            </a:endParaRPr>
          </a:p>
        </p:txBody>
      </p:sp>
      <p:sp>
        <p:nvSpPr>
          <p:cNvPr id="23" name="Rectangle 7"/>
          <p:cNvSpPr/>
          <p:nvPr/>
        </p:nvSpPr>
        <p:spPr>
          <a:xfrm>
            <a:off x="6625618" y="3831603"/>
            <a:ext cx="5242036" cy="4710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mbria" panose="02040503050406030204" pitchFamily="18" charset="0"/>
                <a:cs typeface="Calibri" pitchFamily="34" charset="0"/>
              </a:rPr>
              <a:t>Сканирование бланков 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в РЦОИ</a:t>
            </a:r>
            <a:endParaRPr lang="ru-RU" sz="2000" dirty="0">
              <a:ln w="0"/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anose="02040503050406030204" pitchFamily="18" charset="0"/>
              <a:cs typeface="Calibri" pitchFamily="34" charset="0"/>
            </a:endParaRPr>
          </a:p>
        </p:txBody>
      </p:sp>
      <p:sp>
        <p:nvSpPr>
          <p:cNvPr id="24" name="Down Arrow 10"/>
          <p:cNvSpPr/>
          <p:nvPr/>
        </p:nvSpPr>
        <p:spPr>
          <a:xfrm>
            <a:off x="5971872" y="5852098"/>
            <a:ext cx="484632" cy="14685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000">
              <a:latin typeface="Cambria" panose="02040503050406030204" pitchFamily="18" charset="0"/>
            </a:endParaRPr>
          </a:p>
        </p:txBody>
      </p:sp>
      <p:sp>
        <p:nvSpPr>
          <p:cNvPr id="27" name="Down Arrow 10"/>
          <p:cNvSpPr/>
          <p:nvPr/>
        </p:nvSpPr>
        <p:spPr>
          <a:xfrm>
            <a:off x="5971872" y="5288867"/>
            <a:ext cx="484632" cy="14685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000">
              <a:latin typeface="Cambria" panose="02040503050406030204" pitchFamily="18" charset="0"/>
            </a:endParaRPr>
          </a:p>
        </p:txBody>
      </p:sp>
      <p:sp>
        <p:nvSpPr>
          <p:cNvPr id="28" name="Down Arrow 10"/>
          <p:cNvSpPr/>
          <p:nvPr/>
        </p:nvSpPr>
        <p:spPr>
          <a:xfrm>
            <a:off x="2768489" y="3592958"/>
            <a:ext cx="484632" cy="29370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000">
              <a:latin typeface="Cambria" panose="02040503050406030204" pitchFamily="18" charset="0"/>
            </a:endParaRPr>
          </a:p>
        </p:txBody>
      </p:sp>
      <p:sp>
        <p:nvSpPr>
          <p:cNvPr id="10" name="Down Arrow 9"/>
          <p:cNvSpPr/>
          <p:nvPr/>
        </p:nvSpPr>
        <p:spPr>
          <a:xfrm rot="2393494">
            <a:off x="3254554" y="2377187"/>
            <a:ext cx="306767" cy="40786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000">
              <a:latin typeface="Cambria" panose="02040503050406030204" pitchFamily="18" charset="0"/>
            </a:endParaRPr>
          </a:p>
        </p:txBody>
      </p:sp>
      <p:sp>
        <p:nvSpPr>
          <p:cNvPr id="26" name="Down Arrow 9"/>
          <p:cNvSpPr/>
          <p:nvPr/>
        </p:nvSpPr>
        <p:spPr>
          <a:xfrm rot="19213084">
            <a:off x="3256929" y="4480195"/>
            <a:ext cx="306767" cy="40786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000">
              <a:latin typeface="Cambria" panose="02040503050406030204" pitchFamily="18" charset="0"/>
            </a:endParaRPr>
          </a:p>
        </p:txBody>
      </p:sp>
      <p:sp>
        <p:nvSpPr>
          <p:cNvPr id="25" name="Down Arrow 9"/>
          <p:cNvSpPr/>
          <p:nvPr/>
        </p:nvSpPr>
        <p:spPr>
          <a:xfrm rot="2393494">
            <a:off x="9033106" y="4353530"/>
            <a:ext cx="306767" cy="40786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000">
              <a:latin typeface="Cambria" panose="02040503050406030204" pitchFamily="18" charset="0"/>
            </a:endParaRPr>
          </a:p>
        </p:txBody>
      </p:sp>
      <p:cxnSp>
        <p:nvCxnSpPr>
          <p:cNvPr id="3" name="Прямая соединительная линия 2"/>
          <p:cNvCxnSpPr/>
          <p:nvPr/>
        </p:nvCxnSpPr>
        <p:spPr>
          <a:xfrm>
            <a:off x="466531" y="2472612"/>
            <a:ext cx="5365102" cy="2202025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/>
          <p:nvPr/>
        </p:nvCxnSpPr>
        <p:spPr>
          <a:xfrm flipH="1">
            <a:off x="271195" y="2482104"/>
            <a:ext cx="5051400" cy="2330202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681789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2"/>
          <p:cNvSpPr>
            <a:spLocks noGrp="1" noChangeArrowheads="1"/>
          </p:cNvSpPr>
          <p:nvPr>
            <p:ph type="title"/>
          </p:nvPr>
        </p:nvSpPr>
        <p:spPr>
          <a:xfrm>
            <a:off x="1442255" y="911040"/>
            <a:ext cx="6050227" cy="669776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ru-RU" b="1" dirty="0" smtClean="0">
                <a:solidFill>
                  <a:srgbClr val="22419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cs typeface="Calibri" pitchFamily="34" charset="0"/>
              </a:rPr>
              <a:t>Бланки</a:t>
            </a:r>
            <a:endParaRPr lang="en-US" b="1" dirty="0" smtClean="0">
              <a:solidFill>
                <a:srgbClr val="22419B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anose="02040503050406030204" pitchFamily="18" charset="0"/>
              <a:cs typeface="Calibri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7943" y="715094"/>
            <a:ext cx="4000500" cy="58102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Rectangle 8"/>
          <p:cNvSpPr txBox="1">
            <a:spLocks noChangeArrowheads="1"/>
          </p:cNvSpPr>
          <p:nvPr/>
        </p:nvSpPr>
        <p:spPr>
          <a:xfrm>
            <a:off x="1442255" y="1725948"/>
            <a:ext cx="6348806" cy="4497574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ts val="576"/>
              </a:spcBef>
              <a:spcAft>
                <a:spcPts val="200"/>
              </a:spcAft>
              <a:buClr>
                <a:srgbClr val="C60C30"/>
              </a:buClr>
              <a:buFont typeface="Calibri" pitchFamily="34" charset="0"/>
              <a:buChar char="●"/>
              <a:defRPr lang="en-US" sz="2400" kern="1200" smtClean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628650" indent="-271463" algn="l" defTabSz="914400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Font typeface="Calibri" pitchFamily="34" charset="0"/>
              <a:buChar char="●"/>
              <a:defRPr sz="2000" b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95350" indent="-266700" algn="l" defTabSz="914400" rtl="0" eaLnBrk="1" latinLnBrk="0" hangingPunct="1">
              <a:spcBef>
                <a:spcPts val="384"/>
              </a:spcBef>
              <a:spcAft>
                <a:spcPts val="0"/>
              </a:spcAft>
              <a:buFont typeface="Calibri" pitchFamily="34" charset="0"/>
              <a:buChar char="–"/>
              <a:defRPr sz="1600" b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76325" indent="-179388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254125" indent="-176213" algn="l" defTabSz="914400" rtl="0" eaLnBrk="1" latinLnBrk="0" hangingPunct="1">
              <a:spcBef>
                <a:spcPct val="20000"/>
              </a:spcBef>
              <a:buFont typeface="Calibri" pitchFamily="34" charset="0"/>
              <a:buChar char="‐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90000"/>
              </a:lnSpc>
              <a:buFont typeface="Wingdings" pitchFamily="2" charset="2"/>
              <a:buChar char="ü"/>
            </a:pPr>
            <a:r>
              <a:rPr lang="ru-RU" sz="3200" dirty="0">
                <a:solidFill>
                  <a:schemeClr val="tx1"/>
                </a:solidFill>
              </a:rPr>
              <a:t>Бланк регистрации</a:t>
            </a:r>
          </a:p>
          <a:p>
            <a:pPr marL="0" indent="0">
              <a:lnSpc>
                <a:spcPct val="90000"/>
              </a:lnSpc>
              <a:buFont typeface="Wingdings" pitchFamily="2" charset="2"/>
              <a:buChar char="ü"/>
            </a:pPr>
            <a:r>
              <a:rPr lang="ru-RU" sz="3200" dirty="0">
                <a:solidFill>
                  <a:schemeClr val="tx1"/>
                </a:solidFill>
              </a:rPr>
              <a:t>Бланк </a:t>
            </a:r>
            <a:r>
              <a:rPr lang="ru-RU" sz="3200" dirty="0" smtClean="0">
                <a:solidFill>
                  <a:schemeClr val="tx1"/>
                </a:solidFill>
              </a:rPr>
              <a:t>записи и дополнительный бланк записи</a:t>
            </a:r>
            <a:endParaRPr lang="ru-RU" sz="3200" dirty="0">
              <a:solidFill>
                <a:schemeClr val="tx1"/>
              </a:solidFill>
            </a:endParaRPr>
          </a:p>
          <a:p>
            <a:pPr>
              <a:lnSpc>
                <a:spcPct val="90000"/>
              </a:lnSpc>
            </a:pPr>
            <a:endParaRPr lang="ru-RU" sz="3200" dirty="0">
              <a:solidFill>
                <a:schemeClr val="tx1"/>
              </a:solidFill>
            </a:endParaRPr>
          </a:p>
          <a:p>
            <a:pPr>
              <a:lnSpc>
                <a:spcPct val="90000"/>
              </a:lnSpc>
            </a:pPr>
            <a:r>
              <a:rPr lang="ru-RU" sz="3200" dirty="0">
                <a:solidFill>
                  <a:schemeClr val="tx1"/>
                </a:solidFill>
              </a:rPr>
              <a:t>Бланки </a:t>
            </a:r>
            <a:r>
              <a:rPr lang="ru-RU" sz="3200" dirty="0" smtClean="0">
                <a:solidFill>
                  <a:schemeClr val="tx1"/>
                </a:solidFill>
              </a:rPr>
              <a:t>печатаются </a:t>
            </a:r>
            <a:r>
              <a:rPr lang="ru-RU" sz="3200" dirty="0">
                <a:solidFill>
                  <a:schemeClr val="tx1"/>
                </a:solidFill>
              </a:rPr>
              <a:t>на</a:t>
            </a:r>
            <a:r>
              <a:rPr lang="ru-RU" sz="3200" dirty="0" smtClean="0">
                <a:solidFill>
                  <a:schemeClr val="tx1"/>
                </a:solidFill>
              </a:rPr>
              <a:t>:</a:t>
            </a:r>
            <a:endParaRPr lang="ru-RU" sz="3200" dirty="0">
              <a:solidFill>
                <a:schemeClr val="tx1"/>
              </a:solidFill>
            </a:endParaRPr>
          </a:p>
          <a:p>
            <a:pPr lvl="1">
              <a:lnSpc>
                <a:spcPct val="90000"/>
              </a:lnSpc>
              <a:buFont typeface="Wingdings" pitchFamily="2" charset="2"/>
              <a:buChar char="ü"/>
            </a:pPr>
            <a:r>
              <a:rPr lang="ru-RU" sz="2800" dirty="0" smtClean="0">
                <a:solidFill>
                  <a:schemeClr val="tx1"/>
                </a:solidFill>
              </a:rPr>
              <a:t>муниципальном </a:t>
            </a:r>
            <a:r>
              <a:rPr lang="ru-RU" sz="2800" dirty="0">
                <a:solidFill>
                  <a:schemeClr val="tx1"/>
                </a:solidFill>
              </a:rPr>
              <a:t>уровне </a:t>
            </a:r>
          </a:p>
          <a:p>
            <a:pPr lvl="1">
              <a:lnSpc>
                <a:spcPct val="90000"/>
              </a:lnSpc>
              <a:buFont typeface="Wingdings" pitchFamily="2" charset="2"/>
              <a:buChar char="ü"/>
            </a:pPr>
            <a:r>
              <a:rPr lang="ru-RU" sz="28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в школах</a:t>
            </a:r>
            <a:endParaRPr lang="ru-RU" sz="28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462670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1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503854" y="1203639"/>
            <a:ext cx="7296538" cy="5337117"/>
          </a:xfrm>
          <a:noFill/>
        </p:spPr>
        <p:txBody>
          <a:bodyPr>
            <a:normAutofit fontScale="92500"/>
          </a:bodyPr>
          <a:lstStyle/>
          <a:p>
            <a:pPr lvl="0"/>
            <a:r>
              <a:rPr lang="ru-RU" dirty="0">
                <a:latin typeface="Cambria" panose="02040503050406030204" pitchFamily="18" charset="0"/>
              </a:rPr>
              <a:t>На одного по умолчанию участника печатается бланк регистрации и 4 бланка записи. Печать бланков односторонняя.</a:t>
            </a:r>
          </a:p>
          <a:p>
            <a:pPr lvl="0"/>
            <a:r>
              <a:rPr lang="ru-RU" dirty="0">
                <a:latin typeface="Cambria" panose="02040503050406030204" pitchFamily="18" charset="0"/>
              </a:rPr>
              <a:t>Код работы печатается автоматически на бланке регистрации и бланках записи.</a:t>
            </a:r>
          </a:p>
          <a:p>
            <a:pPr lvl="0"/>
            <a:r>
              <a:rPr lang="ru-RU" dirty="0">
                <a:latin typeface="Cambria" panose="02040503050406030204" pitchFamily="18" charset="0"/>
              </a:rPr>
              <a:t>Если участнику не хватает места для ответа, он может попросить дополнительный бланк, который печатается предварительно. </a:t>
            </a:r>
          </a:p>
          <a:p>
            <a:r>
              <a:rPr lang="ru-RU" dirty="0">
                <a:latin typeface="Cambria" panose="02040503050406030204" pitchFamily="18" charset="0"/>
              </a:rPr>
              <a:t>Код работы в дополнительный бланк вписывается вручную с бланка регистрации</a:t>
            </a:r>
            <a:r>
              <a:rPr lang="ru-RU" dirty="0" smtClean="0">
                <a:latin typeface="Cambria" panose="02040503050406030204" pitchFamily="18" charset="0"/>
              </a:rPr>
              <a:t>.</a:t>
            </a:r>
          </a:p>
          <a:p>
            <a:r>
              <a:rPr lang="ru-RU" dirty="0" smtClean="0">
                <a:latin typeface="Cambria" panose="02040503050406030204" pitchFamily="18" charset="0"/>
              </a:rPr>
              <a:t>Поле </a:t>
            </a:r>
            <a:r>
              <a:rPr lang="ru-RU" dirty="0">
                <a:latin typeface="Cambria" panose="02040503050406030204" pitchFamily="18" charset="0"/>
              </a:rPr>
              <a:t>«Лист №» заполняется членом комиссии в случае выдачи участнику дополнительного бланка записи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63135" y="728662"/>
            <a:ext cx="4032250" cy="58102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1442255" y="668448"/>
            <a:ext cx="6050227" cy="669776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ru-RU" b="1" dirty="0" smtClean="0">
                <a:solidFill>
                  <a:srgbClr val="22419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cs typeface="Calibri" pitchFamily="34" charset="0"/>
              </a:rPr>
              <a:t>Бланки</a:t>
            </a:r>
            <a:endParaRPr lang="en-US" b="1" dirty="0" smtClean="0">
              <a:solidFill>
                <a:srgbClr val="22419B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anose="02040503050406030204" pitchFamily="18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691865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403</TotalTime>
  <Words>1395</Words>
  <Application>Microsoft Office PowerPoint</Application>
  <PresentationFormat>Широкоэкранный</PresentationFormat>
  <Paragraphs>323</Paragraphs>
  <Slides>20</Slides>
  <Notes>4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8" baseType="lpstr">
      <vt:lpstr>Arial</vt:lpstr>
      <vt:lpstr>Arial Cyr</vt:lpstr>
      <vt:lpstr>Calibri</vt:lpstr>
      <vt:lpstr>Calibri Light</vt:lpstr>
      <vt:lpstr>Cambria</vt:lpstr>
      <vt:lpstr>Times New Roman</vt:lpstr>
      <vt:lpstr>Wingdings</vt:lpstr>
      <vt:lpstr>Тема Office</vt:lpstr>
      <vt:lpstr>Презентация PowerPoint</vt:lpstr>
      <vt:lpstr>Важные особенности процедур подготовки и проведения итогового сочинения (изложения) 3 декабря 2014 г., соблюдение которых ОБЯЗАТЕЛЬНО</vt:lpstr>
      <vt:lpstr>Доставка тем сочинений (текстов изложений)</vt:lpstr>
      <vt:lpstr>Презентация PowerPoint</vt:lpstr>
      <vt:lpstr>Оригиналы бланков записей после копирования  поаудиторно упаковываются в чистые конверты, заготовленные заранее.  На конверты наклеиваются заполненные сопроводительные бланки.</vt:lpstr>
      <vt:lpstr>Презентация PowerPoint</vt:lpstr>
      <vt:lpstr>СЦЕНАРИИ ОБРАБОТКИ СОЧИНЕНИЯ (ИЗЛОЖЕНИЯ)</vt:lpstr>
      <vt:lpstr>Бланки</vt:lpstr>
      <vt:lpstr>Бланки</vt:lpstr>
      <vt:lpstr>Связка бланков</vt:lpstr>
      <vt:lpstr>Замечания по результатам проведения апробации итогового сочинения (изложения) 20.11.2014 г.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Galina Snezhko</dc:creator>
  <cp:lastModifiedBy>Galina Snezhko</cp:lastModifiedBy>
  <cp:revision>49</cp:revision>
  <dcterms:created xsi:type="dcterms:W3CDTF">2014-10-23T19:43:19Z</dcterms:created>
  <dcterms:modified xsi:type="dcterms:W3CDTF">2014-11-27T22:49:18Z</dcterms:modified>
</cp:coreProperties>
</file>