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3" r:id="rId5"/>
  </p:sldMasterIdLst>
  <p:notesMasterIdLst>
    <p:notesMasterId r:id="rId26"/>
  </p:notesMasterIdLst>
  <p:handoutMasterIdLst>
    <p:handoutMasterId r:id="rId27"/>
  </p:handoutMasterIdLst>
  <p:sldIdLst>
    <p:sldId id="260" r:id="rId6"/>
    <p:sldId id="394" r:id="rId7"/>
    <p:sldId id="403" r:id="rId8"/>
    <p:sldId id="402" r:id="rId9"/>
    <p:sldId id="406" r:id="rId10"/>
    <p:sldId id="404" r:id="rId11"/>
    <p:sldId id="405" r:id="rId12"/>
    <p:sldId id="407" r:id="rId13"/>
    <p:sldId id="408" r:id="rId14"/>
    <p:sldId id="396" r:id="rId15"/>
    <p:sldId id="409" r:id="rId16"/>
    <p:sldId id="398" r:id="rId17"/>
    <p:sldId id="389" r:id="rId18"/>
    <p:sldId id="379" r:id="rId19"/>
    <p:sldId id="391" r:id="rId20"/>
    <p:sldId id="372" r:id="rId21"/>
    <p:sldId id="401" r:id="rId22"/>
    <p:sldId id="374" r:id="rId23"/>
    <p:sldId id="395" r:id="rId24"/>
    <p:sldId id="261" r:id="rId25"/>
  </p:sldIdLst>
  <p:sldSz cx="9144000" cy="5143500" type="screen16x9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192"/>
    <a:srgbClr val="CC0000"/>
    <a:srgbClr val="ED1B24"/>
    <a:srgbClr val="990033"/>
    <a:srgbClr val="F1523C"/>
    <a:srgbClr val="EF5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138" y="2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57;&#1077;&#1084;&#1080;&#1085;&#1072;&#1088;&#1099;\_&#1056;&#1062;&#1054;&#1048;\2014\&#1054;&#1082;&#1090;&#1103;&#1073;&#1088;&#1100;\&#1055;&#1088;&#1077;&#1079;&#1077;&#1085;&#1090;&#1072;&#1094;&#1080;&#1080;\&#1057;&#1085;&#1077;&#1078;&#1082;&#1086;\02_&#1089;&#1090;_017_&#1054;&#1089;&#1085;&#1086;&#1074;&#1085;&#1099;&#1077;_&#1088;&#1077;&#1079;&#1091;&#1083;&#1100;&#1090;&#1072;&#1090;&#1099;_&#1045;&#1043;&#1069;-2014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57;&#1077;&#1084;&#1080;&#1085;&#1072;&#1088;&#1099;\_&#1056;&#1062;&#1054;&#1048;\2014\&#1054;&#1082;&#1090;&#1103;&#1073;&#1088;&#1100;\&#1055;&#1088;&#1077;&#1079;&#1077;&#1085;&#1090;&#1072;&#1094;&#1080;&#1080;\&#1057;&#1085;&#1077;&#1078;&#1082;&#1086;\02-&#1052;&#1072;&#1090;&#1077;&#1084;&#1072;&#1090;&#1080;&#1082;&#1072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57;&#1077;&#1084;&#1080;&#1085;&#1072;&#1088;&#1099;\_&#1056;&#1062;&#1054;&#1048;\2014\&#1054;&#1082;&#1090;&#1103;&#1073;&#1088;&#1100;\&#1055;&#1088;&#1077;&#1079;&#1077;&#1085;&#1090;&#1072;&#1094;&#1080;&#1080;\&#1057;&#1085;&#1077;&#1078;&#1082;&#1086;\02-&#1052;&#1072;&#1090;&#1077;&#1084;&#1072;&#1090;&#1080;&#1082;&#1072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РО</c:v>
          </c:tx>
          <c:invertIfNegative val="0"/>
          <c:cat>
            <c:strRef>
              <c:f>Лист2!$A$2:$A$14</c:f>
              <c:strCache>
                <c:ptCount val="13"/>
                <c:pt idx="0">
                  <c:v>Русский язык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 и ИКТ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География</c:v>
                </c:pt>
                <c:pt idx="8">
                  <c:v>Английский язык</c:v>
                </c:pt>
                <c:pt idx="9">
                  <c:v>Немецкий язык</c:v>
                </c:pt>
                <c:pt idx="10">
                  <c:v>Французский язык</c:v>
                </c:pt>
                <c:pt idx="11">
                  <c:v>Обществознание</c:v>
                </c:pt>
                <c:pt idx="12">
                  <c:v>Литература</c:v>
                </c:pt>
              </c:strCache>
            </c:strRef>
          </c:cat>
          <c:val>
            <c:numRef>
              <c:f>Лист2!$C$2:$C$14</c:f>
              <c:numCache>
                <c:formatCode>0.00</c:formatCode>
                <c:ptCount val="13"/>
                <c:pt idx="0">
                  <c:v>61.88</c:v>
                </c:pt>
                <c:pt idx="1">
                  <c:v>43.985751999999998</c:v>
                </c:pt>
                <c:pt idx="2">
                  <c:v>42.74</c:v>
                </c:pt>
                <c:pt idx="3">
                  <c:v>57.479827</c:v>
                </c:pt>
                <c:pt idx="4">
                  <c:v>52.293455000000002</c:v>
                </c:pt>
                <c:pt idx="5">
                  <c:v>54.154449999999997</c:v>
                </c:pt>
                <c:pt idx="6">
                  <c:v>44.909754</c:v>
                </c:pt>
                <c:pt idx="7">
                  <c:v>50.602984999999997</c:v>
                </c:pt>
                <c:pt idx="8">
                  <c:v>57.036929000000001</c:v>
                </c:pt>
                <c:pt idx="9">
                  <c:v>43.754716000000002</c:v>
                </c:pt>
                <c:pt idx="10">
                  <c:v>66.609756000000004</c:v>
                </c:pt>
                <c:pt idx="11">
                  <c:v>51.768388000000002</c:v>
                </c:pt>
                <c:pt idx="12">
                  <c:v>52.11336</c:v>
                </c:pt>
              </c:numCache>
            </c:numRef>
          </c:val>
        </c:ser>
        <c:ser>
          <c:idx val="1"/>
          <c:order val="1"/>
          <c:tx>
            <c:v>РФ</c:v>
          </c:tx>
          <c:invertIfNegative val="0"/>
          <c:cat>
            <c:strRef>
              <c:f>Лист2!$A$2:$A$14</c:f>
              <c:strCache>
                <c:ptCount val="13"/>
                <c:pt idx="0">
                  <c:v>Русский язык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 и ИКТ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География</c:v>
                </c:pt>
                <c:pt idx="8">
                  <c:v>Английский язык</c:v>
                </c:pt>
                <c:pt idx="9">
                  <c:v>Немецкий язык</c:v>
                </c:pt>
                <c:pt idx="10">
                  <c:v>Французский язык</c:v>
                </c:pt>
                <c:pt idx="11">
                  <c:v>Обществознание</c:v>
                </c:pt>
                <c:pt idx="12">
                  <c:v>Литература</c:v>
                </c:pt>
              </c:strCache>
            </c:strRef>
          </c:cat>
          <c:val>
            <c:numRef>
              <c:f>Лист2!$E$2:$E$14</c:f>
              <c:numCache>
                <c:formatCode>General</c:formatCode>
                <c:ptCount val="13"/>
                <c:pt idx="0">
                  <c:v>62.5</c:v>
                </c:pt>
                <c:pt idx="1">
                  <c:v>39.630000000000003</c:v>
                </c:pt>
                <c:pt idx="2">
                  <c:v>45.76</c:v>
                </c:pt>
                <c:pt idx="3">
                  <c:v>55.65</c:v>
                </c:pt>
                <c:pt idx="4">
                  <c:v>57.19</c:v>
                </c:pt>
                <c:pt idx="5">
                  <c:v>54.31</c:v>
                </c:pt>
                <c:pt idx="6">
                  <c:v>45.72</c:v>
                </c:pt>
                <c:pt idx="7">
                  <c:v>53.12</c:v>
                </c:pt>
                <c:pt idx="8">
                  <c:v>61.25</c:v>
                </c:pt>
                <c:pt idx="9">
                  <c:v>55.14</c:v>
                </c:pt>
                <c:pt idx="10">
                  <c:v>69.900000000000006</c:v>
                </c:pt>
                <c:pt idx="11">
                  <c:v>53.09</c:v>
                </c:pt>
                <c:pt idx="12">
                  <c:v>54.07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0769024"/>
        <c:axId val="360771768"/>
      </c:barChart>
      <c:catAx>
        <c:axId val="360769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60771768"/>
        <c:crosses val="autoZero"/>
        <c:auto val="1"/>
        <c:lblAlgn val="ctr"/>
        <c:lblOffset val="100"/>
        <c:noMultiLvlLbl val="0"/>
      </c:catAx>
      <c:valAx>
        <c:axId val="360771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out"/>
        <c:minorTickMark val="none"/>
        <c:tickLblPos val="nextTo"/>
        <c:crossAx val="3607690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>
          <a:latin typeface="Cambria" panose="020405030504060302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КОЛИЧЕСТВО 100-БАЛЛЬНЫХ РАБОТ</a:t>
            </a:r>
            <a:endParaRPr lang="ru-RU" sz="2400" b="1" dirty="0">
              <a:solidFill>
                <a:srgbClr val="2E319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2013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Лист1!$A$1:$A$12</c15:sqref>
                  </c15:fullRef>
                </c:ext>
              </c:extLst>
              <c:f>Лист1!$A$2:$A$12</c:f>
              <c:strCache>
                <c:ptCount val="11"/>
                <c:pt idx="0">
                  <c:v>Русский язык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 и ИКТ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География</c:v>
                </c:pt>
                <c:pt idx="8">
                  <c:v>Английский язык</c:v>
                </c:pt>
                <c:pt idx="9">
                  <c:v>Обществознание</c:v>
                </c:pt>
                <c:pt idx="10">
                  <c:v>Литература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Лист1!$B$1:$B$12</c15:sqref>
                  </c15:fullRef>
                </c:ext>
              </c:extLst>
              <c:f>Лист1!$B$2:$B$12</c:f>
              <c:numCache>
                <c:formatCode>General</c:formatCode>
                <c:ptCount val="11"/>
                <c:pt idx="0">
                  <c:v>148</c:v>
                </c:pt>
                <c:pt idx="1">
                  <c:v>10</c:v>
                </c:pt>
                <c:pt idx="2">
                  <c:v>3</c:v>
                </c:pt>
                <c:pt idx="3">
                  <c:v>100</c:v>
                </c:pt>
                <c:pt idx="4">
                  <c:v>11</c:v>
                </c:pt>
                <c:pt idx="5">
                  <c:v>22</c:v>
                </c:pt>
                <c:pt idx="6">
                  <c:v>32</c:v>
                </c:pt>
                <c:pt idx="7">
                  <c:v>0</c:v>
                </c:pt>
                <c:pt idx="8">
                  <c:v>8</c:v>
                </c:pt>
                <c:pt idx="9">
                  <c:v>16</c:v>
                </c:pt>
                <c:pt idx="10">
                  <c:v>27</c:v>
                </c:pt>
              </c:numCache>
            </c:numRef>
          </c:val>
        </c:ser>
        <c:ser>
          <c:idx val="1"/>
          <c:order val="1"/>
          <c:tx>
            <c:v>2014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Лист1!$A$1:$A$12</c15:sqref>
                  </c15:fullRef>
                </c:ext>
              </c:extLst>
              <c:f>Лист1!$A$2:$A$12</c:f>
              <c:strCache>
                <c:ptCount val="11"/>
                <c:pt idx="0">
                  <c:v>Русский язык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 и ИКТ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География</c:v>
                </c:pt>
                <c:pt idx="8">
                  <c:v>Английский язык</c:v>
                </c:pt>
                <c:pt idx="9">
                  <c:v>Обществознание</c:v>
                </c:pt>
                <c:pt idx="10">
                  <c:v>Литература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Лист1!$C$1:$C$12</c15:sqref>
                  </c15:fullRef>
                </c:ext>
              </c:extLst>
              <c:f>Лист1!$C$2:$C$12</c:f>
              <c:numCache>
                <c:formatCode>General</c:formatCode>
                <c:ptCount val="11"/>
                <c:pt idx="0">
                  <c:v>26</c:v>
                </c:pt>
                <c:pt idx="1">
                  <c:v>0</c:v>
                </c:pt>
                <c:pt idx="2">
                  <c:v>1</c:v>
                </c:pt>
                <c:pt idx="3">
                  <c:v>13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1886048"/>
        <c:axId val="361879776"/>
        <c:axId val="0"/>
      </c:bar3DChart>
      <c:catAx>
        <c:axId val="36188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ru-RU"/>
          </a:p>
        </c:txPr>
        <c:crossAx val="361879776"/>
        <c:crosses val="autoZero"/>
        <c:auto val="1"/>
        <c:lblAlgn val="ctr"/>
        <c:lblOffset val="100"/>
        <c:noMultiLvlLbl val="0"/>
      </c:catAx>
      <c:valAx>
        <c:axId val="361879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ru-RU"/>
          </a:p>
        </c:txPr>
        <c:crossAx val="361886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804733727810648E-2"/>
          <c:y val="6.25E-2"/>
          <c:w val="0.80867850098619332"/>
          <c:h val="0.78605769230769229"/>
        </c:manualLayout>
      </c:layout>
      <c:lineChart>
        <c:grouping val="standard"/>
        <c:varyColors val="0"/>
        <c:ser>
          <c:idx val="2"/>
          <c:order val="0"/>
          <c:tx>
            <c:strRef>
              <c:f>Диаграммы!$N$4</c:f>
              <c:strCache>
                <c:ptCount val="1"/>
                <c:pt idx="0">
                  <c:v>2013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Диаграммы!$K$5:$K$37</c:f>
              <c:numCache>
                <c:formatCode>General</c:formatCode>
                <c:ptCount val="33"/>
                <c:pt idx="0">
                  <c:v>0</c:v>
                </c:pt>
                <c:pt idx="1">
                  <c:v>7</c:v>
                </c:pt>
                <c:pt idx="2">
                  <c:v>13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  <c:pt idx="7">
                  <c:v>36</c:v>
                </c:pt>
                <c:pt idx="8">
                  <c:v>40</c:v>
                </c:pt>
                <c:pt idx="9">
                  <c:v>44</c:v>
                </c:pt>
                <c:pt idx="10">
                  <c:v>48</c:v>
                </c:pt>
                <c:pt idx="11">
                  <c:v>52</c:v>
                </c:pt>
                <c:pt idx="12">
                  <c:v>56</c:v>
                </c:pt>
                <c:pt idx="13">
                  <c:v>60</c:v>
                </c:pt>
                <c:pt idx="14">
                  <c:v>64</c:v>
                </c:pt>
                <c:pt idx="15">
                  <c:v>68</c:v>
                </c:pt>
                <c:pt idx="16">
                  <c:v>70</c:v>
                </c:pt>
                <c:pt idx="17">
                  <c:v>72</c:v>
                </c:pt>
                <c:pt idx="18">
                  <c:v>73</c:v>
                </c:pt>
                <c:pt idx="19">
                  <c:v>75</c:v>
                </c:pt>
                <c:pt idx="20">
                  <c:v>77</c:v>
                </c:pt>
                <c:pt idx="21">
                  <c:v>79</c:v>
                </c:pt>
                <c:pt idx="22">
                  <c:v>80</c:v>
                </c:pt>
                <c:pt idx="23">
                  <c:v>82</c:v>
                </c:pt>
                <c:pt idx="24">
                  <c:v>84</c:v>
                </c:pt>
                <c:pt idx="25">
                  <c:v>86</c:v>
                </c:pt>
                <c:pt idx="26">
                  <c:v>88</c:v>
                </c:pt>
                <c:pt idx="27">
                  <c:v>89</c:v>
                </c:pt>
                <c:pt idx="28">
                  <c:v>91</c:v>
                </c:pt>
                <c:pt idx="29">
                  <c:v>93</c:v>
                </c:pt>
                <c:pt idx="30">
                  <c:v>95</c:v>
                </c:pt>
                <c:pt idx="31">
                  <c:v>98</c:v>
                </c:pt>
                <c:pt idx="32">
                  <c:v>100</c:v>
                </c:pt>
              </c:numCache>
            </c:numRef>
          </c:cat>
          <c:val>
            <c:numRef>
              <c:f>Диаграммы!$N$5:$N$37</c:f>
              <c:numCache>
                <c:formatCode>General</c:formatCode>
                <c:ptCount val="33"/>
                <c:pt idx="0">
                  <c:v>34</c:v>
                </c:pt>
                <c:pt idx="1">
                  <c:v>43</c:v>
                </c:pt>
                <c:pt idx="2">
                  <c:v>57</c:v>
                </c:pt>
                <c:pt idx="3">
                  <c:v>78</c:v>
                </c:pt>
                <c:pt idx="4">
                  <c:v>994</c:v>
                </c:pt>
                <c:pt idx="5">
                  <c:v>1247</c:v>
                </c:pt>
                <c:pt idx="6">
                  <c:v>1372</c:v>
                </c:pt>
                <c:pt idx="7">
                  <c:v>1489</c:v>
                </c:pt>
                <c:pt idx="8">
                  <c:v>1422</c:v>
                </c:pt>
                <c:pt idx="9">
                  <c:v>1453</c:v>
                </c:pt>
                <c:pt idx="10">
                  <c:v>1453</c:v>
                </c:pt>
                <c:pt idx="11">
                  <c:v>1561</c:v>
                </c:pt>
                <c:pt idx="12">
                  <c:v>1800</c:v>
                </c:pt>
                <c:pt idx="13">
                  <c:v>2233</c:v>
                </c:pt>
                <c:pt idx="14">
                  <c:v>1340</c:v>
                </c:pt>
                <c:pt idx="15">
                  <c:v>695</c:v>
                </c:pt>
                <c:pt idx="16">
                  <c:v>458</c:v>
                </c:pt>
                <c:pt idx="17">
                  <c:v>371</c:v>
                </c:pt>
                <c:pt idx="18">
                  <c:v>371</c:v>
                </c:pt>
                <c:pt idx="19">
                  <c:v>272</c:v>
                </c:pt>
                <c:pt idx="20">
                  <c:v>188</c:v>
                </c:pt>
                <c:pt idx="21">
                  <c:v>124</c:v>
                </c:pt>
                <c:pt idx="22">
                  <c:v>99</c:v>
                </c:pt>
                <c:pt idx="23">
                  <c:v>61</c:v>
                </c:pt>
                <c:pt idx="24">
                  <c:v>42</c:v>
                </c:pt>
                <c:pt idx="25">
                  <c:v>42</c:v>
                </c:pt>
                <c:pt idx="26">
                  <c:v>0</c:v>
                </c:pt>
                <c:pt idx="27">
                  <c:v>33</c:v>
                </c:pt>
                <c:pt idx="28">
                  <c:v>29</c:v>
                </c:pt>
                <c:pt idx="29">
                  <c:v>13</c:v>
                </c:pt>
                <c:pt idx="30">
                  <c:v>18</c:v>
                </c:pt>
                <c:pt idx="31">
                  <c:v>9</c:v>
                </c:pt>
                <c:pt idx="32">
                  <c:v>9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Диаграммы!$O$4</c:f>
              <c:strCache>
                <c:ptCount val="1"/>
                <c:pt idx="0">
                  <c:v>2014</c:v>
                </c:pt>
              </c:strCache>
            </c:strRef>
          </c:tx>
          <c:spPr>
            <a:ln w="25400">
              <a:solidFill>
                <a:srgbClr val="0080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8000"/>
                </a:solidFill>
                <a:prstDash val="solid"/>
              </a:ln>
            </c:spPr>
          </c:marker>
          <c:cat>
            <c:numRef>
              <c:f>Диаграммы!$K$5:$K$37</c:f>
              <c:numCache>
                <c:formatCode>General</c:formatCode>
                <c:ptCount val="33"/>
                <c:pt idx="0">
                  <c:v>0</c:v>
                </c:pt>
                <c:pt idx="1">
                  <c:v>7</c:v>
                </c:pt>
                <c:pt idx="2">
                  <c:v>13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  <c:pt idx="7">
                  <c:v>36</c:v>
                </c:pt>
                <c:pt idx="8">
                  <c:v>40</c:v>
                </c:pt>
                <c:pt idx="9">
                  <c:v>44</c:v>
                </c:pt>
                <c:pt idx="10">
                  <c:v>48</c:v>
                </c:pt>
                <c:pt idx="11">
                  <c:v>52</c:v>
                </c:pt>
                <c:pt idx="12">
                  <c:v>56</c:v>
                </c:pt>
                <c:pt idx="13">
                  <c:v>60</c:v>
                </c:pt>
                <c:pt idx="14">
                  <c:v>64</c:v>
                </c:pt>
                <c:pt idx="15">
                  <c:v>68</c:v>
                </c:pt>
                <c:pt idx="16">
                  <c:v>70</c:v>
                </c:pt>
                <c:pt idx="17">
                  <c:v>72</c:v>
                </c:pt>
                <c:pt idx="18">
                  <c:v>73</c:v>
                </c:pt>
                <c:pt idx="19">
                  <c:v>75</c:v>
                </c:pt>
                <c:pt idx="20">
                  <c:v>77</c:v>
                </c:pt>
                <c:pt idx="21">
                  <c:v>79</c:v>
                </c:pt>
                <c:pt idx="22">
                  <c:v>80</c:v>
                </c:pt>
                <c:pt idx="23">
                  <c:v>82</c:v>
                </c:pt>
                <c:pt idx="24">
                  <c:v>84</c:v>
                </c:pt>
                <c:pt idx="25">
                  <c:v>86</c:v>
                </c:pt>
                <c:pt idx="26">
                  <c:v>88</c:v>
                </c:pt>
                <c:pt idx="27">
                  <c:v>89</c:v>
                </c:pt>
                <c:pt idx="28">
                  <c:v>91</c:v>
                </c:pt>
                <c:pt idx="29">
                  <c:v>93</c:v>
                </c:pt>
                <c:pt idx="30">
                  <c:v>95</c:v>
                </c:pt>
                <c:pt idx="31">
                  <c:v>98</c:v>
                </c:pt>
                <c:pt idx="32">
                  <c:v>100</c:v>
                </c:pt>
              </c:numCache>
            </c:numRef>
          </c:cat>
          <c:val>
            <c:numRef>
              <c:f>Диаграммы!$O$5:$O$37</c:f>
              <c:numCache>
                <c:formatCode>General</c:formatCode>
                <c:ptCount val="33"/>
                <c:pt idx="0">
                  <c:v>81</c:v>
                </c:pt>
                <c:pt idx="1">
                  <c:v>70</c:v>
                </c:pt>
                <c:pt idx="2">
                  <c:v>92</c:v>
                </c:pt>
                <c:pt idx="3">
                  <c:v>718</c:v>
                </c:pt>
                <c:pt idx="4">
                  <c:v>1129</c:v>
                </c:pt>
                <c:pt idx="5">
                  <c:v>1463</c:v>
                </c:pt>
                <c:pt idx="6">
                  <c:v>1798</c:v>
                </c:pt>
                <c:pt idx="7">
                  <c:v>1822</c:v>
                </c:pt>
                <c:pt idx="8">
                  <c:v>1760</c:v>
                </c:pt>
                <c:pt idx="9">
                  <c:v>1627</c:v>
                </c:pt>
                <c:pt idx="10">
                  <c:v>1556</c:v>
                </c:pt>
                <c:pt idx="11">
                  <c:v>1319</c:v>
                </c:pt>
                <c:pt idx="12">
                  <c:v>1059</c:v>
                </c:pt>
                <c:pt idx="13">
                  <c:v>953</c:v>
                </c:pt>
                <c:pt idx="14">
                  <c:v>781</c:v>
                </c:pt>
                <c:pt idx="15">
                  <c:v>584</c:v>
                </c:pt>
                <c:pt idx="16">
                  <c:v>444</c:v>
                </c:pt>
                <c:pt idx="17">
                  <c:v>349</c:v>
                </c:pt>
                <c:pt idx="18">
                  <c:v>255</c:v>
                </c:pt>
                <c:pt idx="19">
                  <c:v>183</c:v>
                </c:pt>
                <c:pt idx="20">
                  <c:v>122</c:v>
                </c:pt>
                <c:pt idx="21">
                  <c:v>77</c:v>
                </c:pt>
                <c:pt idx="22">
                  <c:v>56</c:v>
                </c:pt>
                <c:pt idx="23">
                  <c:v>31</c:v>
                </c:pt>
                <c:pt idx="24">
                  <c:v>25</c:v>
                </c:pt>
                <c:pt idx="25">
                  <c:v>14</c:v>
                </c:pt>
                <c:pt idx="26">
                  <c:v>4</c:v>
                </c:pt>
                <c:pt idx="27">
                  <c:v>7</c:v>
                </c:pt>
                <c:pt idx="28">
                  <c:v>6</c:v>
                </c:pt>
                <c:pt idx="29">
                  <c:v>5</c:v>
                </c:pt>
                <c:pt idx="30">
                  <c:v>2</c:v>
                </c:pt>
                <c:pt idx="31">
                  <c:v>1</c:v>
                </c:pt>
                <c:pt idx="32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1884088"/>
        <c:axId val="361884872"/>
      </c:lineChart>
      <c:catAx>
        <c:axId val="3618840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Тестовый балл</a:t>
                </a:r>
              </a:p>
            </c:rich>
          </c:tx>
          <c:layout>
            <c:manualLayout>
              <c:xMode val="edge"/>
              <c:yMode val="edge"/>
              <c:x val="0.42130177514792899"/>
              <c:y val="0.9110576923076922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36188487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6188487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361884088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534516765285997"/>
          <c:y val="0.34855769230769229"/>
          <c:w val="0.11518737672583823"/>
          <c:h val="0.19471153846153844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Cambria" panose="02040503050406030204" pitchFamily="18" charset="0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804733727810648E-2"/>
          <c:y val="6.25E-2"/>
          <c:w val="0.80867850098619332"/>
          <c:h val="0.78605769230769229"/>
        </c:manualLayout>
      </c:layout>
      <c:lineChart>
        <c:grouping val="standard"/>
        <c:varyColors val="0"/>
        <c:ser>
          <c:idx val="2"/>
          <c:order val="0"/>
          <c:tx>
            <c:strRef>
              <c:f>Диаграммы!$Q$4</c:f>
              <c:strCache>
                <c:ptCount val="1"/>
                <c:pt idx="0">
                  <c:v>2013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Диаграммы!$K$5:$K$37</c:f>
              <c:numCache>
                <c:formatCode>General</c:formatCode>
                <c:ptCount val="33"/>
                <c:pt idx="0">
                  <c:v>0</c:v>
                </c:pt>
                <c:pt idx="1">
                  <c:v>7</c:v>
                </c:pt>
                <c:pt idx="2">
                  <c:v>13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  <c:pt idx="7">
                  <c:v>36</c:v>
                </c:pt>
                <c:pt idx="8">
                  <c:v>40</c:v>
                </c:pt>
                <c:pt idx="9">
                  <c:v>44</c:v>
                </c:pt>
                <c:pt idx="10">
                  <c:v>48</c:v>
                </c:pt>
                <c:pt idx="11">
                  <c:v>52</c:v>
                </c:pt>
                <c:pt idx="12">
                  <c:v>56</c:v>
                </c:pt>
                <c:pt idx="13">
                  <c:v>60</c:v>
                </c:pt>
                <c:pt idx="14">
                  <c:v>64</c:v>
                </c:pt>
                <c:pt idx="15">
                  <c:v>68</c:v>
                </c:pt>
                <c:pt idx="16">
                  <c:v>70</c:v>
                </c:pt>
                <c:pt idx="17">
                  <c:v>72</c:v>
                </c:pt>
                <c:pt idx="18">
                  <c:v>73</c:v>
                </c:pt>
                <c:pt idx="19">
                  <c:v>75</c:v>
                </c:pt>
                <c:pt idx="20">
                  <c:v>77</c:v>
                </c:pt>
                <c:pt idx="21">
                  <c:v>79</c:v>
                </c:pt>
                <c:pt idx="22">
                  <c:v>80</c:v>
                </c:pt>
                <c:pt idx="23">
                  <c:v>82</c:v>
                </c:pt>
                <c:pt idx="24">
                  <c:v>84</c:v>
                </c:pt>
                <c:pt idx="25">
                  <c:v>86</c:v>
                </c:pt>
                <c:pt idx="26">
                  <c:v>88</c:v>
                </c:pt>
                <c:pt idx="27">
                  <c:v>89</c:v>
                </c:pt>
                <c:pt idx="28">
                  <c:v>91</c:v>
                </c:pt>
                <c:pt idx="29">
                  <c:v>93</c:v>
                </c:pt>
                <c:pt idx="30">
                  <c:v>95</c:v>
                </c:pt>
                <c:pt idx="31">
                  <c:v>98</c:v>
                </c:pt>
                <c:pt idx="32">
                  <c:v>100</c:v>
                </c:pt>
              </c:numCache>
            </c:numRef>
          </c:cat>
          <c:val>
            <c:numRef>
              <c:f>Диаграммы!$Q$5:$Q$32</c:f>
              <c:numCache>
                <c:formatCode>General</c:formatCode>
                <c:ptCount val="28"/>
                <c:pt idx="0">
                  <c:v>1</c:v>
                </c:pt>
                <c:pt idx="1">
                  <c:v>19</c:v>
                </c:pt>
                <c:pt idx="2">
                  <c:v>18</c:v>
                </c:pt>
                <c:pt idx="3">
                  <c:v>23</c:v>
                </c:pt>
                <c:pt idx="4">
                  <c:v>64</c:v>
                </c:pt>
                <c:pt idx="5">
                  <c:v>74</c:v>
                </c:pt>
                <c:pt idx="6">
                  <c:v>70</c:v>
                </c:pt>
                <c:pt idx="7">
                  <c:v>78</c:v>
                </c:pt>
                <c:pt idx="8">
                  <c:v>60</c:v>
                </c:pt>
                <c:pt idx="9">
                  <c:v>72</c:v>
                </c:pt>
                <c:pt idx="10">
                  <c:v>86</c:v>
                </c:pt>
                <c:pt idx="11">
                  <c:v>74</c:v>
                </c:pt>
                <c:pt idx="12">
                  <c:v>93</c:v>
                </c:pt>
                <c:pt idx="13">
                  <c:v>93</c:v>
                </c:pt>
                <c:pt idx="14">
                  <c:v>55</c:v>
                </c:pt>
                <c:pt idx="15">
                  <c:v>38</c:v>
                </c:pt>
                <c:pt idx="16">
                  <c:v>32</c:v>
                </c:pt>
                <c:pt idx="17">
                  <c:v>27</c:v>
                </c:pt>
                <c:pt idx="18">
                  <c:v>20</c:v>
                </c:pt>
                <c:pt idx="19">
                  <c:v>0</c:v>
                </c:pt>
                <c:pt idx="20">
                  <c:v>19</c:v>
                </c:pt>
                <c:pt idx="21">
                  <c:v>11</c:v>
                </c:pt>
                <c:pt idx="22">
                  <c:v>0</c:v>
                </c:pt>
                <c:pt idx="23">
                  <c:v>10</c:v>
                </c:pt>
                <c:pt idx="24">
                  <c:v>3</c:v>
                </c:pt>
                <c:pt idx="25">
                  <c:v>1</c:v>
                </c:pt>
                <c:pt idx="26">
                  <c:v>2</c:v>
                </c:pt>
                <c:pt idx="27">
                  <c:v>1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Диаграммы!$R$4</c:f>
              <c:strCache>
                <c:ptCount val="1"/>
                <c:pt idx="0">
                  <c:v>2014</c:v>
                </c:pt>
              </c:strCache>
            </c:strRef>
          </c:tx>
          <c:spPr>
            <a:ln w="25400">
              <a:solidFill>
                <a:srgbClr val="0080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8000"/>
                </a:solidFill>
                <a:prstDash val="solid"/>
              </a:ln>
            </c:spPr>
          </c:marker>
          <c:cat>
            <c:numRef>
              <c:f>Диаграммы!$K$5:$K$37</c:f>
              <c:numCache>
                <c:formatCode>General</c:formatCode>
                <c:ptCount val="33"/>
                <c:pt idx="0">
                  <c:v>0</c:v>
                </c:pt>
                <c:pt idx="1">
                  <c:v>7</c:v>
                </c:pt>
                <c:pt idx="2">
                  <c:v>13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  <c:pt idx="7">
                  <c:v>36</c:v>
                </c:pt>
                <c:pt idx="8">
                  <c:v>40</c:v>
                </c:pt>
                <c:pt idx="9">
                  <c:v>44</c:v>
                </c:pt>
                <c:pt idx="10">
                  <c:v>48</c:v>
                </c:pt>
                <c:pt idx="11">
                  <c:v>52</c:v>
                </c:pt>
                <c:pt idx="12">
                  <c:v>56</c:v>
                </c:pt>
                <c:pt idx="13">
                  <c:v>60</c:v>
                </c:pt>
                <c:pt idx="14">
                  <c:v>64</c:v>
                </c:pt>
                <c:pt idx="15">
                  <c:v>68</c:v>
                </c:pt>
                <c:pt idx="16">
                  <c:v>70</c:v>
                </c:pt>
                <c:pt idx="17">
                  <c:v>72</c:v>
                </c:pt>
                <c:pt idx="18">
                  <c:v>73</c:v>
                </c:pt>
                <c:pt idx="19">
                  <c:v>75</c:v>
                </c:pt>
                <c:pt idx="20">
                  <c:v>77</c:v>
                </c:pt>
                <c:pt idx="21">
                  <c:v>79</c:v>
                </c:pt>
                <c:pt idx="22">
                  <c:v>80</c:v>
                </c:pt>
                <c:pt idx="23">
                  <c:v>82</c:v>
                </c:pt>
                <c:pt idx="24">
                  <c:v>84</c:v>
                </c:pt>
                <c:pt idx="25">
                  <c:v>86</c:v>
                </c:pt>
                <c:pt idx="26">
                  <c:v>88</c:v>
                </c:pt>
                <c:pt idx="27">
                  <c:v>89</c:v>
                </c:pt>
                <c:pt idx="28">
                  <c:v>91</c:v>
                </c:pt>
                <c:pt idx="29">
                  <c:v>93</c:v>
                </c:pt>
                <c:pt idx="30">
                  <c:v>95</c:v>
                </c:pt>
                <c:pt idx="31">
                  <c:v>98</c:v>
                </c:pt>
                <c:pt idx="32">
                  <c:v>100</c:v>
                </c:pt>
              </c:numCache>
            </c:numRef>
          </c:cat>
          <c:val>
            <c:numRef>
              <c:f>Диаграммы!$R$5:$R$32</c:f>
              <c:numCache>
                <c:formatCode>General</c:formatCode>
                <c:ptCount val="28"/>
                <c:pt idx="0">
                  <c:v>7</c:v>
                </c:pt>
                <c:pt idx="1">
                  <c:v>3</c:v>
                </c:pt>
                <c:pt idx="2">
                  <c:v>6</c:v>
                </c:pt>
                <c:pt idx="3">
                  <c:v>51</c:v>
                </c:pt>
                <c:pt idx="4">
                  <c:v>73</c:v>
                </c:pt>
                <c:pt idx="5">
                  <c:v>103</c:v>
                </c:pt>
                <c:pt idx="6">
                  <c:v>108</c:v>
                </c:pt>
                <c:pt idx="7">
                  <c:v>112</c:v>
                </c:pt>
                <c:pt idx="8">
                  <c:v>89</c:v>
                </c:pt>
                <c:pt idx="9">
                  <c:v>101</c:v>
                </c:pt>
                <c:pt idx="10">
                  <c:v>90</c:v>
                </c:pt>
                <c:pt idx="11">
                  <c:v>66</c:v>
                </c:pt>
                <c:pt idx="12">
                  <c:v>58</c:v>
                </c:pt>
                <c:pt idx="13">
                  <c:v>34</c:v>
                </c:pt>
                <c:pt idx="14">
                  <c:v>37</c:v>
                </c:pt>
                <c:pt idx="15">
                  <c:v>34</c:v>
                </c:pt>
                <c:pt idx="16">
                  <c:v>21</c:v>
                </c:pt>
                <c:pt idx="17">
                  <c:v>8</c:v>
                </c:pt>
                <c:pt idx="18">
                  <c:v>13</c:v>
                </c:pt>
                <c:pt idx="19">
                  <c:v>8</c:v>
                </c:pt>
                <c:pt idx="20">
                  <c:v>6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1880560"/>
        <c:axId val="361885264"/>
      </c:lineChart>
      <c:catAx>
        <c:axId val="3618805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Тестовый балл</a:t>
                </a:r>
              </a:p>
            </c:rich>
          </c:tx>
          <c:layout>
            <c:manualLayout>
              <c:xMode val="edge"/>
              <c:yMode val="edge"/>
              <c:x val="0.42130177514792899"/>
              <c:y val="0.9110576923076922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36188526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6188526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361880560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534516765285997"/>
          <c:y val="0.34855769230769229"/>
          <c:w val="0.11518737672583823"/>
          <c:h val="0.19471153846153844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Cambria" panose="02040503050406030204" pitchFamily="18" charset="0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EF88B23-9694-4A4C-91CF-83A107F4051D}" type="datetimeFigureOut">
              <a:rPr lang="ru-RU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9F149B7-D4A8-41CD-80C6-BC9BC91A68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870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9A5D9E8-DC11-4F88-B055-7C6033DE779E}" type="datetimeFigureOut">
              <a:rPr lang="ru-RU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993"/>
            <a:ext cx="5438775" cy="4443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9D042E8-DB45-4D3D-A82D-A6AC747BD7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463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538" y="741363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32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AF25C5-A627-43F6-A001-A5835A4BD53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613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538" y="741363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42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B16CB7-428C-484F-8B8C-742AD9E5893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996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19" name="Номер слайда 3"/>
          <p:cNvSpPr txBox="1">
            <a:spLocks noGrp="1"/>
          </p:cNvSpPr>
          <p:nvPr/>
        </p:nvSpPr>
        <p:spPr bwMode="auto">
          <a:xfrm>
            <a:off x="3849688" y="9378407"/>
            <a:ext cx="2946400" cy="49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34" tIns="45567" rIns="91134" bIns="45567" anchor="b"/>
          <a:lstStyle/>
          <a:p>
            <a:pPr algn="r"/>
            <a:fld id="{AFC53C7A-BD4F-4803-98D7-6398166425C0}" type="slidenum">
              <a:rPr lang="ru-RU" sz="1200">
                <a:solidFill>
                  <a:prstClr val="black"/>
                </a:solidFill>
                <a:latin typeface="Calibri"/>
              </a:rPr>
              <a:pPr algn="r"/>
              <a:t>2</a:t>
            </a:fld>
            <a:endParaRPr lang="ru-RU" sz="1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486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144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3C06CD-788B-464E-B1E0-1AE27F61480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64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144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C3C06CD-788B-464E-B1E0-1AE27F61480D}" type="slidenum">
              <a:rPr lang="ru-RU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962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144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3C06CD-788B-464E-B1E0-1AE27F61480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17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Надо подчеркнуть что национальные мониторинговые исследования</a:t>
            </a:r>
            <a:r>
              <a:rPr lang="ru-RU" baseline="0" dirty="0" smtClean="0"/>
              <a:t> включают федеральный, региональный и общественный уровни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042E8-DB45-4D3D-A82D-A6AC747BD70D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903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538" y="741363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19" name="Номер слайда 3"/>
          <p:cNvSpPr txBox="1">
            <a:spLocks noGrp="1"/>
          </p:cNvSpPr>
          <p:nvPr/>
        </p:nvSpPr>
        <p:spPr bwMode="auto">
          <a:xfrm>
            <a:off x="3849688" y="9378406"/>
            <a:ext cx="2946400" cy="49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FC53C7A-BD4F-4803-98D7-6398166425C0}" type="slidenum">
              <a:rPr lang="ru-RU" sz="1200">
                <a:solidFill>
                  <a:prstClr val="black"/>
                </a:solidFill>
                <a:latin typeface="Calibri" pitchFamily="34" charset="0"/>
              </a:rPr>
              <a:pPr algn="r"/>
              <a:t>16</a:t>
            </a:fld>
            <a:endParaRPr lang="ru-RU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070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538" y="741363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19" name="Номер слайда 3"/>
          <p:cNvSpPr txBox="1">
            <a:spLocks noGrp="1"/>
          </p:cNvSpPr>
          <p:nvPr/>
        </p:nvSpPr>
        <p:spPr bwMode="auto">
          <a:xfrm>
            <a:off x="3849688" y="9378406"/>
            <a:ext cx="2946400" cy="49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FC53C7A-BD4F-4803-98D7-6398166425C0}" type="slidenum">
              <a:rPr lang="ru-RU" sz="1200">
                <a:solidFill>
                  <a:prstClr val="black"/>
                </a:solidFill>
                <a:latin typeface="Calibri" pitchFamily="34" charset="0"/>
              </a:rPr>
              <a:pPr algn="r"/>
              <a:t>17</a:t>
            </a:fld>
            <a:endParaRPr lang="ru-RU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177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538" y="741363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19" name="Номер слайда 3"/>
          <p:cNvSpPr txBox="1">
            <a:spLocks noGrp="1"/>
          </p:cNvSpPr>
          <p:nvPr/>
        </p:nvSpPr>
        <p:spPr bwMode="auto">
          <a:xfrm>
            <a:off x="3849688" y="9378406"/>
            <a:ext cx="2946400" cy="49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FC53C7A-BD4F-4803-98D7-6398166425C0}" type="slidenum">
              <a:rPr lang="ru-RU" sz="1200">
                <a:solidFill>
                  <a:prstClr val="black"/>
                </a:solidFill>
                <a:latin typeface="Calibri" pitchFamily="34" charset="0"/>
              </a:rPr>
              <a:pPr algn="r"/>
              <a:t>18</a:t>
            </a:fld>
            <a:endParaRPr lang="ru-RU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679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551FA-8605-4720-AB93-90AF295C6CB9}" type="datetimeFigureOut">
              <a:rPr lang="ru-RU" smtClean="0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6C0224-97F7-490A-B934-2FB382DE131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26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94CF97-62A0-4DAC-9DB1-FF17090F65A7}" type="datetimeFigureOut">
              <a:rPr lang="ru-RU" smtClean="0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ACABE5-8475-4850-83F6-7462E25008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52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BF36CF-0A3C-47F8-B04A-48650009F402}" type="datetimeFigureOut">
              <a:rPr lang="ru-RU" smtClean="0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A6CB2A-DF0C-4AB6-BF86-A51512CD5F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88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1E9174-92FE-4ED6-A0B6-A3018A59DA4B}" type="datetimeFigureOut">
              <a:rPr lang="ru-RU" smtClean="0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556B28-C4C4-49E3-8878-E65BC629A7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327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FE4C0-960A-4A48-9145-4D58019AC6BF}" type="datetimeFigureOut">
              <a:rPr lang="ru-RU" smtClean="0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0E8374-394E-4758-8D1C-9EB470881A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735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D1BAD4-6070-4172-BE3C-8EA8647C554E}" type="datetimeFigureOut">
              <a:rPr lang="ru-RU" smtClean="0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96A0F0-A63A-473E-9150-0C876367BA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20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1ACEAC-74A8-424F-A716-F561F079D9AF}" type="datetimeFigureOut">
              <a:rPr lang="ru-RU" smtClean="0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08A911-33B7-49BB-938F-5F8AAA854E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80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87E159-1827-435F-A2CD-E4511BA35A48}" type="datetimeFigureOut">
              <a:rPr lang="ru-RU" smtClean="0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75A75-6807-418F-8B59-FE4B1D9546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544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240EE3-CC60-4559-B239-70DBD044A060}" type="datetimeFigureOut">
              <a:rPr lang="ru-RU" smtClean="0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0CD642-FCC7-4B45-8CC8-F769D80877A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03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F430E5-34C9-4658-9C1C-38FD876929AB}" type="datetimeFigureOut">
              <a:rPr lang="ru-RU" smtClean="0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47E1AD-5C48-4B5F-91DC-2A2FC960F5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875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FDCBE4-FF3B-4D8D-8C61-82BF246C4C2F}" type="datetimeFigureOut">
              <a:rPr lang="ru-RU" smtClean="0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04BC9-D748-423D-9CB1-BA9C45FBA0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60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7E257E0-7E82-4384-90EF-189AF12F5CED}" type="datetimeFigureOut">
              <a:rPr lang="ru-RU" smtClean="0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FE1F12-A712-4AE9-9E32-66E7461C4D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924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621" y="758195"/>
            <a:ext cx="8647113" cy="267765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90033"/>
                </a:solidFill>
                <a:latin typeface="Cambria" pitchFamily="18" charset="0"/>
              </a:rPr>
              <a:t>Итоги проведения ЕГЭ в </a:t>
            </a:r>
            <a:r>
              <a:rPr lang="ru-RU" sz="2800" b="1" dirty="0">
                <a:solidFill>
                  <a:srgbClr val="990033"/>
                </a:solidFill>
                <a:latin typeface="Cambria" pitchFamily="18" charset="0"/>
              </a:rPr>
              <a:t>2014 </a:t>
            </a:r>
            <a:r>
              <a:rPr lang="ru-RU" sz="2800" b="1" dirty="0" smtClean="0">
                <a:solidFill>
                  <a:srgbClr val="990033"/>
                </a:solidFill>
                <a:latin typeface="Cambria" pitchFamily="18" charset="0"/>
              </a:rPr>
              <a:t>году </a:t>
            </a:r>
          </a:p>
          <a:p>
            <a:pPr algn="ctr"/>
            <a:r>
              <a:rPr lang="ru-RU" sz="2800" b="1" dirty="0" smtClean="0">
                <a:solidFill>
                  <a:srgbClr val="990033"/>
                </a:solidFill>
                <a:latin typeface="Cambria" pitchFamily="18" charset="0"/>
              </a:rPr>
              <a:t>в </a:t>
            </a:r>
            <a:r>
              <a:rPr lang="ru-RU" sz="2800" b="1" dirty="0">
                <a:solidFill>
                  <a:srgbClr val="990033"/>
                </a:solidFill>
                <a:latin typeface="Cambria" pitchFamily="18" charset="0"/>
              </a:rPr>
              <a:t>Ростовской области и </a:t>
            </a:r>
            <a:r>
              <a:rPr lang="ru-RU" sz="2800" b="1" dirty="0" smtClean="0">
                <a:solidFill>
                  <a:srgbClr val="990033"/>
                </a:solidFill>
                <a:latin typeface="Cambria" pitchFamily="18" charset="0"/>
              </a:rPr>
              <a:t>направления </a:t>
            </a:r>
            <a:r>
              <a:rPr lang="ru-RU" sz="2800" b="1" dirty="0">
                <a:solidFill>
                  <a:srgbClr val="990033"/>
                </a:solidFill>
                <a:latin typeface="Cambria" pitchFamily="18" charset="0"/>
              </a:rPr>
              <a:t>развития ЕГЭ в 2015 </a:t>
            </a:r>
            <a:r>
              <a:rPr lang="ru-RU" sz="2800" b="1" dirty="0" smtClean="0">
                <a:solidFill>
                  <a:srgbClr val="990033"/>
                </a:solidFill>
                <a:latin typeface="Cambria" pitchFamily="18" charset="0"/>
              </a:rPr>
              <a:t>году. </a:t>
            </a:r>
          </a:p>
          <a:p>
            <a:pPr algn="ctr"/>
            <a:r>
              <a:rPr lang="ru-RU" sz="2800" b="1" dirty="0" smtClean="0">
                <a:solidFill>
                  <a:srgbClr val="990033"/>
                </a:solidFill>
                <a:latin typeface="Cambria" pitchFamily="18" charset="0"/>
              </a:rPr>
              <a:t>Развитие системы оценки качества общего образования.</a:t>
            </a:r>
            <a:endParaRPr lang="ru-RU" sz="2800" b="1" dirty="0">
              <a:solidFill>
                <a:srgbClr val="990033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218" y="3435851"/>
            <a:ext cx="7404848" cy="5847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solidFill>
                  <a:srgbClr val="2E3192"/>
                </a:solidFill>
                <a:latin typeface="Cambria" pitchFamily="18" charset="0"/>
              </a:rPr>
              <a:t>Паршина Анна Александровна,</a:t>
            </a:r>
            <a:endParaRPr lang="ru-RU" sz="1600" dirty="0">
              <a:solidFill>
                <a:srgbClr val="2E3192"/>
              </a:solidFill>
              <a:latin typeface="Cambria" pitchFamily="18" charset="0"/>
            </a:endParaRPr>
          </a:p>
          <a:p>
            <a:pPr algn="ctr"/>
            <a:r>
              <a:rPr lang="ru-RU" sz="1600" dirty="0" err="1" smtClean="0">
                <a:solidFill>
                  <a:srgbClr val="2E3192"/>
                </a:solidFill>
                <a:latin typeface="Cambria" pitchFamily="18" charset="0"/>
              </a:rPr>
              <a:t>и.о</a:t>
            </a:r>
            <a:r>
              <a:rPr lang="ru-RU" sz="1600" dirty="0" smtClean="0">
                <a:solidFill>
                  <a:srgbClr val="2E3192"/>
                </a:solidFill>
                <a:latin typeface="Cambria" pitchFamily="18" charset="0"/>
              </a:rPr>
              <a:t>. министра общего и профессионального образования Ростовской области</a:t>
            </a:r>
            <a:endParaRPr lang="ru-RU" sz="1600" dirty="0">
              <a:solidFill>
                <a:srgbClr val="2E3192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208463" y="1383688"/>
            <a:ext cx="669925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/>
          </a:p>
        </p:txBody>
      </p:sp>
      <p:sp>
        <p:nvSpPr>
          <p:cNvPr id="31753" name="Подзаголовок 4"/>
          <p:cNvSpPr txBox="1">
            <a:spLocks/>
          </p:cNvSpPr>
          <p:nvPr/>
        </p:nvSpPr>
        <p:spPr bwMode="auto">
          <a:xfrm>
            <a:off x="758825" y="331788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261938"/>
            <a:ext cx="9144000" cy="46166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2E3192"/>
                </a:solidFill>
                <a:latin typeface="Cambria" pitchFamily="18" charset="0"/>
              </a:rPr>
              <a:t>ЕГЭ-2015</a:t>
            </a:r>
            <a:endParaRPr lang="ru-RU" sz="24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1095524"/>
            <a:ext cx="7997023" cy="504064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2E3192"/>
                </a:solidFill>
                <a:latin typeface="Cambria" pitchFamily="18" charset="0"/>
              </a:rPr>
              <a:t>Совершенствование структуры КИМ</a:t>
            </a:r>
            <a:endParaRPr lang="ru-RU" sz="20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12581" y="1743604"/>
            <a:ext cx="7995814" cy="503238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Увеличение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количества заданий в открытом банке на 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itchFamily="18" charset="0"/>
              </a:rPr>
              <a:t>20%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01850" y="2804116"/>
            <a:ext cx="1079500" cy="10795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24953" y="3133749"/>
            <a:ext cx="7970235" cy="503238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Базовый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и профильный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уровни по математике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rgbClr val="2E3192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4212" y="3798973"/>
            <a:ext cx="7970235" cy="536919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Итоговое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сочинение (изложение)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как допуск к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ГИА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2E3192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4212" y="2391165"/>
            <a:ext cx="7970236" cy="580598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2E3192"/>
                </a:solidFill>
                <a:latin typeface="Cambria" pitchFamily="18" charset="0"/>
              </a:rPr>
              <a:t>Введение </a:t>
            </a:r>
            <a:r>
              <a:rPr lang="ru-RU" sz="2000" b="1" kern="0" dirty="0">
                <a:solidFill>
                  <a:srgbClr val="2E3192"/>
                </a:solidFill>
                <a:latin typeface="Cambria" pitchFamily="18" charset="0"/>
              </a:rPr>
              <a:t>у</a:t>
            </a:r>
            <a:r>
              <a:rPr lang="ru-RU" sz="2000" b="1" kern="0" dirty="0" err="1">
                <a:solidFill>
                  <a:srgbClr val="2E3192"/>
                </a:solidFill>
                <a:latin typeface="Cambria" pitchFamily="18" charset="0"/>
              </a:rPr>
              <a:t>стной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 части «Говорение»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по иностранному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языку на добровольной</a:t>
            </a:r>
            <a:r>
              <a:rPr kumimoji="0" lang="ru-RU" sz="2000" b="1" i="0" u="none" strike="noStrike" kern="0" cap="none" spc="0" normalizeH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 основе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2E3192"/>
              </a:solidFill>
              <a:effectLst/>
              <a:uLnTx/>
              <a:uFillTx/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150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3" name="Подзаголовок 4"/>
          <p:cNvSpPr txBox="1">
            <a:spLocks/>
          </p:cNvSpPr>
          <p:nvPr/>
        </p:nvSpPr>
        <p:spPr bwMode="auto">
          <a:xfrm>
            <a:off x="1440904" y="147796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261938"/>
            <a:ext cx="9144000" cy="46166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2E3192"/>
                </a:solidFill>
                <a:latin typeface="Cambria" pitchFamily="18" charset="0"/>
              </a:rPr>
              <a:t>ЕГЭ-2015 (продолжение)</a:t>
            </a:r>
            <a:endParaRPr lang="ru-RU" sz="24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4572" y="1563638"/>
            <a:ext cx="7877047" cy="912189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Оптимизация сети ППЭ в части увеличения количества ППЭ с он-</a:t>
            </a:r>
            <a:r>
              <a:rPr kumimoji="0" lang="ru-RU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лайн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 трансляции в</a:t>
            </a:r>
            <a:r>
              <a:rPr lang="ru-RU" sz="2000" b="1" kern="0" dirty="0" smtClean="0">
                <a:solidFill>
                  <a:srgbClr val="2E3192"/>
                </a:solidFill>
                <a:latin typeface="Cambria" pitchFamily="18" charset="0"/>
              </a:rPr>
              <a:t>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аудиториях ППЭ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(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itchFamily="18" charset="0"/>
              </a:rPr>
              <a:t>80%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 аудиторий он-</a:t>
            </a:r>
            <a:r>
              <a:rPr kumimoji="0" lang="ru-RU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лайн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)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78685" y="801544"/>
            <a:ext cx="7877042" cy="522385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Печать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КИМ в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ППЭ (февраль)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2E3192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71823" y="2715536"/>
            <a:ext cx="7883904" cy="648302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Исключение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из расписания ЕГЭ дополнительного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этапа (июль)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2E3192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6244" y="3602992"/>
            <a:ext cx="7883904" cy="105699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ГИА-9 в 2015 году </a:t>
            </a:r>
            <a:r>
              <a:rPr lang="ru-RU" sz="2000" b="1" kern="0" dirty="0">
                <a:solidFill>
                  <a:srgbClr val="2E3192"/>
                </a:solidFill>
                <a:latin typeface="Cambria" pitchFamily="18" charset="0"/>
              </a:rPr>
              <a:t>пройдет аналогично ЕГЭ </a:t>
            </a:r>
            <a:r>
              <a:rPr lang="ru-RU" sz="2000" b="1" kern="0" dirty="0" smtClean="0">
                <a:solidFill>
                  <a:srgbClr val="2E3192"/>
                </a:solidFill>
                <a:latin typeface="Cambria" pitchFamily="18" charset="0"/>
              </a:rPr>
              <a:t>в части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обеспечения мер по информационной безопасности (</a:t>
            </a:r>
            <a:r>
              <a:rPr kumimoji="0" lang="ru-RU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металлодетекторы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,</a:t>
            </a:r>
            <a:r>
              <a:rPr kumimoji="0" lang="ru-RU" sz="2000" b="1" i="0" u="none" strike="noStrike" kern="0" cap="none" spc="0" normalizeH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 видеонаблюдение и пр.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 pitchFamily="18" charset="0"/>
              </a:rPr>
              <a:t>)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2E3192"/>
              </a:solidFill>
              <a:effectLst/>
              <a:uLnTx/>
              <a:uFillTx/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19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2105025" y="163671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53" name="Подзаголовок 4"/>
          <p:cNvSpPr txBox="1">
            <a:spLocks/>
          </p:cNvSpPr>
          <p:nvPr/>
        </p:nvSpPr>
        <p:spPr bwMode="auto">
          <a:xfrm>
            <a:off x="758825" y="331788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65869"/>
            <a:ext cx="9144000" cy="46166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2E3192"/>
                </a:solidFill>
                <a:latin typeface="Cambria" pitchFamily="18" charset="0"/>
              </a:rPr>
              <a:t>Этапы проведения ЕГЭ в 2015 году</a:t>
            </a:r>
            <a:endParaRPr lang="ru-RU" sz="24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9512" y="1931814"/>
            <a:ext cx="8784976" cy="927968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lvl="0" algn="just">
              <a:lnSpc>
                <a:spcPct val="150000"/>
              </a:lnSpc>
              <a:defRPr/>
            </a:pPr>
            <a:r>
              <a:rPr lang="ru-RU" b="1" u="sng" dirty="0" smtClean="0">
                <a:solidFill>
                  <a:srgbClr val="2E3192"/>
                </a:solidFill>
                <a:latin typeface="Cambria" pitchFamily="18" charset="0"/>
              </a:rPr>
              <a:t>Апрель 2015 года</a:t>
            </a:r>
          </a:p>
          <a:p>
            <a:pPr lvl="0" algn="just">
              <a:defRPr/>
            </a:pPr>
            <a:r>
              <a:rPr lang="ru-RU" b="1" dirty="0">
                <a:solidFill>
                  <a:srgbClr val="2E3192"/>
                </a:solidFill>
                <a:latin typeface="Cambria" pitchFamily="18" charset="0"/>
              </a:rPr>
              <a:t>Для </a:t>
            </a: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выпускников текущего года, имеющих допуск педагогического совета; </a:t>
            </a:r>
          </a:p>
          <a:p>
            <a:pPr lvl="0" algn="just">
              <a:defRPr/>
            </a:pP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выпускников прошлых лет.</a:t>
            </a:r>
            <a:endParaRPr lang="ru-RU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79512" y="699542"/>
            <a:ext cx="8784976" cy="1152128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lvl="0" algn="just">
              <a:defRPr/>
            </a:pPr>
            <a:r>
              <a:rPr lang="ru-RU" b="1" u="sng" dirty="0" smtClean="0">
                <a:solidFill>
                  <a:srgbClr val="2E3192"/>
                </a:solidFill>
                <a:latin typeface="Cambria" pitchFamily="18" charset="0"/>
              </a:rPr>
              <a:t>Февраль 2015 года </a:t>
            </a: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(русский язык, география).</a:t>
            </a:r>
          </a:p>
          <a:p>
            <a:pPr lvl="0" algn="just">
              <a:defRPr/>
            </a:pP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Для выпускников прошлых лет; </a:t>
            </a:r>
          </a:p>
          <a:p>
            <a:pPr lvl="0" algn="just">
              <a:defRPr/>
            </a:pP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лиц, освоивших образовательные программы среднего общего образования, но получивших справку о обучении в образовательной организации.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79512" y="2939926"/>
            <a:ext cx="8784976" cy="351904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lvl="0" algn="just">
              <a:defRPr/>
            </a:pPr>
            <a:r>
              <a:rPr lang="ru-RU" b="1" u="sng" dirty="0" smtClean="0">
                <a:solidFill>
                  <a:srgbClr val="2E3192"/>
                </a:solidFill>
                <a:latin typeface="Cambria" pitchFamily="18" charset="0"/>
              </a:rPr>
              <a:t>Май-июнь 2015 года</a:t>
            </a: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 выпускники текущего года и прошлых лет.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79512" y="3371974"/>
            <a:ext cx="8784976" cy="121600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lvl="0" algn="just">
              <a:defRPr/>
            </a:pPr>
            <a:r>
              <a:rPr lang="ru-RU" b="1" u="sng" dirty="0" smtClean="0">
                <a:solidFill>
                  <a:srgbClr val="2E3192"/>
                </a:solidFill>
                <a:latin typeface="Cambria" pitchFamily="18" charset="0"/>
              </a:rPr>
              <a:t>Сентябрь  2015 года</a:t>
            </a: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 для всех категорий участников ЕГЭ пересдача неудовлетворительных результатов в </a:t>
            </a:r>
            <a:r>
              <a:rPr lang="ru-RU" b="1" i="1" dirty="0" smtClean="0">
                <a:solidFill>
                  <a:srgbClr val="2E3192"/>
                </a:solidFill>
                <a:latin typeface="Cambria" pitchFamily="18" charset="0"/>
              </a:rPr>
              <a:t>специализированных центрах </a:t>
            </a:r>
          </a:p>
          <a:p>
            <a:pPr lvl="0" algn="just">
              <a:defRPr/>
            </a:pPr>
            <a:r>
              <a:rPr lang="ru-RU" b="1" i="1" dirty="0" smtClean="0">
                <a:solidFill>
                  <a:srgbClr val="2E3192"/>
                </a:solidFill>
                <a:latin typeface="Cambria" pitchFamily="18" charset="0"/>
              </a:rPr>
              <a:t>(в настоящее время в РФ функционирует 4: г. Пятигорск, г. Махачкала, </a:t>
            </a:r>
            <a:r>
              <a:rPr lang="ru-RU" b="1" i="1" dirty="0" err="1" smtClean="0">
                <a:solidFill>
                  <a:srgbClr val="2E3192"/>
                </a:solidFill>
                <a:latin typeface="Cambria" pitchFamily="18" charset="0"/>
              </a:rPr>
              <a:t>г.Сыктывкар</a:t>
            </a:r>
            <a:r>
              <a:rPr lang="ru-RU" b="1" i="1" dirty="0" smtClean="0">
                <a:solidFill>
                  <a:srgbClr val="2E3192"/>
                </a:solidFill>
                <a:latin typeface="Cambria" pitchFamily="18" charset="0"/>
              </a:rPr>
              <a:t>, г. Нальчик)</a:t>
            </a:r>
          </a:p>
        </p:txBody>
      </p:sp>
    </p:spTree>
    <p:extLst>
      <p:ext uri="{BB962C8B-B14F-4D97-AF65-F5344CB8AC3E}">
        <p14:creationId xmlns:p14="http://schemas.microsoft.com/office/powerpoint/2010/main" val="35010938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730651" y="1995613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30651" y="1995613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392512" y="86943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mtClean="0">
              <a:solidFill>
                <a:prstClr val="black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378552" y="2142392"/>
            <a:ext cx="2313088" cy="1318156"/>
          </a:xfrm>
          <a:prstGeom prst="roundRect">
            <a:avLst/>
          </a:prstGeom>
          <a:solidFill>
            <a:schemeClr val="tx2">
              <a:alpha val="4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  <a:latin typeface="Cambria" panose="02040503050406030204" pitchFamily="18" charset="0"/>
              </a:rPr>
              <a:t>Развитие системы образования</a:t>
            </a:r>
            <a:endParaRPr lang="ru-RU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9412" y="1290231"/>
            <a:ext cx="2448272" cy="6164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/>
                </a:solidFill>
                <a:latin typeface="Cambria" panose="02040503050406030204" pitchFamily="18" charset="0"/>
              </a:rPr>
              <a:t>Государственно-общественное управление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82577" y="2095264"/>
            <a:ext cx="2521943" cy="16366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/>
                </a:solidFill>
                <a:latin typeface="Cambria" panose="02040503050406030204" pitchFamily="18" charset="0"/>
              </a:rPr>
              <a:t>Повышение профессионального уровня педагога </a:t>
            </a:r>
            <a:endParaRPr lang="ru-RU" sz="1400" dirty="0" smtClean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(</a:t>
            </a:r>
            <a:r>
              <a:rPr lang="ru-RU" sz="1400" dirty="0">
                <a:solidFill>
                  <a:schemeClr val="tx2"/>
                </a:solidFill>
                <a:latin typeface="Cambria" panose="02040503050406030204" pitchFamily="18" charset="0"/>
              </a:rPr>
              <a:t>указы Президента РФ, профессиональный стандарт, эффективный контракт)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82578" y="3920449"/>
            <a:ext cx="2521942" cy="74741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/>
                </a:solidFill>
                <a:latin typeface="Cambria" panose="02040503050406030204" pitchFamily="18" charset="0"/>
              </a:rPr>
              <a:t>Модернизация подготовки педагогических кадров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903193" y="3912568"/>
            <a:ext cx="3286476" cy="763183"/>
          </a:xfrm>
          <a:prstGeom prst="roundRect">
            <a:avLst/>
          </a:prstGeom>
          <a:solidFill>
            <a:srgbClr val="FF0000">
              <a:alpha val="23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FF0000"/>
                </a:solidFill>
                <a:latin typeface="Cambria" panose="02040503050406030204" pitchFamily="18" charset="0"/>
              </a:rPr>
              <a:t>Система оценивания достижений учащихся (ОСОКО, ГИА, ЕГЭ)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413958" y="3765312"/>
            <a:ext cx="2362201" cy="74741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Механизмы реализации (государственная программа, ФЦПРО)</a:t>
            </a:r>
            <a:endParaRPr lang="ru-RU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389581" y="2818400"/>
            <a:ext cx="2362202" cy="83352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Модернизация материально-технической базы (ПНПО, МРСО, МРСДО, МРСО-2)</a:t>
            </a:r>
            <a:endParaRPr lang="ru-RU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407606" y="2170130"/>
            <a:ext cx="2368553" cy="530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Мониторинг системы образования</a:t>
            </a:r>
            <a:endParaRPr lang="ru-RU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830426" y="718634"/>
            <a:ext cx="3359243" cy="9241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Обновление содержания образования (ФГОС нового поколения, новые примерные общеобразовательные программы)</a:t>
            </a:r>
            <a:endParaRPr lang="ru-RU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422623" y="1077492"/>
            <a:ext cx="2358471" cy="97458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Нормативно-правовое регулирование </a:t>
            </a:r>
            <a:br>
              <a:rPr lang="ru-RU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</a:br>
            <a:r>
              <a:rPr lang="ru-RU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(ФЗ «Об образовании в РФ», подзаконные акты)</a:t>
            </a:r>
            <a:endParaRPr lang="ru-RU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grpSp>
        <p:nvGrpSpPr>
          <p:cNvPr id="35" name="Группа 34"/>
          <p:cNvGrpSpPr/>
          <p:nvPr/>
        </p:nvGrpSpPr>
        <p:grpSpPr>
          <a:xfrm rot="4693435">
            <a:off x="4335138" y="1674988"/>
            <a:ext cx="339908" cy="447795"/>
            <a:chOff x="3236910" y="1996327"/>
            <a:chExt cx="341938" cy="245789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36" name="Стрелка вправо 35"/>
            <p:cNvSpPr/>
            <p:nvPr/>
          </p:nvSpPr>
          <p:spPr>
            <a:xfrm rot="11384064">
              <a:off x="3236910" y="1996327"/>
              <a:ext cx="341938" cy="245789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Стрелка вправо 4"/>
            <p:cNvSpPr/>
            <p:nvPr/>
          </p:nvSpPr>
          <p:spPr>
            <a:xfrm rot="22184064">
              <a:off x="3310116" y="2051719"/>
              <a:ext cx="268201" cy="14747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700" kern="1200">
                <a:latin typeface="Cambria" panose="02040503050406030204" pitchFamily="18" charset="0"/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 rot="10335074">
            <a:off x="5833459" y="2471680"/>
            <a:ext cx="367844" cy="571668"/>
            <a:chOff x="3236910" y="1996327"/>
            <a:chExt cx="341938" cy="245789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39" name="Стрелка вправо 38"/>
            <p:cNvSpPr/>
            <p:nvPr/>
          </p:nvSpPr>
          <p:spPr>
            <a:xfrm rot="11384064">
              <a:off x="3236910" y="1996327"/>
              <a:ext cx="341938" cy="245789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Стрелка вправо 4"/>
            <p:cNvSpPr/>
            <p:nvPr/>
          </p:nvSpPr>
          <p:spPr>
            <a:xfrm rot="22184064">
              <a:off x="3310116" y="2051719"/>
              <a:ext cx="268201" cy="14747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700" kern="1200">
                <a:latin typeface="Cambria" panose="02040503050406030204" pitchFamily="18" charset="0"/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 rot="20876869">
            <a:off x="2829092" y="2373336"/>
            <a:ext cx="367844" cy="571668"/>
            <a:chOff x="3236910" y="1996327"/>
            <a:chExt cx="341938" cy="245789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2" name="Стрелка вправо 41"/>
            <p:cNvSpPr/>
            <p:nvPr/>
          </p:nvSpPr>
          <p:spPr>
            <a:xfrm rot="11384064">
              <a:off x="3236910" y="1996327"/>
              <a:ext cx="341938" cy="245789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Стрелка вправо 4"/>
            <p:cNvSpPr/>
            <p:nvPr/>
          </p:nvSpPr>
          <p:spPr>
            <a:xfrm rot="22184064">
              <a:off x="3310116" y="2051719"/>
              <a:ext cx="268201" cy="14747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700" kern="1200">
                <a:latin typeface="Cambria" panose="02040503050406030204" pitchFamily="18" charset="0"/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 rot="15604023">
            <a:off x="4335138" y="3482459"/>
            <a:ext cx="339908" cy="447795"/>
            <a:chOff x="3236910" y="1996327"/>
            <a:chExt cx="341938" cy="245789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51" name="Стрелка вправо 50"/>
            <p:cNvSpPr/>
            <p:nvPr/>
          </p:nvSpPr>
          <p:spPr>
            <a:xfrm rot="11384064">
              <a:off x="3236910" y="1996327"/>
              <a:ext cx="341938" cy="245789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Стрелка вправо 4"/>
            <p:cNvSpPr/>
            <p:nvPr/>
          </p:nvSpPr>
          <p:spPr>
            <a:xfrm rot="22184064">
              <a:off x="3310116" y="2051719"/>
              <a:ext cx="268201" cy="14747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700" kern="1200">
                <a:latin typeface="Cambria" panose="02040503050406030204" pitchFamily="18" charset="0"/>
              </a:endParaRPr>
            </a:p>
          </p:txBody>
        </p:sp>
      </p:grpSp>
      <p:sp>
        <p:nvSpPr>
          <p:cNvPr id="44" name="Прямоугольник 43"/>
          <p:cNvSpPr/>
          <p:nvPr/>
        </p:nvSpPr>
        <p:spPr>
          <a:xfrm>
            <a:off x="0" y="10032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Развитие системы оценки качества общего образования</a:t>
            </a:r>
            <a:endParaRPr lang="ru-RU" sz="2400" b="1" dirty="0">
              <a:solidFill>
                <a:srgbClr val="2E319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96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730651" y="1995613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5176" y="2103574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476" y="1995501"/>
            <a:ext cx="288925" cy="46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05025" y="1852737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30651" y="1995613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35176" y="2103574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05025" y="1852737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392512" y="86943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0" y="10032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Актуальность создания системы объективной оценки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качества </a:t>
            </a:r>
            <a:r>
              <a:rPr lang="ru-RU" sz="24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общего образования</a:t>
            </a:r>
            <a:endParaRPr lang="ru-RU" sz="2400" b="1" dirty="0">
              <a:solidFill>
                <a:srgbClr val="2E319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9552" y="1419622"/>
            <a:ext cx="8280920" cy="772288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Получение объективных данных </a:t>
            </a:r>
            <a:b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</a:b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о качестве общего образования и результатах обучения</a:t>
            </a:r>
            <a:endParaRPr lang="ru-RU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9552" y="3075806"/>
            <a:ext cx="8280920" cy="1080120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Принятие государственно-общественных управленческих решений по совершенствованию образовательных процессов и системы образования в целом</a:t>
            </a:r>
            <a:endParaRPr lang="ru-RU" b="1" dirty="0">
              <a:solidFill>
                <a:srgbClr val="2E3192"/>
              </a:solidFill>
              <a:latin typeface="Cambria" pitchFamily="18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 rot="10800000">
            <a:off x="4184423" y="2342993"/>
            <a:ext cx="775154" cy="581730"/>
            <a:chOff x="4086350" y="1327203"/>
            <a:chExt cx="245789" cy="328724"/>
          </a:xfrm>
          <a:effectLst>
            <a:glow rad="127000">
              <a:schemeClr val="accent1">
                <a:alpha val="27000"/>
              </a:schemeClr>
            </a:glow>
            <a:outerShdw blurRad="50800" dist="50800" dir="5400000" algn="ctr" rotWithShape="0">
              <a:srgbClr val="000000">
                <a:alpha val="44000"/>
              </a:srgbClr>
            </a:outerShdw>
          </a:effectLst>
        </p:grpSpPr>
        <p:sp>
          <p:nvSpPr>
            <p:cNvPr id="25" name="Стрелка вправо 24"/>
            <p:cNvSpPr/>
            <p:nvPr/>
          </p:nvSpPr>
          <p:spPr>
            <a:xfrm rot="16200000">
              <a:off x="4044883" y="1368670"/>
              <a:ext cx="328724" cy="245789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tx2">
                <a:alpha val="42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Стрелка вправо 4"/>
            <p:cNvSpPr/>
            <p:nvPr/>
          </p:nvSpPr>
          <p:spPr>
            <a:xfrm rot="16200000">
              <a:off x="4081752" y="1454697"/>
              <a:ext cx="254987" cy="1474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7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1171621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730651" y="1774039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5176" y="1882000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476" y="1773927"/>
            <a:ext cx="288925" cy="46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05025" y="163116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30651" y="1774039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35176" y="1882000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05025" y="163116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392512" y="64786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70083" y="701715"/>
            <a:ext cx="5310224" cy="274342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Cambria" pitchFamily="18" charset="0"/>
              </a:rPr>
              <a:t>Дошкольное образование</a:t>
            </a:r>
            <a:endParaRPr lang="ru-RU" sz="1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5400000">
            <a:off x="6013249" y="2140789"/>
            <a:ext cx="4390312" cy="1512170"/>
          </a:xfrm>
          <a:prstGeom prst="rect">
            <a:avLst/>
          </a:prstGeom>
          <a:solidFill>
            <a:srgbClr val="FFFF0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Оценка учителей,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2E3192"/>
                </a:solidFill>
                <a:latin typeface="Cambria" pitchFamily="18" charset="0"/>
              </a:rPr>
              <a:t>д</a:t>
            </a: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иректоров  </a:t>
            </a:r>
            <a:endParaRPr lang="ru-RU" sz="16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068420" y="1611064"/>
            <a:ext cx="5311888" cy="274342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Cambria" pitchFamily="18" charset="0"/>
              </a:rPr>
              <a:t>Начальная школа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060669" y="2762731"/>
            <a:ext cx="5319640" cy="274342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Cambria" pitchFamily="18" charset="0"/>
              </a:rPr>
              <a:t>Основная школа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068420" y="3986867"/>
            <a:ext cx="5311891" cy="274342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Cambria" pitchFamily="18" charset="0"/>
              </a:rPr>
              <a:t>Старшая школа</a:t>
            </a:r>
          </a:p>
        </p:txBody>
      </p:sp>
      <p:sp>
        <p:nvSpPr>
          <p:cNvPr id="28" name="Прямоугольник 27"/>
          <p:cNvSpPr/>
          <p:nvPr/>
        </p:nvSpPr>
        <p:spPr>
          <a:xfrm rot="5400000">
            <a:off x="-813650" y="1669317"/>
            <a:ext cx="3806402" cy="1871198"/>
          </a:xfrm>
          <a:prstGeom prst="rect">
            <a:avLst/>
          </a:prstGeom>
          <a:solidFill>
            <a:srgbClr val="FFFF0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Оценка образовательной системы</a:t>
            </a:r>
            <a:endParaRPr lang="ru-RU" sz="16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 rot="5400000">
            <a:off x="831542" y="3887061"/>
            <a:ext cx="506819" cy="1871199"/>
          </a:xfrm>
          <a:prstGeom prst="rect">
            <a:avLst/>
          </a:prstGeom>
          <a:solidFill>
            <a:srgbClr val="FFFF0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Инспекция (</a:t>
            </a:r>
            <a:r>
              <a:rPr lang="ru-RU" sz="1600" b="1" dirty="0" err="1" smtClean="0">
                <a:solidFill>
                  <a:srgbClr val="2E3192"/>
                </a:solidFill>
                <a:latin typeface="Cambria" pitchFamily="18" charset="0"/>
              </a:rPr>
              <a:t>Рособрнадзор</a:t>
            </a: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) </a:t>
            </a:r>
            <a:endParaRPr lang="ru-RU" sz="16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 rot="5400000">
            <a:off x="4465798" y="-1368564"/>
            <a:ext cx="510197" cy="53188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Национальные мониторинговые исследования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(динамика</a:t>
            </a: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)</a:t>
            </a:r>
            <a:endParaRPr lang="ru-RU" sz="16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 rot="5400000">
            <a:off x="5962757" y="1286275"/>
            <a:ext cx="746871" cy="20882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Национальные мониторинговые исследования</a:t>
            </a:r>
          </a:p>
        </p:txBody>
      </p:sp>
      <p:sp>
        <p:nvSpPr>
          <p:cNvPr id="33" name="Прямоугольник 32"/>
          <p:cNvSpPr/>
          <p:nvPr/>
        </p:nvSpPr>
        <p:spPr>
          <a:xfrm rot="5400000">
            <a:off x="3270815" y="754559"/>
            <a:ext cx="746870" cy="3151659"/>
          </a:xfrm>
          <a:prstGeom prst="rect">
            <a:avLst/>
          </a:prstGeom>
          <a:solidFill>
            <a:srgbClr val="00B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Международные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мониторинговые исследования</a:t>
            </a:r>
            <a:r>
              <a:rPr lang="en-US" sz="1400" b="1" dirty="0" smtClean="0">
                <a:solidFill>
                  <a:srgbClr val="2E3192"/>
                </a:solidFill>
                <a:latin typeface="Cambria" pitchFamily="18" charset="0"/>
              </a:rPr>
              <a:t> (PIRLS)</a:t>
            </a:r>
            <a:endParaRPr lang="ru-RU" sz="1400" b="1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 rot="5400000">
            <a:off x="5940149" y="2461012"/>
            <a:ext cx="792089" cy="20882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Национальные мониторинговые исследования</a:t>
            </a:r>
          </a:p>
        </p:txBody>
      </p:sp>
      <p:sp>
        <p:nvSpPr>
          <p:cNvPr id="35" name="Прямоугольник 34"/>
          <p:cNvSpPr/>
          <p:nvPr/>
        </p:nvSpPr>
        <p:spPr>
          <a:xfrm rot="5400000">
            <a:off x="2876300" y="2301205"/>
            <a:ext cx="792088" cy="2407847"/>
          </a:xfrm>
          <a:prstGeom prst="rect">
            <a:avLst/>
          </a:prstGeom>
          <a:solidFill>
            <a:srgbClr val="00B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Международные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мониторинговые исследования</a:t>
            </a:r>
            <a:b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</a:b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(</a:t>
            </a:r>
            <a:r>
              <a:rPr lang="en-US" sz="1400" b="1" dirty="0" smtClean="0">
                <a:solidFill>
                  <a:srgbClr val="2E3192"/>
                </a:solidFill>
                <a:latin typeface="Cambria" pitchFamily="18" charset="0"/>
              </a:rPr>
              <a:t>PISA</a:t>
            </a: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, </a:t>
            </a:r>
            <a:r>
              <a:rPr lang="en-US" sz="1400" b="1" dirty="0" smtClean="0">
                <a:solidFill>
                  <a:srgbClr val="2E3192"/>
                </a:solidFill>
                <a:latin typeface="Cambria" pitchFamily="18" charset="0"/>
              </a:rPr>
              <a:t>TIMSS</a:t>
            </a: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)</a:t>
            </a:r>
          </a:p>
        </p:txBody>
      </p:sp>
      <p:sp>
        <p:nvSpPr>
          <p:cNvPr id="36" name="Прямоугольник 35"/>
          <p:cNvSpPr/>
          <p:nvPr/>
        </p:nvSpPr>
        <p:spPr>
          <a:xfrm rot="5400000">
            <a:off x="2897474" y="3497276"/>
            <a:ext cx="749740" cy="2407848"/>
          </a:xfrm>
          <a:prstGeom prst="rect">
            <a:avLst/>
          </a:prstGeom>
          <a:solidFill>
            <a:srgbClr val="00B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Международные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мониторинговые исследования</a:t>
            </a:r>
            <a:r>
              <a:rPr lang="en-US" sz="1400" b="1" dirty="0" smtClean="0">
                <a:solidFill>
                  <a:srgbClr val="2E3192"/>
                </a:solidFill>
                <a:latin typeface="Cambria" pitchFamily="18" charset="0"/>
              </a:rPr>
              <a:t> (TIMSS)</a:t>
            </a:r>
            <a:endParaRPr lang="ru-RU" sz="1400" b="1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 rot="5400000">
            <a:off x="5961326" y="3673046"/>
            <a:ext cx="749737" cy="20882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Национальные мониторинговые исследования</a:t>
            </a:r>
          </a:p>
        </p:txBody>
      </p:sp>
      <p:sp>
        <p:nvSpPr>
          <p:cNvPr id="38" name="Прямоугольник 37"/>
          <p:cNvSpPr/>
          <p:nvPr/>
        </p:nvSpPr>
        <p:spPr>
          <a:xfrm rot="5400000">
            <a:off x="4499996" y="3181087"/>
            <a:ext cx="792090" cy="648077"/>
          </a:xfrm>
          <a:prstGeom prst="rect">
            <a:avLst/>
          </a:prstGeom>
          <a:solidFill>
            <a:srgbClr val="00B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ГИА-9</a:t>
            </a:r>
          </a:p>
        </p:txBody>
      </p:sp>
      <p:sp>
        <p:nvSpPr>
          <p:cNvPr id="39" name="Прямоугольник 38"/>
          <p:cNvSpPr/>
          <p:nvPr/>
        </p:nvSpPr>
        <p:spPr>
          <a:xfrm rot="5400000">
            <a:off x="4529153" y="4385143"/>
            <a:ext cx="733777" cy="648077"/>
          </a:xfrm>
          <a:prstGeom prst="rect">
            <a:avLst/>
          </a:prstGeom>
          <a:solidFill>
            <a:srgbClr val="00B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ЕГЭ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0" y="146517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Структура национального исследования оценки качества образования</a:t>
            </a:r>
            <a:endParaRPr lang="ru-RU" sz="2000" b="1" dirty="0">
              <a:solidFill>
                <a:srgbClr val="2E319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350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908175" y="2189804"/>
            <a:ext cx="1079500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30651" y="1631004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08489" y="1892940"/>
            <a:ext cx="669925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5176" y="1738966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476" y="1846916"/>
            <a:ext cx="288925" cy="46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05025" y="1488128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123478"/>
            <a:ext cx="9140017" cy="8309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2E3192"/>
                </a:solidFill>
                <a:latin typeface="Cambria" pitchFamily="18" charset="0"/>
              </a:rPr>
              <a:t>Первоочередные мероприятия по стандартизации 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2E3192"/>
                </a:solidFill>
                <a:latin typeface="Cambria" pitchFamily="18" charset="0"/>
              </a:rPr>
              <a:t>оценочных процедур на федеральном уровне</a:t>
            </a:r>
            <a:endParaRPr lang="ru-RU" sz="24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39552" y="1025062"/>
            <a:ext cx="8280920" cy="389991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Cambria" pitchFamily="18" charset="0"/>
              </a:rPr>
              <a:t>Работа федеральной инспекции</a:t>
            </a:r>
            <a:endParaRPr lang="ru-RU" sz="16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9552" y="2999230"/>
            <a:ext cx="8280920" cy="424905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Cambria" pitchFamily="18" charset="0"/>
              </a:rPr>
              <a:t>НИКО - национальные исследования качества образования (</a:t>
            </a:r>
            <a:r>
              <a:rPr lang="ru-RU" sz="1600" b="1" dirty="0" err="1" smtClean="0">
                <a:solidFill>
                  <a:srgbClr val="FF0000"/>
                </a:solidFill>
                <a:latin typeface="Cambria" pitchFamily="18" charset="0"/>
              </a:rPr>
              <a:t>деперсонифицированные</a:t>
            </a:r>
            <a:r>
              <a:rPr lang="ru-RU" sz="1600" b="1" dirty="0" smtClean="0">
                <a:solidFill>
                  <a:srgbClr val="FF0000"/>
                </a:solidFill>
                <a:latin typeface="Cambria" pitchFamily="18" charset="0"/>
              </a:rPr>
              <a:t> результаты)</a:t>
            </a:r>
            <a:endParaRPr lang="ru-RU" sz="1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4490" y="1488132"/>
            <a:ext cx="1803765" cy="1411493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2E3192"/>
                </a:solidFill>
                <a:latin typeface="Cambria" pitchFamily="18" charset="0"/>
              </a:rPr>
              <a:t>Привлечение экспертов, </a:t>
            </a:r>
            <a:br>
              <a:rPr lang="ru-RU" sz="1600" b="1" dirty="0">
                <a:solidFill>
                  <a:srgbClr val="2E3192"/>
                </a:solidFill>
                <a:latin typeface="Cambria" pitchFamily="18" charset="0"/>
              </a:rPr>
            </a:br>
            <a:r>
              <a:rPr lang="ru-RU" sz="1600" b="1" dirty="0">
                <a:solidFill>
                  <a:srgbClr val="2E3192"/>
                </a:solidFill>
                <a:latin typeface="Cambria" pitchFamily="18" charset="0"/>
              </a:rPr>
              <a:t>директоров лучших школ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918068" y="1494271"/>
            <a:ext cx="2902404" cy="1432950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2E3192"/>
                </a:solidFill>
                <a:latin typeface="Cambria" pitchFamily="18" charset="0"/>
              </a:rPr>
              <a:t>Разработка </a:t>
            </a: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и реализация мероприятий по совершенствованию региональных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 систем образования</a:t>
            </a:r>
            <a:endParaRPr lang="ru-RU" sz="16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63908" y="1487129"/>
            <a:ext cx="3128507" cy="1405349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Введение института федеральных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государственных инспекторов</a:t>
            </a:r>
            <a:endParaRPr lang="ru-RU" sz="16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39552" y="3503286"/>
            <a:ext cx="8280920" cy="1368152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ctr">
              <a:defRPr/>
            </a:pPr>
            <a:endParaRPr lang="ru-RU" sz="1600" b="1" dirty="0" smtClean="0">
              <a:solidFill>
                <a:srgbClr val="2E3192"/>
              </a:solidFill>
              <a:latin typeface="Cambria" pitchFamily="18" charset="0"/>
            </a:endParaRPr>
          </a:p>
          <a:p>
            <a:pPr lvl="1" algn="ctr">
              <a:defRPr/>
            </a:pPr>
            <a:endParaRPr lang="ru-RU" sz="1600" b="1" dirty="0">
              <a:solidFill>
                <a:srgbClr val="2E3192"/>
              </a:solidFill>
              <a:latin typeface="Cambria" pitchFamily="18" charset="0"/>
            </a:endParaRPr>
          </a:p>
          <a:p>
            <a:pPr lvl="1" algn="ctr">
              <a:defRPr/>
            </a:pPr>
            <a:endParaRPr lang="ru-RU" sz="1600" b="1" dirty="0">
              <a:solidFill>
                <a:srgbClr val="2E3192"/>
              </a:solidFill>
              <a:latin typeface="Cambria" pitchFamily="18" charset="0"/>
            </a:endParaRPr>
          </a:p>
          <a:p>
            <a:pPr marL="0" lvl="1" algn="ctr">
              <a:defRPr/>
            </a:pP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График:</a:t>
            </a:r>
          </a:p>
          <a:p>
            <a:pPr marL="0" lvl="1" algn="ctr">
              <a:defRPr/>
            </a:pP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28 </a:t>
            </a:r>
            <a:r>
              <a:rPr lang="ru-RU" sz="1600" b="1" dirty="0">
                <a:solidFill>
                  <a:srgbClr val="2E3192"/>
                </a:solidFill>
                <a:latin typeface="Cambria" pitchFamily="18" charset="0"/>
              </a:rPr>
              <a:t>октября 2014 г</a:t>
            </a: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. – математика (</a:t>
            </a:r>
            <a:r>
              <a:rPr lang="ru-RU" sz="1600" b="1" dirty="0">
                <a:solidFill>
                  <a:srgbClr val="2E3192"/>
                </a:solidFill>
                <a:latin typeface="Cambria" pitchFamily="18" charset="0"/>
              </a:rPr>
              <a:t>5-7 классы </a:t>
            </a: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)</a:t>
            </a:r>
          </a:p>
          <a:p>
            <a:pPr marL="0" lvl="1" algn="ctr">
              <a:defRPr/>
            </a:pP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14 апреля </a:t>
            </a:r>
            <a:r>
              <a:rPr lang="ru-RU" sz="1600" b="1" dirty="0">
                <a:solidFill>
                  <a:srgbClr val="2E3192"/>
                </a:solidFill>
                <a:latin typeface="Cambria" pitchFamily="18" charset="0"/>
              </a:rPr>
              <a:t>2015 г</a:t>
            </a: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. – русский язык (4 класс)</a:t>
            </a:r>
            <a:r>
              <a:rPr lang="ru-RU" sz="1600" b="1" dirty="0">
                <a:solidFill>
                  <a:srgbClr val="2E3192"/>
                </a:solidFill>
                <a:latin typeface="Cambria" pitchFamily="18" charset="0"/>
              </a:rPr>
              <a:t> </a:t>
            </a:r>
            <a:endParaRPr lang="ru-RU" sz="1600" b="1" dirty="0" smtClean="0">
              <a:solidFill>
                <a:srgbClr val="2E3192"/>
              </a:solidFill>
              <a:latin typeface="Cambria" pitchFamily="18" charset="0"/>
            </a:endParaRPr>
          </a:p>
          <a:p>
            <a:pPr marL="0" lvl="1" algn="ctr">
              <a:defRPr/>
            </a:pP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октябрь </a:t>
            </a:r>
            <a:r>
              <a:rPr lang="ru-RU" sz="1600" b="1" dirty="0">
                <a:solidFill>
                  <a:srgbClr val="2E3192"/>
                </a:solidFill>
                <a:latin typeface="Cambria" pitchFamily="18" charset="0"/>
              </a:rPr>
              <a:t>2015 г</a:t>
            </a: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. – информатика, </a:t>
            </a:r>
            <a:r>
              <a:rPr lang="ru-RU" sz="1600" b="1" dirty="0">
                <a:solidFill>
                  <a:srgbClr val="2E3192"/>
                </a:solidFill>
                <a:latin typeface="Cambria" pitchFamily="18" charset="0"/>
              </a:rPr>
              <a:t>ИКТ </a:t>
            </a: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(8-9 классы)</a:t>
            </a:r>
            <a:endParaRPr lang="ru-RU" sz="1600" b="1" u="sng" dirty="0">
              <a:solidFill>
                <a:srgbClr val="2E3192"/>
              </a:solidFill>
              <a:latin typeface="Cambria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…….</a:t>
            </a:r>
          </a:p>
          <a:p>
            <a:pPr lvl="1" algn="ctr">
              <a:defRPr/>
            </a:pPr>
            <a:endParaRPr lang="ru-RU" sz="1600" b="1" dirty="0" smtClean="0">
              <a:solidFill>
                <a:srgbClr val="2E3192"/>
              </a:solidFill>
              <a:latin typeface="Cambria" pitchFamily="18" charset="0"/>
            </a:endParaRPr>
          </a:p>
          <a:p>
            <a:pPr lvl="1" algn="ctr">
              <a:defRPr/>
            </a:pPr>
            <a:endParaRPr lang="ru-RU" sz="1600" b="1" dirty="0" smtClean="0">
              <a:solidFill>
                <a:srgbClr val="2E3192"/>
              </a:solidFill>
              <a:latin typeface="Cambria" pitchFamily="18" charset="0"/>
            </a:endParaRPr>
          </a:p>
          <a:p>
            <a:pPr lvl="1" algn="ctr">
              <a:defRPr/>
            </a:pPr>
            <a:endParaRPr lang="ru-RU" sz="1600" b="1" dirty="0">
              <a:solidFill>
                <a:srgbClr val="2E3192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610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908175" y="2189804"/>
            <a:ext cx="1079500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30651" y="1631004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08489" y="1892940"/>
            <a:ext cx="669925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5176" y="1738966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476" y="1846916"/>
            <a:ext cx="288925" cy="46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05025" y="1488128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123478"/>
            <a:ext cx="9140017" cy="8309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2E3192"/>
                </a:solidFill>
                <a:latin typeface="Cambria" pitchFamily="18" charset="0"/>
              </a:rPr>
              <a:t>Первоочередные мероприятия по стандартизации 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2E3192"/>
                </a:solidFill>
                <a:latin typeface="Cambria" pitchFamily="18" charset="0"/>
              </a:rPr>
              <a:t>оценочных процедур в Ростовской области</a:t>
            </a:r>
            <a:endParaRPr lang="ru-RU" sz="24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37529" y="1025092"/>
            <a:ext cx="8280920" cy="389991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ambria" pitchFamily="18" charset="0"/>
              </a:rPr>
              <a:t>I</a:t>
            </a:r>
            <a:r>
              <a:rPr lang="ru-RU" sz="2000" b="1" dirty="0" smtClean="0">
                <a:solidFill>
                  <a:srgbClr val="FF0000"/>
                </a:solidFill>
                <a:latin typeface="Cambria" pitchFamily="18" charset="0"/>
              </a:rPr>
              <a:t>. Создан региональный центр оценки качества образования</a:t>
            </a:r>
            <a:endParaRPr lang="ru-RU" sz="20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7529" y="1525345"/>
            <a:ext cx="8280920" cy="424905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ambria" pitchFamily="18" charset="0"/>
              </a:rPr>
              <a:t>II</a:t>
            </a:r>
            <a:r>
              <a:rPr lang="ru-RU" sz="2000" b="1" dirty="0" smtClean="0">
                <a:solidFill>
                  <a:srgbClr val="FF0000"/>
                </a:solidFill>
                <a:latin typeface="Cambria" pitchFamily="18" charset="0"/>
              </a:rPr>
              <a:t>. Областные исследования качества общего образования:</a:t>
            </a:r>
            <a:endParaRPr lang="ru-RU" sz="2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37529" y="2093138"/>
            <a:ext cx="8280920" cy="837762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>
              <a:defRPr/>
            </a:pPr>
            <a:r>
              <a:rPr lang="ru-RU" sz="2000" b="1" dirty="0" smtClean="0">
                <a:solidFill>
                  <a:srgbClr val="2E3192"/>
                </a:solidFill>
                <a:latin typeface="Cambria" pitchFamily="18" charset="0"/>
              </a:rPr>
              <a:t>10 марта 2015 </a:t>
            </a:r>
            <a:r>
              <a:rPr lang="ru-RU" sz="2000" b="1" dirty="0">
                <a:solidFill>
                  <a:srgbClr val="2E3192"/>
                </a:solidFill>
                <a:latin typeface="Cambria" pitchFamily="18" charset="0"/>
              </a:rPr>
              <a:t>г</a:t>
            </a:r>
            <a:r>
              <a:rPr lang="ru-RU" sz="2000" b="1" dirty="0" smtClean="0">
                <a:solidFill>
                  <a:srgbClr val="2E3192"/>
                </a:solidFill>
                <a:latin typeface="Cambria" pitchFamily="18" charset="0"/>
              </a:rPr>
              <a:t>. – </a:t>
            </a:r>
            <a:r>
              <a:rPr lang="ru-RU" sz="2000" b="1" dirty="0">
                <a:solidFill>
                  <a:srgbClr val="2E3192"/>
                </a:solidFill>
                <a:latin typeface="Cambria" pitchFamily="18" charset="0"/>
              </a:rPr>
              <a:t>русский язык </a:t>
            </a:r>
            <a:r>
              <a:rPr lang="ru-RU" sz="2000" b="1" dirty="0" smtClean="0">
                <a:solidFill>
                  <a:srgbClr val="2E3192"/>
                </a:solidFill>
                <a:latin typeface="Cambria" pitchFamily="18" charset="0"/>
              </a:rPr>
              <a:t>(10 класс)</a:t>
            </a:r>
          </a:p>
          <a:p>
            <a:pPr marL="0" lvl="1" algn="ctr">
              <a:defRPr/>
            </a:pPr>
            <a:r>
              <a:rPr lang="ru-RU" sz="2000" b="1" dirty="0" smtClean="0">
                <a:solidFill>
                  <a:srgbClr val="2E3192"/>
                </a:solidFill>
                <a:latin typeface="Cambria" pitchFamily="18" charset="0"/>
              </a:rPr>
              <a:t>17 марта </a:t>
            </a:r>
            <a:r>
              <a:rPr lang="ru-RU" sz="2000" b="1" dirty="0">
                <a:solidFill>
                  <a:srgbClr val="2E3192"/>
                </a:solidFill>
                <a:latin typeface="Cambria" pitchFamily="18" charset="0"/>
              </a:rPr>
              <a:t>2015 г</a:t>
            </a:r>
            <a:r>
              <a:rPr lang="ru-RU" sz="2000" b="1" dirty="0" smtClean="0">
                <a:solidFill>
                  <a:srgbClr val="2E3192"/>
                </a:solidFill>
                <a:latin typeface="Cambria" pitchFamily="18" charset="0"/>
              </a:rPr>
              <a:t>. – </a:t>
            </a:r>
            <a:r>
              <a:rPr lang="ru-RU" sz="2000" b="1" dirty="0">
                <a:solidFill>
                  <a:srgbClr val="2E3192"/>
                </a:solidFill>
                <a:latin typeface="Cambria" pitchFamily="18" charset="0"/>
              </a:rPr>
              <a:t>математика </a:t>
            </a:r>
            <a:r>
              <a:rPr lang="ru-RU" sz="2000" b="1" dirty="0" smtClean="0">
                <a:solidFill>
                  <a:srgbClr val="2E3192"/>
                </a:solidFill>
                <a:latin typeface="Cambria" pitchFamily="18" charset="0"/>
              </a:rPr>
              <a:t>(10 класс)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37529" y="3073788"/>
            <a:ext cx="8280920" cy="1370170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ambria" pitchFamily="18" charset="0"/>
              </a:rPr>
              <a:t>III</a:t>
            </a:r>
            <a:r>
              <a:rPr lang="ru-RU" sz="2000" b="1" dirty="0" smtClean="0">
                <a:solidFill>
                  <a:srgbClr val="FF0000"/>
                </a:solidFill>
                <a:latin typeface="Cambria" pitchFamily="18" charset="0"/>
              </a:rPr>
              <a:t>. Изменение подходов в организации и проведении муниципального и регионального этапов проведения Всероссийской олимпиады школьников на территории Ростовско</a:t>
            </a:r>
            <a:r>
              <a:rPr lang="ru-RU" sz="2000" b="1" dirty="0">
                <a:solidFill>
                  <a:srgbClr val="FF0000"/>
                </a:solidFill>
                <a:latin typeface="Cambria" pitchFamily="18" charset="0"/>
              </a:rPr>
              <a:t>й</a:t>
            </a:r>
            <a:r>
              <a:rPr lang="ru-RU" sz="2000" b="1" dirty="0" smtClean="0">
                <a:solidFill>
                  <a:srgbClr val="FF0000"/>
                </a:solidFill>
                <a:latin typeface="Cambria" pitchFamily="18" charset="0"/>
              </a:rPr>
              <a:t> области</a:t>
            </a:r>
            <a:endParaRPr lang="ru-RU" sz="2000" b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383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908175" y="2338389"/>
            <a:ext cx="1079500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30651" y="1779589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08489" y="2041525"/>
            <a:ext cx="669925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5176" y="1887551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476" y="1995501"/>
            <a:ext cx="288925" cy="46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05025" y="163671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3801" name="Подзаголовок 4"/>
          <p:cNvSpPr txBox="1">
            <a:spLocks/>
          </p:cNvSpPr>
          <p:nvPr/>
        </p:nvSpPr>
        <p:spPr bwMode="auto">
          <a:xfrm>
            <a:off x="758825" y="331797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87795" y="1254990"/>
            <a:ext cx="7794192" cy="470108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latin typeface="Cambria" pitchFamily="18" charset="0"/>
              </a:rPr>
              <a:t>Единый государственный экзамен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83568" y="1831052"/>
            <a:ext cx="4214115" cy="1212909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Проведение ЕГЭ на базе муниципальной инфраструктуры под контролем </a:t>
            </a:r>
            <a:b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</a:br>
            <a:r>
              <a:rPr lang="ru-RU" sz="1600" b="1" dirty="0" err="1" smtClean="0">
                <a:solidFill>
                  <a:srgbClr val="2E3192"/>
                </a:solidFill>
                <a:latin typeface="Cambria" pitchFamily="18" charset="0"/>
              </a:rPr>
              <a:t>минобразования</a:t>
            </a: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Ростовской области</a:t>
            </a:r>
            <a:endParaRPr lang="ru-RU" sz="16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3568" y="3147814"/>
            <a:ext cx="7793491" cy="936104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Cambria" pitchFamily="18" charset="0"/>
              </a:rPr>
              <a:t>Оценка </a:t>
            </a:r>
            <a:r>
              <a:rPr lang="ru-RU" sz="1600" b="1" dirty="0" smtClean="0">
                <a:solidFill>
                  <a:srgbClr val="FF0000"/>
                </a:solidFill>
                <a:latin typeface="Cambria" pitchFamily="18" charset="0"/>
              </a:rPr>
              <a:t>работы педагогов на соответствие </a:t>
            </a:r>
            <a:r>
              <a:rPr lang="ru-RU" sz="1600" b="1" dirty="0" err="1" smtClean="0">
                <a:solidFill>
                  <a:srgbClr val="FF0000"/>
                </a:solidFill>
                <a:latin typeface="Cambria" pitchFamily="18" charset="0"/>
              </a:rPr>
              <a:t>проф.стандарту</a:t>
            </a:r>
            <a:r>
              <a:rPr lang="ru-RU" sz="1600" b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Cambria" pitchFamily="18" charset="0"/>
              </a:rPr>
              <a:t>(повышение заработной платы должно соответствовать</a:t>
            </a:r>
            <a:br>
              <a:rPr lang="ru-RU" sz="16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Cambria" pitchFamily="18" charset="0"/>
              </a:rPr>
              <a:t> уровню качества образования)</a:t>
            </a:r>
            <a:endParaRPr lang="ru-RU" sz="1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21494"/>
            <a:ext cx="9144000" cy="8309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2E3192"/>
                </a:solidFill>
                <a:latin typeface="Cambria" pitchFamily="18" charset="0"/>
              </a:rPr>
              <a:t>Первоочередные мероприятия по стандартизации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2E3192"/>
                </a:solidFill>
                <a:latin typeface="Cambria" pitchFamily="18" charset="0"/>
              </a:rPr>
              <a:t>оценочных </a:t>
            </a:r>
            <a:r>
              <a:rPr lang="ru-RU" sz="2400" b="1" dirty="0" smtClean="0">
                <a:solidFill>
                  <a:srgbClr val="2E3192"/>
                </a:solidFill>
                <a:latin typeface="Cambria" pitchFamily="18" charset="0"/>
              </a:rPr>
              <a:t>процедур в Ростовской области</a:t>
            </a:r>
            <a:endParaRPr lang="ru-RU" sz="24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87319" y="1831052"/>
            <a:ext cx="3389740" cy="1213160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Создание </a:t>
            </a:r>
            <a:r>
              <a:rPr lang="ru-RU" sz="1600" b="1" dirty="0">
                <a:solidFill>
                  <a:srgbClr val="2E3192"/>
                </a:solidFill>
                <a:latin typeface="Cambria" pitchFamily="18" charset="0"/>
              </a:rPr>
              <a:t>совместно с </a:t>
            </a:r>
            <a:r>
              <a:rPr lang="ru-RU" sz="1600" b="1" dirty="0" err="1" smtClean="0">
                <a:solidFill>
                  <a:srgbClr val="2E3192"/>
                </a:solidFill>
                <a:latin typeface="Cambria" pitchFamily="18" charset="0"/>
              </a:rPr>
              <a:t>Рособрнадзором</a:t>
            </a:r>
            <a:r>
              <a:rPr lang="ru-RU" sz="1600" b="1" dirty="0" smtClean="0">
                <a:solidFill>
                  <a:srgbClr val="2E3192"/>
                </a:solidFill>
                <a:latin typeface="Cambria" pitchFamily="18" charset="0"/>
              </a:rPr>
              <a:t> специализированного центра сдачи ЕГЭ</a:t>
            </a:r>
            <a:endParaRPr lang="ru-RU" sz="1600" b="1" dirty="0">
              <a:solidFill>
                <a:srgbClr val="2E3192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700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87739"/>
            <a:ext cx="9143999" cy="8309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2E3192"/>
                </a:solidFill>
                <a:latin typeface="Cambria" panose="02040503050406030204" pitchFamily="18" charset="0"/>
              </a:rPr>
              <a:t>Задачи совершенствования </a:t>
            </a:r>
            <a:r>
              <a:rPr lang="ru-RU" sz="2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преподавания отдельных учебных предметов </a:t>
            </a:r>
            <a:r>
              <a:rPr lang="ru-RU" sz="2400" b="1" dirty="0">
                <a:solidFill>
                  <a:srgbClr val="2E3192"/>
                </a:solidFill>
                <a:latin typeface="Cambria" panose="02040503050406030204" pitchFamily="18" charset="0"/>
              </a:rPr>
              <a:t>в </a:t>
            </a:r>
            <a:r>
              <a:rPr lang="ru-RU" sz="2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школе  </a:t>
            </a:r>
            <a:r>
              <a:rPr lang="ru-RU" sz="2400" b="1" dirty="0">
                <a:solidFill>
                  <a:srgbClr val="2E3192"/>
                </a:solidFill>
                <a:latin typeface="Cambria" panose="02040503050406030204" pitchFamily="18" charset="0"/>
              </a:rPr>
              <a:t>(2014-2015 гг.)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1203598"/>
            <a:ext cx="7992888" cy="3144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marL="360363" indent="-360363" algn="just">
              <a:lnSpc>
                <a:spcPts val="168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kern="800" dirty="0">
                <a:solidFill>
                  <a:srgbClr val="2E3192"/>
                </a:solidFill>
                <a:latin typeface="Cambria" pitchFamily="18" charset="0"/>
              </a:rPr>
              <a:t>Анализ успешных методик преподавания</a:t>
            </a:r>
            <a:r>
              <a:rPr lang="ru-RU" sz="2000" kern="800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ru-RU" sz="2000" kern="800" dirty="0" smtClean="0">
                <a:solidFill>
                  <a:srgbClr val="2E3192"/>
                </a:solidFill>
                <a:latin typeface="Cambria" pitchFamily="18" charset="0"/>
              </a:rPr>
              <a:t>в </a:t>
            </a:r>
            <a:r>
              <a:rPr lang="ru-RU" sz="2000" kern="800" dirty="0">
                <a:solidFill>
                  <a:srgbClr val="2E3192"/>
                </a:solidFill>
                <a:latin typeface="Cambria" pitchFamily="18" charset="0"/>
              </a:rPr>
              <a:t>школе. </a:t>
            </a:r>
            <a:endParaRPr lang="ru-RU" sz="2000" kern="800" dirty="0" smtClean="0">
              <a:solidFill>
                <a:srgbClr val="2E3192"/>
              </a:solidFill>
              <a:latin typeface="Cambria" pitchFamily="18" charset="0"/>
            </a:endParaRPr>
          </a:p>
          <a:p>
            <a:pPr marL="360363" indent="-360363" algn="just">
              <a:lnSpc>
                <a:spcPts val="168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ru-RU" sz="2000" kern="800" dirty="0">
              <a:solidFill>
                <a:srgbClr val="2E3192"/>
              </a:solidFill>
              <a:latin typeface="Cambria" pitchFamily="18" charset="0"/>
            </a:endParaRPr>
          </a:p>
          <a:p>
            <a:pPr marL="360363" indent="-360363" algn="just">
              <a:lnSpc>
                <a:spcPts val="168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kern="800" dirty="0">
                <a:solidFill>
                  <a:srgbClr val="2E3192"/>
                </a:solidFill>
                <a:latin typeface="Cambria" pitchFamily="18" charset="0"/>
              </a:rPr>
              <a:t>Разработка программ  повышения  уровня </a:t>
            </a:r>
            <a:r>
              <a:rPr lang="ru-RU" sz="2000" kern="800" dirty="0" smtClean="0">
                <a:solidFill>
                  <a:srgbClr val="2E3192"/>
                </a:solidFill>
                <a:latin typeface="Cambria" pitchFamily="18" charset="0"/>
              </a:rPr>
              <a:t>общего образования </a:t>
            </a:r>
            <a:r>
              <a:rPr lang="ru-RU" sz="2000" kern="800" dirty="0">
                <a:solidFill>
                  <a:srgbClr val="2E3192"/>
                </a:solidFill>
                <a:latin typeface="Cambria" pitchFamily="18" charset="0"/>
              </a:rPr>
              <a:t>в </a:t>
            </a:r>
            <a:r>
              <a:rPr lang="ru-RU" sz="2000" kern="800" dirty="0" smtClean="0">
                <a:solidFill>
                  <a:srgbClr val="2E3192"/>
                </a:solidFill>
                <a:latin typeface="Cambria" pitchFamily="18" charset="0"/>
              </a:rPr>
              <a:t>Ростовской области. </a:t>
            </a:r>
          </a:p>
          <a:p>
            <a:pPr marL="360363" indent="-360363" algn="just">
              <a:lnSpc>
                <a:spcPts val="168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ru-RU" sz="2000" kern="800" dirty="0">
              <a:solidFill>
                <a:srgbClr val="2E3192"/>
              </a:solidFill>
              <a:latin typeface="Cambria" pitchFamily="18" charset="0"/>
            </a:endParaRPr>
          </a:p>
          <a:p>
            <a:pPr marL="360363" indent="-360363" algn="just">
              <a:lnSpc>
                <a:spcPts val="168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kern="800" dirty="0" smtClean="0">
                <a:solidFill>
                  <a:srgbClr val="2E3192"/>
                </a:solidFill>
                <a:latin typeface="Cambria" pitchFamily="18" charset="0"/>
              </a:rPr>
              <a:t>Оценка </a:t>
            </a:r>
            <a:r>
              <a:rPr lang="ru-RU" sz="2000" kern="800" dirty="0">
                <a:solidFill>
                  <a:srgbClr val="2E3192"/>
                </a:solidFill>
                <a:latin typeface="Cambria" pitchFamily="18" charset="0"/>
              </a:rPr>
              <a:t>квалификации </a:t>
            </a:r>
            <a:r>
              <a:rPr lang="ru-RU" sz="2000" kern="800" dirty="0" smtClean="0">
                <a:solidFill>
                  <a:srgbClr val="2E3192"/>
                </a:solidFill>
                <a:latin typeface="Cambria" pitchFamily="18" charset="0"/>
              </a:rPr>
              <a:t>учителей по отдельным предметам в Ростовской области.</a:t>
            </a:r>
          </a:p>
          <a:p>
            <a:pPr marL="360363" indent="-360363" algn="just">
              <a:lnSpc>
                <a:spcPts val="168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ru-RU" sz="2000" kern="800" dirty="0">
              <a:solidFill>
                <a:srgbClr val="2E3192"/>
              </a:solidFill>
              <a:latin typeface="Cambria" pitchFamily="18" charset="0"/>
            </a:endParaRPr>
          </a:p>
          <a:p>
            <a:pPr marL="360363" indent="-360363" algn="just">
              <a:lnSpc>
                <a:spcPts val="168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kern="800" dirty="0">
                <a:solidFill>
                  <a:srgbClr val="2E3192"/>
                </a:solidFill>
                <a:latin typeface="Cambria" pitchFamily="18" charset="0"/>
              </a:rPr>
              <a:t>Проведение  анализа учебной литературы по отдельным </a:t>
            </a:r>
            <a:r>
              <a:rPr lang="ru-RU" sz="2000" kern="800" dirty="0" smtClean="0">
                <a:solidFill>
                  <a:srgbClr val="2E3192"/>
                </a:solidFill>
                <a:latin typeface="Cambria" pitchFamily="18" charset="0"/>
              </a:rPr>
              <a:t>предметам. </a:t>
            </a:r>
          </a:p>
          <a:p>
            <a:pPr marL="360363" indent="-360363" algn="just">
              <a:lnSpc>
                <a:spcPts val="168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ru-RU" sz="2000" kern="800" dirty="0">
              <a:solidFill>
                <a:srgbClr val="2E3192"/>
              </a:solidFill>
              <a:latin typeface="Cambria" pitchFamily="18" charset="0"/>
            </a:endParaRPr>
          </a:p>
          <a:p>
            <a:pPr marL="360363" indent="-360363" algn="just">
              <a:lnSpc>
                <a:spcPts val="168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kern="800" dirty="0" smtClean="0">
                <a:solidFill>
                  <a:srgbClr val="2E3192"/>
                </a:solidFill>
                <a:latin typeface="Cambria" pitchFamily="18" charset="0"/>
              </a:rPr>
              <a:t>Совершенствование </a:t>
            </a:r>
            <a:r>
              <a:rPr lang="ru-RU" sz="2000" kern="800" dirty="0">
                <a:solidFill>
                  <a:srgbClr val="2E3192"/>
                </a:solidFill>
                <a:latin typeface="Cambria" pitchFamily="18" charset="0"/>
              </a:rPr>
              <a:t>программ переподготовки педагогических кадров. </a:t>
            </a:r>
          </a:p>
          <a:p>
            <a:pPr algn="just">
              <a:lnSpc>
                <a:spcPts val="1680"/>
              </a:lnSpc>
              <a:spcAft>
                <a:spcPts val="0"/>
              </a:spcAft>
              <a:defRPr/>
            </a:pPr>
            <a:endParaRPr lang="ru-RU" sz="2000" kern="800" dirty="0">
              <a:solidFill>
                <a:srgbClr val="2E3192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395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98825" y="2139950"/>
            <a:ext cx="1079500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8175" y="2338388"/>
            <a:ext cx="1079500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05025" y="163671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707574" y="1250659"/>
            <a:ext cx="4176464" cy="555664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Установка системы видеонаблюдения в ППЭ</a:t>
            </a:r>
            <a:r>
              <a:rPr lang="ru-RU" b="1" dirty="0">
                <a:solidFill>
                  <a:srgbClr val="2E3192"/>
                </a:solidFill>
                <a:latin typeface="Cambria" pitchFamily="18" charset="0"/>
              </a:rPr>
              <a:t> 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97086" y="1247794"/>
            <a:ext cx="4176464" cy="657548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Сокращение </a:t>
            </a:r>
            <a:r>
              <a:rPr lang="ru-RU" b="1" dirty="0">
                <a:solidFill>
                  <a:srgbClr val="2E3192"/>
                </a:solidFill>
                <a:latin typeface="Cambria" pitchFamily="18" charset="0"/>
              </a:rPr>
              <a:t>пунктов проведения ЕГЭ </a:t>
            </a: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на </a:t>
            </a:r>
            <a:r>
              <a:rPr lang="ru-RU" b="1" dirty="0" smtClean="0">
                <a:solidFill>
                  <a:srgbClr val="FF0000"/>
                </a:solidFill>
                <a:latin typeface="Cambria" pitchFamily="18" charset="0"/>
              </a:rPr>
              <a:t>6%</a:t>
            </a:r>
            <a:endParaRPr lang="ru-RU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96739" y="2139104"/>
            <a:ext cx="4176464" cy="918319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Запрет </a:t>
            </a:r>
            <a:r>
              <a:rPr lang="ru-RU" b="1" dirty="0">
                <a:solidFill>
                  <a:srgbClr val="2E3192"/>
                </a:solidFill>
                <a:latin typeface="Cambria" pitchFamily="18" charset="0"/>
              </a:rPr>
              <a:t>на использование средств связи, оборудование ППЭ металлоискателями</a:t>
            </a:r>
            <a:endParaRPr lang="ru-RU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227424"/>
            <a:ext cx="9144000" cy="8309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2E3192"/>
                </a:solidFill>
                <a:latin typeface="Cambria" pitchFamily="18" charset="0"/>
              </a:rPr>
              <a:t>Меры, обеспечившие объективность проведения 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2E3192"/>
                </a:solidFill>
                <a:latin typeface="Cambria" pitchFamily="18" charset="0"/>
              </a:rPr>
              <a:t>ЕГЭ в Ростовской области в 2014 году</a:t>
            </a:r>
            <a:endParaRPr lang="ru-RU" sz="24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16016" y="1936562"/>
            <a:ext cx="4176464" cy="607442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Обучение </a:t>
            </a:r>
            <a:r>
              <a:rPr lang="ru-RU" b="1" dirty="0">
                <a:solidFill>
                  <a:srgbClr val="2E3192"/>
                </a:solidFill>
                <a:latin typeface="Cambria" pitchFamily="18" charset="0"/>
              </a:rPr>
              <a:t>председателей </a:t>
            </a: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областных предметных </a:t>
            </a:r>
            <a:r>
              <a:rPr lang="ru-RU" b="1" dirty="0">
                <a:solidFill>
                  <a:srgbClr val="2E3192"/>
                </a:solidFill>
                <a:latin typeface="Cambria" pitchFamily="18" charset="0"/>
              </a:rPr>
              <a:t>комиссий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704006" y="2676614"/>
            <a:ext cx="4176464" cy="647749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Участие в межрегиональной перекрестной проверке</a:t>
            </a:r>
            <a:endParaRPr lang="ru-RU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84977" y="3291185"/>
            <a:ext cx="4176464" cy="720725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Доставка КИМ в ППЭ силами ФГУП «Главный центр специальной связи»</a:t>
            </a:r>
            <a:endParaRPr lang="ru-RU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704006" y="3463752"/>
            <a:ext cx="4176464" cy="548158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Широкая информационная кампания</a:t>
            </a:r>
            <a:endParaRPr lang="ru-RU" b="1" dirty="0">
              <a:solidFill>
                <a:srgbClr val="2E3192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88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2139702"/>
            <a:ext cx="5802999" cy="5847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БЛАГОДАРЮ </a:t>
            </a:r>
            <a:r>
              <a:rPr lang="ru-RU" sz="3200" b="1" dirty="0">
                <a:solidFill>
                  <a:srgbClr val="2E3192"/>
                </a:solidFill>
                <a:latin typeface="Cambria" panose="02040503050406030204" pitchFamily="18" charset="0"/>
              </a:rPr>
              <a:t>ЗА ВНИМАНИЕ!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85" y="10820"/>
            <a:ext cx="9001000" cy="830997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ru-RU" sz="24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Средний балл </a:t>
            </a:r>
            <a:r>
              <a:rPr lang="ru-RU" sz="2400" b="1" dirty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ЕГЭ в 2014 году </a:t>
            </a:r>
            <a:r>
              <a:rPr lang="ru-RU" sz="24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</a:br>
            <a:r>
              <a:rPr lang="ru-RU" sz="24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по </a:t>
            </a:r>
            <a:r>
              <a:rPr lang="ru-RU" sz="2400" b="1" dirty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Ростовской области и </a:t>
            </a:r>
            <a:r>
              <a:rPr lang="ru-RU" sz="24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Российской Федерации</a:t>
            </a:r>
            <a:endParaRPr lang="ru-RU" sz="2400" b="1" dirty="0">
              <a:solidFill>
                <a:srgbClr val="2E319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n-ea"/>
              <a:cs typeface="+mn-cs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667971"/>
              </p:ext>
            </p:extLst>
          </p:nvPr>
        </p:nvGraphicFramePr>
        <p:xfrm>
          <a:off x="251520" y="699542"/>
          <a:ext cx="8568952" cy="3981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502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3478"/>
            <a:ext cx="9144000" cy="830997"/>
          </a:xfrm>
        </p:spPr>
        <p:txBody>
          <a:bodyPr wrap="square"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ru-RU" sz="2400" b="1" dirty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Количество участников, набравших 100 баллов на ЕГЭ в </a:t>
            </a:r>
            <a:r>
              <a:rPr lang="ru-RU" sz="24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2013 и в 2014 годах </a:t>
            </a:r>
            <a:r>
              <a:rPr lang="ru-RU" sz="2400" b="1" dirty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в Ростовской области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529451"/>
              </p:ext>
            </p:extLst>
          </p:nvPr>
        </p:nvGraphicFramePr>
        <p:xfrm>
          <a:off x="539552" y="915566"/>
          <a:ext cx="8064895" cy="4191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4524"/>
                <a:gridCol w="1275762"/>
                <a:gridCol w="1959695"/>
                <a:gridCol w="1356711"/>
                <a:gridCol w="1658203"/>
              </a:tblGrid>
              <a:tr h="19243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</a:rPr>
                        <a:t>Предмет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mbria" panose="02040503050406030204" pitchFamily="18" charset="0"/>
                        </a:rPr>
                        <a:t>2013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mbria" panose="02040503050406030204" pitchFamily="18" charset="0"/>
                        </a:rPr>
                        <a:t>2014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66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 Все категории (чел.)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Выпускник общеобразовательного учреждения текущего года (чел.)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 Все категории (чел.)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Выпускник общеобразовательного учреждения текущего года (чел.)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</a:tr>
              <a:tr h="19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mbria" panose="02040503050406030204" pitchFamily="18" charset="0"/>
                        </a:rPr>
                        <a:t>Русский язык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148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142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26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25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</a:tr>
              <a:tr h="19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mbria" panose="02040503050406030204" pitchFamily="18" charset="0"/>
                        </a:rPr>
                        <a:t>Математика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10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9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</a:tr>
              <a:tr h="19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mbria" panose="02040503050406030204" pitchFamily="18" charset="0"/>
                        </a:rPr>
                        <a:t>Физика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</a:tr>
              <a:tr h="19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mbria" panose="02040503050406030204" pitchFamily="18" charset="0"/>
                        </a:rPr>
                        <a:t>Химия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100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95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13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13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</a:tr>
              <a:tr h="219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mbria" panose="02040503050406030204" pitchFamily="18" charset="0"/>
                        </a:rPr>
                        <a:t>Информатика и ИКТ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11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11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</a:tr>
              <a:tr h="19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mbria" panose="02040503050406030204" pitchFamily="18" charset="0"/>
                        </a:rPr>
                        <a:t>Биология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22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22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</a:tr>
              <a:tr h="19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mbria" panose="02040503050406030204" pitchFamily="18" charset="0"/>
                        </a:rPr>
                        <a:t>История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32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31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</a:tr>
              <a:tr h="19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mbria" panose="02040503050406030204" pitchFamily="18" charset="0"/>
                        </a:rPr>
                        <a:t>География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</a:tr>
              <a:tr h="19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mbria" panose="02040503050406030204" pitchFamily="18" charset="0"/>
                        </a:rPr>
                        <a:t>Английский язык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8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7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</a:tr>
              <a:tr h="19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mbria" panose="02040503050406030204" pitchFamily="18" charset="0"/>
                        </a:rPr>
                        <a:t>Обществознание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16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16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</a:tr>
              <a:tr h="19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mbria" panose="02040503050406030204" pitchFamily="18" charset="0"/>
                        </a:rPr>
                        <a:t>Литература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27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26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mbria" panose="02040503050406030204" pitchFamily="18" charset="0"/>
                        </a:rPr>
                        <a:t>5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5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</a:tr>
              <a:tr h="19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mbria" panose="02040503050406030204" pitchFamily="18" charset="0"/>
                        </a:rPr>
                        <a:t>Итого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mbria" panose="02040503050406030204" pitchFamily="18" charset="0"/>
                        </a:rPr>
                        <a:t>377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mbria" panose="02040503050406030204" pitchFamily="18" charset="0"/>
                        </a:rPr>
                        <a:t>362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mbria" panose="02040503050406030204" pitchFamily="18" charset="0"/>
                        </a:rPr>
                        <a:t>50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mbria" panose="02040503050406030204" pitchFamily="18" charset="0"/>
                        </a:rPr>
                        <a:t>49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16399" marR="1639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7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9864595"/>
              </p:ext>
            </p:extLst>
          </p:nvPr>
        </p:nvGraphicFramePr>
        <p:xfrm>
          <a:off x="251520" y="195486"/>
          <a:ext cx="864096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9972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4440"/>
            <a:ext cx="9144000" cy="1200329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ru-RU" sz="2400" b="1" dirty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Распределение количества участников по набранным баллам ЕГЭ по математике в 2013 и в 2014 годах в Ростовской области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7290608"/>
              </p:ext>
            </p:extLst>
          </p:nvPr>
        </p:nvGraphicFramePr>
        <p:xfrm>
          <a:off x="323528" y="1275606"/>
          <a:ext cx="864096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729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9106"/>
            <a:ext cx="9108504" cy="830997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ru-RU" sz="2400" b="1" dirty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Распределение количества участников по набранным баллам ЕГЭ по математике в 2013 и в 2014 году в г. Шахты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5206209"/>
              </p:ext>
            </p:extLst>
          </p:nvPr>
        </p:nvGraphicFramePr>
        <p:xfrm>
          <a:off x="251520" y="1131590"/>
          <a:ext cx="871296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425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033987"/>
              </p:ext>
            </p:extLst>
          </p:nvPr>
        </p:nvGraphicFramePr>
        <p:xfrm>
          <a:off x="125249" y="640578"/>
          <a:ext cx="8928997" cy="44887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20085"/>
                <a:gridCol w="709141"/>
                <a:gridCol w="484018"/>
                <a:gridCol w="481203"/>
                <a:gridCol w="484018"/>
                <a:gridCol w="484018"/>
                <a:gridCol w="481203"/>
                <a:gridCol w="484018"/>
                <a:gridCol w="484018"/>
                <a:gridCol w="484018"/>
                <a:gridCol w="484018"/>
                <a:gridCol w="481203"/>
                <a:gridCol w="484018"/>
                <a:gridCol w="484018"/>
              </a:tblGrid>
              <a:tr h="3882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Cambria" panose="02040503050406030204" pitchFamily="18" charset="0"/>
                        </a:rPr>
                        <a:t>Наименование </a:t>
                      </a:r>
                      <a:endParaRPr lang="ru-RU" sz="900" b="1" u="none" strike="noStrike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Cambria" panose="02040503050406030204" pitchFamily="18" charset="0"/>
                        </a:rPr>
                        <a:t>муниципального образования</a:t>
                      </a:r>
                      <a:endParaRPr lang="ru-RU" sz="9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Cambria" panose="02040503050406030204" pitchFamily="18" charset="0"/>
                        </a:rPr>
                        <a:t>Удалён(не завершил по н/у </a:t>
                      </a:r>
                      <a:r>
                        <a:rPr lang="ru-RU" sz="900" b="1" u="none" strike="noStrike" dirty="0" err="1">
                          <a:effectLst/>
                          <a:latin typeface="Cambria" panose="02040503050406030204" pitchFamily="18" charset="0"/>
                        </a:rPr>
                        <a:t>прич</a:t>
                      </a:r>
                      <a:r>
                        <a:rPr lang="ru-RU" sz="900" b="1" u="none" strike="noStrike" dirty="0">
                          <a:effectLst/>
                          <a:latin typeface="Cambria" panose="02040503050406030204" pitchFamily="18" charset="0"/>
                        </a:rPr>
                        <a:t>)</a:t>
                      </a:r>
                      <a:endParaRPr lang="ru-RU" sz="9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Cambria" panose="02040503050406030204" pitchFamily="18" charset="0"/>
                        </a:rPr>
                        <a:t>Использование мобильного телефона без права пересдачи</a:t>
                      </a:r>
                      <a:endParaRPr lang="ru-RU" sz="9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Cambria" panose="02040503050406030204" pitchFamily="18" charset="0"/>
                        </a:rPr>
                        <a:t>Использование шпаргалки и пр. без права пересдачи</a:t>
                      </a:r>
                      <a:endParaRPr lang="ru-RU" sz="9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Cambria" panose="02040503050406030204" pitchFamily="18" charset="0"/>
                        </a:rPr>
                        <a:t>Прочие нарушения</a:t>
                      </a:r>
                      <a:endParaRPr lang="ru-RU" sz="9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ИТОГО</a:t>
                      </a:r>
                      <a:endParaRPr lang="ru-RU" sz="9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82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Физика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Русский язык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 smtClean="0">
                          <a:effectLst/>
                          <a:latin typeface="Cambria" panose="02040503050406030204" pitchFamily="18" charset="0"/>
                        </a:rPr>
                        <a:t>Матема</a:t>
                      </a:r>
                      <a:r>
                        <a:rPr lang="ru-RU" sz="900" u="none" strike="noStrike" dirty="0" smtClean="0">
                          <a:effectLst/>
                          <a:latin typeface="Cambria" panose="02040503050406030204" pitchFamily="18" charset="0"/>
                        </a:rPr>
                        <a:t>-тика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Физика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История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Обществознание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Биология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История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 smtClean="0">
                          <a:effectLst/>
                          <a:latin typeface="Cambria" panose="02040503050406030204" pitchFamily="18" charset="0"/>
                        </a:rPr>
                        <a:t>Геогра-фия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Англ. язык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Обществознание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История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г. Ростов-на-Дону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Cambria" panose="020405030504060302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marL="180000" algn="l" fontAlgn="ctr"/>
                      <a:r>
                        <a:rPr lang="ru-RU" sz="800" i="1" u="none" strike="noStrike" dirty="0">
                          <a:effectLst/>
                          <a:latin typeface="Cambria" panose="02040503050406030204" pitchFamily="18" charset="0"/>
                        </a:rPr>
                        <a:t>Ворошиловский район </a:t>
                      </a:r>
                      <a:r>
                        <a:rPr lang="ru-RU" sz="800" i="1" u="none" strike="noStrike" dirty="0" err="1">
                          <a:effectLst/>
                          <a:latin typeface="Cambria" panose="02040503050406030204" pitchFamily="18" charset="0"/>
                        </a:rPr>
                        <a:t>г.Ростова</a:t>
                      </a:r>
                      <a:r>
                        <a:rPr lang="ru-RU" sz="800" i="1" u="none" strike="noStrike" dirty="0">
                          <a:effectLst/>
                          <a:latin typeface="Cambria" panose="02040503050406030204" pitchFamily="18" charset="0"/>
                        </a:rPr>
                        <a:t>-на-Дону</a:t>
                      </a:r>
                      <a:endParaRPr lang="ru-RU" sz="8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Cambri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marL="180000" algn="l" fontAlgn="ctr"/>
                      <a:r>
                        <a:rPr lang="ru-RU" sz="800" i="1" u="none" strike="noStrike" dirty="0">
                          <a:effectLst/>
                          <a:latin typeface="Cambria" panose="02040503050406030204" pitchFamily="18" charset="0"/>
                        </a:rPr>
                        <a:t>Железнодорожный район </a:t>
                      </a:r>
                      <a:r>
                        <a:rPr lang="ru-RU" sz="800" i="1" u="none" strike="noStrike" dirty="0" err="1">
                          <a:effectLst/>
                          <a:latin typeface="Cambria" panose="02040503050406030204" pitchFamily="18" charset="0"/>
                        </a:rPr>
                        <a:t>г.Ростова</a:t>
                      </a:r>
                      <a:r>
                        <a:rPr lang="ru-RU" sz="800" i="1" u="none" strike="noStrike" dirty="0">
                          <a:effectLst/>
                          <a:latin typeface="Cambria" panose="02040503050406030204" pitchFamily="18" charset="0"/>
                        </a:rPr>
                        <a:t>-на-Дону</a:t>
                      </a:r>
                      <a:endParaRPr lang="ru-RU" sz="8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marL="180000" algn="l" fontAlgn="ctr"/>
                      <a:r>
                        <a:rPr lang="ru-RU" sz="800" i="1" u="none" strike="noStrike" dirty="0">
                          <a:effectLst/>
                          <a:latin typeface="Cambria" panose="02040503050406030204" pitchFamily="18" charset="0"/>
                        </a:rPr>
                        <a:t>Кировский район </a:t>
                      </a:r>
                      <a:r>
                        <a:rPr lang="ru-RU" sz="800" i="1" u="none" strike="noStrike" dirty="0" err="1">
                          <a:effectLst/>
                          <a:latin typeface="Cambria" panose="02040503050406030204" pitchFamily="18" charset="0"/>
                        </a:rPr>
                        <a:t>г.Ростова</a:t>
                      </a:r>
                      <a:r>
                        <a:rPr lang="ru-RU" sz="800" i="1" u="none" strike="noStrike" dirty="0">
                          <a:effectLst/>
                          <a:latin typeface="Cambria" panose="02040503050406030204" pitchFamily="18" charset="0"/>
                        </a:rPr>
                        <a:t>-на-Дону</a:t>
                      </a:r>
                      <a:endParaRPr lang="ru-RU" sz="8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marL="180000" algn="l" fontAlgn="ctr"/>
                      <a:r>
                        <a:rPr lang="ru-RU" sz="800" i="1" u="none" strike="noStrike" dirty="0">
                          <a:effectLst/>
                          <a:latin typeface="Cambria" panose="02040503050406030204" pitchFamily="18" charset="0"/>
                        </a:rPr>
                        <a:t>Ленинский район г. Ростова-на-Дону</a:t>
                      </a:r>
                      <a:endParaRPr lang="ru-RU" sz="8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marL="180000" algn="l" fontAlgn="ctr"/>
                      <a:r>
                        <a:rPr lang="ru-RU" sz="800" i="1" u="none" strike="noStrike" dirty="0">
                          <a:effectLst/>
                          <a:latin typeface="Cambria" panose="02040503050406030204" pitchFamily="18" charset="0"/>
                        </a:rPr>
                        <a:t>Октябрьский район </a:t>
                      </a:r>
                      <a:r>
                        <a:rPr lang="ru-RU" sz="800" i="1" u="none" strike="noStrike" dirty="0" err="1">
                          <a:effectLst/>
                          <a:latin typeface="Cambria" panose="02040503050406030204" pitchFamily="18" charset="0"/>
                        </a:rPr>
                        <a:t>г.Ростова</a:t>
                      </a:r>
                      <a:r>
                        <a:rPr lang="ru-RU" sz="800" i="1" u="none" strike="noStrike" dirty="0">
                          <a:effectLst/>
                          <a:latin typeface="Cambria" panose="02040503050406030204" pitchFamily="18" charset="0"/>
                        </a:rPr>
                        <a:t>-на-Дону</a:t>
                      </a:r>
                      <a:endParaRPr lang="ru-RU" sz="8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marL="180000" algn="l" fontAlgn="ctr"/>
                      <a:r>
                        <a:rPr lang="ru-RU" sz="800" i="1" u="none" strike="noStrike" dirty="0">
                          <a:effectLst/>
                          <a:latin typeface="Cambria" panose="02040503050406030204" pitchFamily="18" charset="0"/>
                        </a:rPr>
                        <a:t>Первомайский район </a:t>
                      </a:r>
                      <a:r>
                        <a:rPr lang="ru-RU" sz="800" i="1" u="none" strike="noStrike" dirty="0" err="1">
                          <a:effectLst/>
                          <a:latin typeface="Cambria" panose="02040503050406030204" pitchFamily="18" charset="0"/>
                        </a:rPr>
                        <a:t>г.Ростова</a:t>
                      </a:r>
                      <a:r>
                        <a:rPr lang="ru-RU" sz="800" i="1" u="none" strike="noStrike" dirty="0">
                          <a:effectLst/>
                          <a:latin typeface="Cambria" panose="02040503050406030204" pitchFamily="18" charset="0"/>
                        </a:rPr>
                        <a:t>-на-Дону</a:t>
                      </a:r>
                      <a:endParaRPr lang="ru-RU" sz="8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marL="180000" algn="l" fontAlgn="ctr"/>
                      <a:r>
                        <a:rPr lang="ru-RU" sz="800" i="1" u="none" strike="noStrike" dirty="0">
                          <a:effectLst/>
                          <a:latin typeface="Cambria" panose="02040503050406030204" pitchFamily="18" charset="0"/>
                        </a:rPr>
                        <a:t>Пролетарский </a:t>
                      </a:r>
                      <a:r>
                        <a:rPr lang="ru-RU" sz="800" i="1" u="none" strike="noStrike" dirty="0" smtClean="0">
                          <a:effectLst/>
                          <a:latin typeface="Cambria" panose="02040503050406030204" pitchFamily="18" charset="0"/>
                        </a:rPr>
                        <a:t>район </a:t>
                      </a:r>
                      <a:r>
                        <a:rPr lang="ru-RU" sz="800" i="1" u="none" strike="noStrike" dirty="0" err="1" smtClean="0">
                          <a:effectLst/>
                          <a:latin typeface="Cambria" panose="02040503050406030204" pitchFamily="18" charset="0"/>
                        </a:rPr>
                        <a:t>г.Ростова</a:t>
                      </a:r>
                      <a:r>
                        <a:rPr lang="ru-RU" sz="800" i="1" u="none" strike="noStrike" dirty="0" smtClean="0">
                          <a:effectLst/>
                          <a:latin typeface="Cambria" panose="02040503050406030204" pitchFamily="18" charset="0"/>
                        </a:rPr>
                        <a:t>-на-Дону</a:t>
                      </a:r>
                      <a:endParaRPr lang="ru-RU" sz="8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effectLst/>
                          <a:latin typeface="Cambri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marL="180000" algn="l" fontAlgn="ctr"/>
                      <a:r>
                        <a:rPr lang="ru-RU" sz="800" i="1" u="none" strike="noStrike" dirty="0">
                          <a:effectLst/>
                          <a:latin typeface="Cambria" panose="02040503050406030204" pitchFamily="18" charset="0"/>
                        </a:rPr>
                        <a:t>Советский район </a:t>
                      </a:r>
                      <a:r>
                        <a:rPr lang="ru-RU" sz="800" i="1" u="none" strike="noStrike" dirty="0" err="1">
                          <a:effectLst/>
                          <a:latin typeface="Cambria" panose="02040503050406030204" pitchFamily="18" charset="0"/>
                        </a:rPr>
                        <a:t>г.Ростова</a:t>
                      </a:r>
                      <a:r>
                        <a:rPr lang="ru-RU" sz="800" i="1" u="none" strike="noStrike" dirty="0">
                          <a:effectLst/>
                          <a:latin typeface="Cambria" panose="02040503050406030204" pitchFamily="18" charset="0"/>
                        </a:rPr>
                        <a:t>-на-Дону</a:t>
                      </a:r>
                      <a:endParaRPr lang="ru-RU" sz="8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effectLst/>
                          <a:latin typeface="Cambri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Азовский район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Cambria" panose="020405030504060302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err="1">
                          <a:effectLst/>
                          <a:latin typeface="Cambria" panose="02040503050406030204" pitchFamily="18" charset="0"/>
                        </a:rPr>
                        <a:t>Аксайский</a:t>
                      </a:r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 район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Багаевский район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Егорлыкский район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Константиновский район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Мясниковский район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7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Cambria" panose="020405030504060302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Некпиновский район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Обпивский район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Песчанокопский район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Красносулинский район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Миллеровский район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г.Новочеркасск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г.Новошахтинск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г.Таганрог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г. Шахты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Cambria" panose="02040503050406030204" pitchFamily="18" charset="0"/>
                        </a:rPr>
                        <a:t>Итого:</a:t>
                      </a:r>
                      <a:endParaRPr lang="ru-RU" sz="10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ru-RU" sz="10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Cambria" panose="02040503050406030204" pitchFamily="18" charset="0"/>
                        </a:rPr>
                        <a:t>6</a:t>
                      </a:r>
                      <a:endParaRPr lang="ru-RU" sz="10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Cambria" panose="02040503050406030204" pitchFamily="18" charset="0"/>
                        </a:rPr>
                        <a:t>12</a:t>
                      </a:r>
                      <a:endParaRPr lang="ru-RU" sz="10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ru-RU" sz="10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Cambria" panose="02040503050406030204" pitchFamily="18" charset="0"/>
                        </a:rPr>
                        <a:t>6</a:t>
                      </a:r>
                      <a:endParaRPr lang="ru-RU" sz="10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endParaRPr lang="ru-RU" sz="10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10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endParaRPr lang="ru-RU" sz="10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ru-RU" sz="10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10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10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10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55" marR="6655" marT="66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Cambria" panose="02040503050406030204" pitchFamily="18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496" y="-92546"/>
            <a:ext cx="9108504" cy="707886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ru-RU" sz="20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Количество отмененных </a:t>
            </a:r>
            <a:r>
              <a:rPr lang="ru-RU" sz="2000" b="1" dirty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результатов </a:t>
            </a:r>
            <a:r>
              <a:rPr lang="ru-RU" sz="20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за </a:t>
            </a:r>
            <a:r>
              <a:rPr lang="ru-RU" sz="2000" b="1" dirty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нарушение </a:t>
            </a:r>
            <a:r>
              <a:rPr lang="ru-RU" sz="20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порядка </a:t>
            </a:r>
            <a:r>
              <a:rPr lang="ru-RU" sz="2000" b="1" dirty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проведения ЕГЭ в 2014 г. (основной этап)</a:t>
            </a:r>
          </a:p>
        </p:txBody>
      </p:sp>
    </p:spTree>
    <p:extLst>
      <p:ext uri="{BB962C8B-B14F-4D97-AF65-F5344CB8AC3E}">
        <p14:creationId xmlns:p14="http://schemas.microsoft.com/office/powerpoint/2010/main" val="47211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72" y="51470"/>
            <a:ext cx="9108504" cy="707886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ru-RU" sz="20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Нарушения установленного </a:t>
            </a:r>
            <a:r>
              <a:rPr lang="ru-RU" sz="2000" b="1" dirty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порядка проведения </a:t>
            </a:r>
            <a:r>
              <a:rPr lang="ru-RU" sz="20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ЕГЭ, </a:t>
            </a:r>
            <a:br>
              <a:rPr lang="ru-RU" sz="20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</a:br>
            <a:r>
              <a:rPr lang="ru-RU" sz="2000" b="1" dirty="0" smtClean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выявленные </a:t>
            </a:r>
            <a:r>
              <a:rPr lang="ru-RU" sz="2000" b="1" dirty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Прокуратурой Ростовской области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968332"/>
              </p:ext>
            </p:extLst>
          </p:nvPr>
        </p:nvGraphicFramePr>
        <p:xfrm>
          <a:off x="179512" y="759356"/>
          <a:ext cx="8784975" cy="420498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38948"/>
                <a:gridCol w="597346"/>
                <a:gridCol w="597346"/>
                <a:gridCol w="597346"/>
                <a:gridCol w="597346"/>
                <a:gridCol w="597346"/>
                <a:gridCol w="597346"/>
                <a:gridCol w="597346"/>
                <a:gridCol w="764605"/>
              </a:tblGrid>
              <a:tr h="8600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Cambria" panose="02040503050406030204" pitchFamily="18" charset="0"/>
                        </a:rPr>
                        <a:t>Наименование </a:t>
                      </a:r>
                      <a:r>
                        <a:rPr lang="ru-RU" sz="1400" b="1" u="none" strike="noStrike" dirty="0" smtClean="0">
                          <a:effectLst/>
                          <a:latin typeface="Cambria" panose="02040503050406030204" pitchFamily="18" charset="0"/>
                        </a:rPr>
                        <a:t>муниципального образования</a:t>
                      </a:r>
                      <a:endParaRPr lang="ru-RU" sz="14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Cambria" panose="02040503050406030204" pitchFamily="18" charset="0"/>
                        </a:rPr>
                        <a:t>Нарушения</a:t>
                      </a:r>
                      <a:r>
                        <a:rPr lang="ru-RU" sz="1100" b="1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п</a:t>
                      </a:r>
                      <a:r>
                        <a:rPr lang="ru-RU" sz="1100" b="1" u="none" strike="noStrike" dirty="0" smtClean="0">
                          <a:effectLst/>
                          <a:latin typeface="Cambria" panose="02040503050406030204" pitchFamily="18" charset="0"/>
                        </a:rPr>
                        <a:t>орядка </a:t>
                      </a:r>
                      <a:r>
                        <a:rPr lang="ru-RU" sz="1100" b="1" u="none" strike="noStrike" dirty="0">
                          <a:effectLst/>
                          <a:latin typeface="Cambria" panose="02040503050406030204" pitchFamily="18" charset="0"/>
                        </a:rPr>
                        <a:t>проведения государственной итоговой аттестации по образовательным программам среднего общего образования </a:t>
                      </a:r>
                      <a:endParaRPr lang="ru-RU" sz="1100" b="1" u="none" strike="noStrike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lang="ru-RU" sz="1100" b="1" u="none" strike="noStrike" dirty="0">
                          <a:effectLst/>
                          <a:latin typeface="Cambria" panose="02040503050406030204" pitchFamily="18" charset="0"/>
                        </a:rPr>
                        <a:t>Приказ </a:t>
                      </a:r>
                      <a:r>
                        <a:rPr lang="ru-RU" sz="1100" b="1" u="none" strike="noStrike" dirty="0" err="1">
                          <a:effectLst/>
                          <a:latin typeface="Cambria" panose="02040503050406030204" pitchFamily="18" charset="0"/>
                        </a:rPr>
                        <a:t>Минобрнауки</a:t>
                      </a:r>
                      <a:r>
                        <a:rPr lang="ru-RU" sz="1100" b="1" u="none" strike="noStrike" dirty="0">
                          <a:effectLst/>
                          <a:latin typeface="Cambria" panose="02040503050406030204" pitchFamily="18" charset="0"/>
                        </a:rPr>
                        <a:t> России от 26.12.2013 № 1400)</a:t>
                      </a:r>
                      <a:endParaRPr lang="ru-RU" sz="11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Cambria" panose="02040503050406030204" pitchFamily="18" charset="0"/>
                        </a:rPr>
                        <a:t>ИТОГО</a:t>
                      </a:r>
                      <a:endParaRPr lang="ru-RU" sz="11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945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Cambria" panose="02040503050406030204" pitchFamily="18" charset="0"/>
                        </a:rPr>
                        <a:t>п. 36</a:t>
                      </a:r>
                      <a:endParaRPr lang="ru-RU" sz="11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Cambria" panose="02040503050406030204" pitchFamily="18" charset="0"/>
                        </a:rPr>
                        <a:t>п. 37</a:t>
                      </a:r>
                      <a:endParaRPr lang="ru-RU" sz="11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Cambria" panose="02040503050406030204" pitchFamily="18" charset="0"/>
                        </a:rPr>
                        <a:t>п.40</a:t>
                      </a:r>
                      <a:endParaRPr lang="ru-RU" sz="11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Cambria" panose="02040503050406030204" pitchFamily="18" charset="0"/>
                        </a:rPr>
                        <a:t>п. 41</a:t>
                      </a:r>
                      <a:endParaRPr lang="ru-RU" sz="11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Cambria" panose="02040503050406030204" pitchFamily="18" charset="0"/>
                        </a:rPr>
                        <a:t>п. 43</a:t>
                      </a:r>
                      <a:endParaRPr lang="ru-RU" sz="11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Cambria" panose="02040503050406030204" pitchFamily="18" charset="0"/>
                        </a:rPr>
                        <a:t>п. 45</a:t>
                      </a:r>
                      <a:endParaRPr lang="ru-RU" sz="11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Cambria" panose="02040503050406030204" pitchFamily="18" charset="0"/>
                        </a:rPr>
                        <a:t>п. 49</a:t>
                      </a:r>
                      <a:endParaRPr lang="ru-RU" sz="11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2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Cambria" panose="02040503050406030204" pitchFamily="18" charset="0"/>
                        </a:rPr>
                        <a:t>г. </a:t>
                      </a:r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Ростов-на-Дону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5253">
                <a:tc>
                  <a:txBody>
                    <a:bodyPr/>
                    <a:lstStyle/>
                    <a:p>
                      <a:pPr marL="180000" algn="l" fontAlgn="ctr"/>
                      <a:r>
                        <a:rPr lang="ru-RU" sz="1050" b="0" i="1" u="none" strike="noStrike" dirty="0">
                          <a:effectLst/>
                          <a:latin typeface="Cambria" panose="02040503050406030204" pitchFamily="18" charset="0"/>
                        </a:rPr>
                        <a:t>г. Ростов-на-Дону, Ворошиловский район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>
                          <a:effectLst/>
                          <a:latin typeface="Cambri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5253">
                <a:tc>
                  <a:txBody>
                    <a:bodyPr/>
                    <a:lstStyle/>
                    <a:p>
                      <a:pPr marL="180000" algn="l" fontAlgn="ctr"/>
                      <a:r>
                        <a:rPr lang="ru-RU" sz="1050" b="0" i="1" u="none" strike="noStrike" dirty="0">
                          <a:effectLst/>
                          <a:latin typeface="Cambria" panose="02040503050406030204" pitchFamily="18" charset="0"/>
                        </a:rPr>
                        <a:t>г. Ростов-на-Дону, Железнодорожный район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>
                          <a:effectLst/>
                          <a:latin typeface="Cambri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5253">
                <a:tc>
                  <a:txBody>
                    <a:bodyPr/>
                    <a:lstStyle/>
                    <a:p>
                      <a:pPr marL="180000" algn="l" fontAlgn="ctr"/>
                      <a:r>
                        <a:rPr lang="ru-RU" sz="1050" b="0" i="1" u="none" strike="noStrike" dirty="0">
                          <a:effectLst/>
                          <a:latin typeface="Cambria" panose="02040503050406030204" pitchFamily="18" charset="0"/>
                        </a:rPr>
                        <a:t>г. Ростов-на-Дону, Кировский район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5253">
                <a:tc>
                  <a:txBody>
                    <a:bodyPr/>
                    <a:lstStyle/>
                    <a:p>
                      <a:pPr marL="180000" algn="l" fontAlgn="ctr"/>
                      <a:r>
                        <a:rPr lang="ru-RU" sz="1050" b="0" i="1" u="none" strike="noStrike" dirty="0">
                          <a:effectLst/>
                          <a:latin typeface="Cambria" panose="02040503050406030204" pitchFamily="18" charset="0"/>
                        </a:rPr>
                        <a:t>г. Ростов-на-Дону, Ленинский район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5253">
                <a:tc>
                  <a:txBody>
                    <a:bodyPr/>
                    <a:lstStyle/>
                    <a:p>
                      <a:pPr marL="180000" algn="l" fontAlgn="ctr"/>
                      <a:r>
                        <a:rPr lang="ru-RU" sz="1050" b="0" i="1" u="none" strike="noStrike" dirty="0">
                          <a:effectLst/>
                          <a:latin typeface="Cambria" panose="02040503050406030204" pitchFamily="18" charset="0"/>
                        </a:rPr>
                        <a:t>г. Ростов-на-Дону, Октябрьский район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effectLst/>
                          <a:latin typeface="Cambria" panose="020405030504060302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5253">
                <a:tc>
                  <a:txBody>
                    <a:bodyPr/>
                    <a:lstStyle/>
                    <a:p>
                      <a:pPr marL="180000" algn="l" fontAlgn="ctr"/>
                      <a:r>
                        <a:rPr lang="ru-RU" sz="1050" b="0" i="1" u="none" strike="noStrike" dirty="0">
                          <a:effectLst/>
                          <a:latin typeface="Cambria" panose="02040503050406030204" pitchFamily="18" charset="0"/>
                        </a:rPr>
                        <a:t>г. Ростов-на-Дону, Первомайский район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effectLst/>
                          <a:latin typeface="Cambria" panose="020405030504060302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5253">
                <a:tc>
                  <a:txBody>
                    <a:bodyPr/>
                    <a:lstStyle/>
                    <a:p>
                      <a:pPr marL="180000" algn="l" fontAlgn="ctr"/>
                      <a:r>
                        <a:rPr lang="ru-RU" sz="1050" b="0" i="1" u="none" strike="noStrike" dirty="0">
                          <a:effectLst/>
                          <a:latin typeface="Cambria" panose="02040503050406030204" pitchFamily="18" charset="0"/>
                        </a:rPr>
                        <a:t>г. Ростов-на-Дону, Пролетарский район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effectLst/>
                          <a:latin typeface="Cambri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5253">
                <a:tc>
                  <a:txBody>
                    <a:bodyPr/>
                    <a:lstStyle/>
                    <a:p>
                      <a:pPr marL="180000" algn="l" fontAlgn="ctr"/>
                      <a:r>
                        <a:rPr lang="ru-RU" sz="1050" b="0" i="1" u="none" strike="noStrike" dirty="0">
                          <a:effectLst/>
                          <a:latin typeface="Cambria" panose="02040503050406030204" pitchFamily="18" charset="0"/>
                        </a:rPr>
                        <a:t>г. Ростов-на-Дону, Советский район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effectLst/>
                          <a:latin typeface="Cambri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52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г. Азов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52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г. Батайск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52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г. Новочеркасск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52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Мясниковский район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Cambria" panose="020405030504060302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150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Cambria" panose="02040503050406030204" pitchFamily="18" charset="0"/>
                        </a:rPr>
                        <a:t>ИТОГО:</a:t>
                      </a:r>
                      <a:endParaRPr lang="ru-RU" sz="14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ru-RU" sz="11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Cambria" panose="02040503050406030204" pitchFamily="18" charset="0"/>
                        </a:rPr>
                        <a:t>8</a:t>
                      </a:r>
                      <a:endParaRPr lang="ru-RU" sz="11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ru-RU" sz="11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ru-RU" sz="11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ru-RU" sz="11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Cambria" panose="02040503050406030204" pitchFamily="18" charset="0"/>
                        </a:rPr>
                        <a:t>10</a:t>
                      </a:r>
                      <a:endParaRPr lang="ru-RU" sz="11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Cambria" panose="02040503050406030204" pitchFamily="18" charset="0"/>
                        </a:rPr>
                        <a:t>5</a:t>
                      </a:r>
                      <a:endParaRPr lang="ru-RU" sz="11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Cambria" panose="02040503050406030204" pitchFamily="18" charset="0"/>
                        </a:rPr>
                        <a:t>39</a:t>
                      </a:r>
                      <a:endParaRPr lang="ru-RU" sz="14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748" marR="8748" marT="87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0044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57de74d-0576-4f64-94f1-0981946002d6">C7SY476UVPAM-52-228396</_dlc_DocId>
    <_dlc_DocIdUrl xmlns="357de74d-0576-4f64-94f1-0981946002d6">
      <Url>http://mp27/Docs/_layouts/DocIdRedir.aspx?ID=C7SY476UVPAM-52-228396</Url>
      <Description>C7SY476UVPAM-52-228396</Description>
    </_dlc_DocIdUrl>
    <Project_Value xmlns="cd3664f2-095a-4f8b-9d55-6e8dac6b38e9">80bbf775-14f1-11e1-8ae5-003048d4ff32</Project_Value>
    <l6ea12c2109f40bda277d1a9858ecc92 xmlns="cd3664f2-095a-4f8b-9d55-6e8dac6b38e9">
      <Terms xmlns="http://schemas.microsoft.com/office/infopath/2007/PartnerControls"/>
    </l6ea12c2109f40bda277d1a9858ecc92>
    <IconOverlay xmlns="http://schemas.microsoft.com/sharepoint/v4" xsi:nil="true"/>
    <DocType xmlns="cd3664f2-095a-4f8b-9d55-6e8dac6b38e9" xsi:nil="true"/>
    <Program xmlns="cd3664f2-095a-4f8b-9d55-6e8dac6b38e9" xsi:nil="true"/>
    <a39f889c817340af9831b8d13b13a208 xmlns="cd3664f2-095a-4f8b-9d55-6e8dac6b38e9">
      <Terms xmlns="http://schemas.microsoft.com/office/infopath/2007/PartnerControls"/>
    </a39f889c817340af9831b8d13b13a208>
    <Uniq xmlns="cd3664f2-095a-4f8b-9d55-6e8dac6b38e9" xsi:nil="true"/>
    <DocTypeChoose xmlns="cd3664f2-095a-4f8b-9d55-6e8dac6b38e9">Презентация</DocTypeChoose>
    <Project xmlns="cd3664f2-095a-4f8b-9d55-6e8dac6b38e9">Рособрнадзор</Project>
    <Program_Value xmlns="cd3664f2-095a-4f8b-9d55-6e8dac6b38e9" xsi:nil="true"/>
    <TaxCatchAll xmlns="357de74d-0576-4f64-94f1-0981946002d6">
      <Value>29</Value>
    </TaxCatchAll>
    <g943717a092c4fc1b62636c74327ccfa xmlns="cd3664f2-095a-4f8b-9d55-6e8dac6b38e9">
      <Terms xmlns="http://schemas.microsoft.com/office/infopath/2007/PartnerControls">
        <TermInfo xmlns="http://schemas.microsoft.com/office/infopath/2007/PartnerControls">
          <TermName xmlns="http://schemas.microsoft.com/office/infopath/2007/PartnerControls">ДМП</TermName>
          <TermId xmlns="http://schemas.microsoft.com/office/infopath/2007/PartnerControls">3e3ca49e-6427-40d8-bc11-0597c9532f93</TermId>
        </TermInfo>
      </Terms>
    </g943717a092c4fc1b62636c74327ccfa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8A57D39EA87654A826E1AE073001366" ma:contentTypeVersion="23" ma:contentTypeDescription="Создание документа." ma:contentTypeScope="" ma:versionID="42b5252cb208ec0dd7e2244ea476f46b">
  <xsd:schema xmlns:xsd="http://www.w3.org/2001/XMLSchema" xmlns:xs="http://www.w3.org/2001/XMLSchema" xmlns:p="http://schemas.microsoft.com/office/2006/metadata/properties" xmlns:ns2="cd3664f2-095a-4f8b-9d55-6e8dac6b38e9" xmlns:ns3="357de74d-0576-4f64-94f1-0981946002d6" xmlns:ns4="http://schemas.microsoft.com/sharepoint/v4" targetNamespace="http://schemas.microsoft.com/office/2006/metadata/properties" ma:root="true" ma:fieldsID="4fbe54119b3c74b82b5ce5f47f16accc" ns2:_="" ns3:_="" ns4:_="">
    <xsd:import namespace="cd3664f2-095a-4f8b-9d55-6e8dac6b38e9"/>
    <xsd:import namespace="357de74d-0576-4f64-94f1-0981946002d6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Project" minOccurs="0"/>
                <xsd:element ref="ns2:Program" minOccurs="0"/>
                <xsd:element ref="ns2:DocTypeChoose" minOccurs="0"/>
                <xsd:element ref="ns2:DocType" minOccurs="0"/>
                <xsd:element ref="ns3:_dlc_DocId" minOccurs="0"/>
                <xsd:element ref="ns3:_dlc_DocIdUrl" minOccurs="0"/>
                <xsd:element ref="ns3:_dlc_DocIdPersistId" minOccurs="0"/>
                <xsd:element ref="ns2:Project_Value" minOccurs="0"/>
                <xsd:element ref="ns2:Program_Value" minOccurs="0"/>
                <xsd:element ref="ns2:Uniq" minOccurs="0"/>
                <xsd:element ref="ns4:IconOverlay" minOccurs="0"/>
                <xsd:element ref="ns2:a39f889c817340af9831b8d13b13a208" minOccurs="0"/>
                <xsd:element ref="ns3:TaxCatchAll" minOccurs="0"/>
                <xsd:element ref="ns2:l6ea12c2109f40bda277d1a9858ecc92" minOccurs="0"/>
                <xsd:element ref="ns2:g943717a092c4fc1b62636c74327ccf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664f2-095a-4f8b-9d55-6e8dac6b38e9" elementFormDefault="qualified">
    <xsd:import namespace="http://schemas.microsoft.com/office/2006/documentManagement/types"/>
    <xsd:import namespace="http://schemas.microsoft.com/office/infopath/2007/PartnerControls"/>
    <xsd:element name="Project" ma:index="2" nillable="true" ma:displayName="Проект" ma:indexed="true" ma:internalName="Project">
      <xsd:simpleType>
        <xsd:restriction base="dms:Unknown"/>
      </xsd:simpleType>
    </xsd:element>
    <xsd:element name="Program" ma:index="3" nillable="true" ma:displayName="Программа" ma:indexed="true" ma:internalName="Program">
      <xsd:simpleType>
        <xsd:restriction base="dms:Unknown"/>
      </xsd:simpleType>
    </xsd:element>
    <xsd:element name="DocTypeChoose" ma:index="4" nillable="true" ma:displayName="Вид документа" ma:format="Dropdown" ma:internalName="DocTypeChoose">
      <xsd:simpleType>
        <xsd:restriction base="dms:Choice">
          <xsd:enumeration value="Предложение"/>
          <xsd:enumeration value="Презентация"/>
          <xsd:enumeration value="Отчет"/>
          <xsd:enumeration value="База данных"/>
          <xsd:enumeration value="Письмо"/>
          <xsd:enumeration value="План работ"/>
          <xsd:enumeration value="Пресс-релиз"/>
          <xsd:enumeration value="Перевод"/>
          <xsd:enumeration value="Мониторинг"/>
          <xsd:enumeration value="Финанс.юрид."/>
          <xsd:enumeration value="Инф справка"/>
          <xsd:enumeration value="Статья"/>
          <xsd:enumeration value="Комментарий"/>
          <xsd:enumeration value="QnA"/>
          <xsd:enumeration value="План тренинг."/>
          <xsd:enumeration value="Реп. аудит"/>
          <xsd:enumeration value="Стратегия"/>
        </xsd:restriction>
      </xsd:simpleType>
    </xsd:element>
    <xsd:element name="DocType" ma:index="5" nillable="true" ma:displayName="Вид документа (не используется)" ma:hidden="true" ma:indexed="true" ma:list="{8295f3c2-d109-40e8-8d7e-92da87b75d93}" ma:internalName="DocType" ma:readOnly="false" ma:showField="Title">
      <xsd:simpleType>
        <xsd:restriction base="dms:Lookup"/>
      </xsd:simpleType>
    </xsd:element>
    <xsd:element name="Project_Value" ma:index="12" nillable="true" ma:displayName="Project_Value" ma:hidden="true" ma:internalName="Project_Value" ma:readOnly="false">
      <xsd:simpleType>
        <xsd:restriction base="dms:Text"/>
      </xsd:simpleType>
    </xsd:element>
    <xsd:element name="Program_Value" ma:index="14" nillable="true" ma:displayName="Program_Value" ma:hidden="true" ma:internalName="Program_Value" ma:readOnly="false">
      <xsd:simpleType>
        <xsd:restriction base="dms:Text"/>
      </xsd:simpleType>
    </xsd:element>
    <xsd:element name="Uniq" ma:index="17" nillable="true" ma:displayName="Доступ" ma:internalName="Uniq">
      <xsd:simpleType>
        <xsd:restriction base="dms:Unknown"/>
      </xsd:simpleType>
    </xsd:element>
    <xsd:element name="a39f889c817340af9831b8d13b13a208" ma:index="20" nillable="true" ma:taxonomy="true" ma:internalName="a39f889c817340af9831b8d13b13a208" ma:taxonomyFieldName="Area" ma:displayName="Отрасль" ma:default="" ma:fieldId="{a39f889c-8173-40af-9831-b8d13b13a208}" ma:taxonomyMulti="true" ma:sspId="605086db-a9be-4a34-a41c-e0db27f7284e" ma:termSetId="36fcc24b-8144-4298-95fe-04d7adb7800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6ea12c2109f40bda277d1a9858ecc92" ma:index="23" nillable="true" ma:taxonomy="true" ma:internalName="l6ea12c2109f40bda277d1a9858ecc92" ma:taxonomyFieldName="CommDirection" ma:displayName="Направление коммуникаций" ma:default="" ma:fieldId="{56ea12c2-109f-40bd-a277-d1a9858ecc92}" ma:taxonomyMulti="true" ma:sspId="605086db-a9be-4a34-a41c-e0db27f7284e" ma:termSetId="2b711527-2f8f-429e-9564-d448a209af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943717a092c4fc1b62636c74327ccfa" ma:index="25" nillable="true" ma:taxonomy="true" ma:internalName="g943717a092c4fc1b62636c74327ccfa" ma:taxonomyFieldName="Department" ma:displayName="Department" ma:default="" ma:fieldId="{0943717a-092c-4fc1-b626-36c74327ccfa}" ma:sspId="605086db-a9be-4a34-a41c-e0db27f7284e" ma:termSetId="a6a5710a-213b-442e-9230-089bae104af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7de74d-0576-4f64-94f1-0981946002d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dexed="true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TaxCatchAll" ma:index="21" nillable="true" ma:displayName="Столбец для захвата всех терминов таксономии" ma:hidden="true" ma:list="{1945cbee-8e77-4ba9-90e6-c2c7f6e6bc49}" ma:internalName="TaxCatchAll" ma:showField="CatchAllData" ma:web="357de74d-0576-4f64-94f1-0981946002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Тип контента"/>
        <xsd:element ref="dc:title" minOccurs="0" maxOccurs="1" ma:index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ECB60F-05B7-4B06-A592-1DA9C9840522}">
  <ds:schemaRefs>
    <ds:schemaRef ds:uri="http://schemas.openxmlformats.org/package/2006/metadata/core-properties"/>
    <ds:schemaRef ds:uri="http://purl.org/dc/terms/"/>
    <ds:schemaRef ds:uri="cd3664f2-095a-4f8b-9d55-6e8dac6b38e9"/>
    <ds:schemaRef ds:uri="357de74d-0576-4f64-94f1-0981946002d6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4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DF6CE3A-C03D-4AAD-8F3F-4BC460944E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AB738F-DEE4-48AD-803B-EF681A6D1AB9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F132760-EE7F-4F78-8BE2-00BF2057B6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3664f2-095a-4f8b-9d55-6e8dac6b38e9"/>
    <ds:schemaRef ds:uri="357de74d-0576-4f64-94f1-0981946002d6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6595</TotalTime>
  <Words>1247</Words>
  <Application>Microsoft Office PowerPoint</Application>
  <PresentationFormat>Экран (16:9)</PresentationFormat>
  <Paragraphs>707</Paragraphs>
  <Slides>20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Arial Cyr</vt:lpstr>
      <vt:lpstr>Calibri</vt:lpstr>
      <vt:lpstr>Cambria</vt:lpstr>
      <vt:lpstr>Tahoma</vt:lpstr>
      <vt:lpstr>Times New Roman</vt:lpstr>
      <vt:lpstr>Тема Office</vt:lpstr>
      <vt:lpstr>Презентация PowerPoint</vt:lpstr>
      <vt:lpstr>Презентация PowerPoint</vt:lpstr>
      <vt:lpstr>Средний балл ЕГЭ в 2014 году  по Ростовской области и Российской Федерации</vt:lpstr>
      <vt:lpstr>Количество участников, набравших 100 баллов на ЕГЭ в 2013 и в 2014 годах в Ростовской области</vt:lpstr>
      <vt:lpstr>Презентация PowerPoint</vt:lpstr>
      <vt:lpstr>Распределение количества участников по набранным баллам ЕГЭ по математике в 2013 и в 2014 годах в Ростовской области</vt:lpstr>
      <vt:lpstr>Распределение количества участников по набранным баллам ЕГЭ по математике в 2013 и в 2014 году в г. Шахты</vt:lpstr>
      <vt:lpstr>Количество отмененных результатов за нарушение порядка проведения ЕГЭ в 2014 г. (основной этап)</vt:lpstr>
      <vt:lpstr>Нарушения установленного порядка проведения ЕГЭ,  выявленные Прокуратурой Ростовской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Снежко Г.Е.</dc:creator>
  <cp:lastModifiedBy>Galina Snezhko</cp:lastModifiedBy>
  <cp:revision>379</cp:revision>
  <cp:lastPrinted>2014-09-16T11:58:06Z</cp:lastPrinted>
  <dcterms:created xsi:type="dcterms:W3CDTF">2013-10-28T02:04:26Z</dcterms:created>
  <dcterms:modified xsi:type="dcterms:W3CDTF">2014-10-23T14:13:39Z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fc33d8bf-fcc2-4c62-975b-fa0018f44cac</vt:lpwstr>
  </property>
  <property fmtid="{D5CDD505-2E9C-101B-9397-08002B2CF9AE}" pid="3" name="ContentTypeId">
    <vt:lpwstr>0x010100F8A57D39EA87654A826E1AE073001366</vt:lpwstr>
  </property>
  <property fmtid="{D5CDD505-2E9C-101B-9397-08002B2CF9AE}" pid="4" name="CommDirection">
    <vt:lpwstr/>
  </property>
  <property fmtid="{D5CDD505-2E9C-101B-9397-08002B2CF9AE}" pid="5" name="Area">
    <vt:lpwstr/>
  </property>
  <property fmtid="{D5CDD505-2E9C-101B-9397-08002B2CF9AE}" pid="6" name="Department">
    <vt:lpwstr>29;#ДМП|3e3ca49e-6427-40d8-bc11-0597c9532f93</vt:lpwstr>
  </property>
  <property fmtid="{D5CDD505-2E9C-101B-9397-08002B2CF9AE}" pid="7" name="Project">
    <vt:lpwstr>Рособрнадзор</vt:lpwstr>
  </property>
  <property fmtid="{D5CDD505-2E9C-101B-9397-08002B2CF9AE}" pid="8" name="Project_Value">
    <vt:lpwstr>80bbf775-14f1-11e1-8ae5-003048d4ff32</vt:lpwstr>
  </property>
  <property fmtid="{D5CDD505-2E9C-101B-9397-08002B2CF9AE}" pid="9" name="Program">
    <vt:lpwstr/>
  </property>
  <property fmtid="{D5CDD505-2E9C-101B-9397-08002B2CF9AE}" pid="10" name="Program_Value">
    <vt:lpwstr/>
  </property>
  <property fmtid="{D5CDD505-2E9C-101B-9397-08002B2CF9AE}" pid="11" name="DocTypeChoose">
    <vt:lpwstr>Презентация</vt:lpwstr>
  </property>
</Properties>
</file>