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4" r:id="rId3"/>
    <p:sldId id="282" r:id="rId4"/>
    <p:sldId id="283" r:id="rId5"/>
    <p:sldId id="270" r:id="rId6"/>
    <p:sldId id="271" r:id="rId7"/>
    <p:sldId id="280" r:id="rId8"/>
    <p:sldId id="291" r:id="rId9"/>
    <p:sldId id="292" r:id="rId10"/>
    <p:sldId id="324" r:id="rId11"/>
    <p:sldId id="325" r:id="rId12"/>
    <p:sldId id="326" r:id="rId13"/>
    <p:sldId id="327" r:id="rId14"/>
    <p:sldId id="320" r:id="rId15"/>
    <p:sldId id="321" r:id="rId16"/>
    <p:sldId id="322" r:id="rId17"/>
    <p:sldId id="323" r:id="rId18"/>
    <p:sldId id="290" r:id="rId19"/>
    <p:sldId id="295" r:id="rId20"/>
    <p:sldId id="296" r:id="rId21"/>
    <p:sldId id="300" r:id="rId22"/>
    <p:sldId id="301" r:id="rId23"/>
    <p:sldId id="302" r:id="rId24"/>
    <p:sldId id="304" r:id="rId25"/>
    <p:sldId id="313" r:id="rId26"/>
    <p:sldId id="314" r:id="rId27"/>
    <p:sldId id="315" r:id="rId28"/>
    <p:sldId id="307" r:id="rId29"/>
    <p:sldId id="293" r:id="rId30"/>
    <p:sldId id="308" r:id="rId31"/>
    <p:sldId id="309" r:id="rId32"/>
    <p:sldId id="263" r:id="rId33"/>
    <p:sldId id="264" r:id="rId34"/>
    <p:sldId id="265" r:id="rId35"/>
    <p:sldId id="266" r:id="rId36"/>
    <p:sldId id="267" r:id="rId37"/>
    <p:sldId id="268" r:id="rId38"/>
    <p:sldId id="317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D1C7E6-4B1F-4A7C-9BFC-B1AFF0EA89AE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83C33F-209A-4649-A373-9CFA181C2196}">
      <dgm:prSet phldrT="[Текст]"/>
      <dgm:spPr/>
      <dgm:t>
        <a:bodyPr/>
        <a:lstStyle/>
        <a:p>
          <a:r>
            <a:rPr lang="ru-RU" b="1" dirty="0" smtClean="0">
              <a:effectLst/>
              <a:latin typeface="Cambria" panose="02040503050406030204" pitchFamily="18" charset="0"/>
            </a:rPr>
            <a:t>Технические условия защищенного взаимодействия</a:t>
          </a:r>
        </a:p>
        <a:p>
          <a:r>
            <a:rPr lang="ru-RU" b="1" dirty="0" smtClean="0">
              <a:effectLst/>
              <a:latin typeface="Cambria" panose="02040503050406030204" pitchFamily="18" charset="0"/>
            </a:rPr>
            <a:t>с РИС и ФИС</a:t>
          </a:r>
          <a:endParaRPr lang="ru-RU" b="1" dirty="0">
            <a:effectLst/>
            <a:latin typeface="Cambria" panose="02040503050406030204" pitchFamily="18" charset="0"/>
          </a:endParaRPr>
        </a:p>
      </dgm:t>
    </dgm:pt>
    <dgm:pt modelId="{6F2BD932-12D2-41AB-B62A-98CB291FD6D2}" type="parTrans" cxnId="{5D0DA895-5211-4182-AC2E-D5813DE6E5C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349335DE-551A-42D2-A27D-2631D89889AA}" type="sibTrans" cxnId="{5D0DA895-5211-4182-AC2E-D5813DE6E5C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6D2C105F-B3E7-4BEC-90A7-D09ED504D661}">
      <dgm:prSet phldrT="[Текст]" custT="1"/>
      <dgm:spPr/>
      <dgm:t>
        <a:bodyPr/>
        <a:lstStyle/>
        <a:p>
          <a:r>
            <a:rPr lang="ru-RU" sz="3600" dirty="0" smtClean="0">
              <a:latin typeface="Cambria" panose="02040503050406030204" pitchFamily="18" charset="0"/>
            </a:rPr>
            <a:t>ФЗ №152</a:t>
          </a:r>
          <a:endParaRPr lang="ru-RU" sz="3600" dirty="0">
            <a:latin typeface="Cambria" panose="02040503050406030204" pitchFamily="18" charset="0"/>
          </a:endParaRPr>
        </a:p>
      </dgm:t>
    </dgm:pt>
    <dgm:pt modelId="{2E488E13-5C32-4352-91B3-AF737EA3FC46}" type="parTrans" cxnId="{B3071298-67CE-44A0-AD92-82D83A4B0811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199B7B23-797A-415F-A77B-2AD8BFAAB626}" type="sibTrans" cxnId="{B3071298-67CE-44A0-AD92-82D83A4B0811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A2829BE5-BC3D-4107-999E-2A1847984086}">
      <dgm:prSet phldrT="[Текст]" custT="1"/>
      <dgm:spPr/>
      <dgm:t>
        <a:bodyPr/>
        <a:lstStyle/>
        <a:p>
          <a:r>
            <a:rPr lang="ru-RU" sz="3600" dirty="0" smtClean="0">
              <a:latin typeface="Cambria" panose="02040503050406030204" pitchFamily="18" charset="0"/>
            </a:rPr>
            <a:t>ФЗ №149</a:t>
          </a:r>
          <a:endParaRPr lang="ru-RU" sz="3600" dirty="0">
            <a:latin typeface="Cambria" panose="02040503050406030204" pitchFamily="18" charset="0"/>
          </a:endParaRPr>
        </a:p>
      </dgm:t>
    </dgm:pt>
    <dgm:pt modelId="{67749FDB-B807-4255-82DE-DDFBA8F35EB5}" type="parTrans" cxnId="{C79A9551-B7C2-4BE1-B80E-D47EF68FCB98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6F9957C6-41F1-40BC-9173-C49877DB1FFF}" type="sibTrans" cxnId="{C79A9551-B7C2-4BE1-B80E-D47EF68FCB98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AADE2B39-1F1B-487B-9469-0DC3CD6B7D97}">
      <dgm:prSet phldrT="[Текст]" custT="1"/>
      <dgm:spPr/>
      <dgm:t>
        <a:bodyPr/>
        <a:lstStyle/>
        <a:p>
          <a:r>
            <a:rPr lang="ru-RU" sz="3600" dirty="0" smtClean="0">
              <a:latin typeface="Cambria" panose="02040503050406030204" pitchFamily="18" charset="0"/>
            </a:rPr>
            <a:t>Постановление правительства РФ </a:t>
          </a:r>
        </a:p>
        <a:p>
          <a:r>
            <a:rPr lang="ru-RU" sz="3600" dirty="0" smtClean="0">
              <a:latin typeface="Cambria" panose="02040503050406030204" pitchFamily="18" charset="0"/>
            </a:rPr>
            <a:t>№ 1119</a:t>
          </a:r>
          <a:endParaRPr lang="ru-RU" sz="3600" dirty="0">
            <a:latin typeface="Cambria" panose="02040503050406030204" pitchFamily="18" charset="0"/>
          </a:endParaRPr>
        </a:p>
      </dgm:t>
    </dgm:pt>
    <dgm:pt modelId="{D59AE124-F9E2-4A2D-8320-02581CF3F664}" type="parTrans" cxnId="{0FCD0E92-9C1C-451A-B04B-5E3EA7ED184A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A6CCEDE5-FE49-4CC1-A3B0-A1D27D79E984}" type="sibTrans" cxnId="{0FCD0E92-9C1C-451A-B04B-5E3EA7ED184A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1F699F50-209F-4AE6-9B87-C4532A49A601}">
      <dgm:prSet phldrT="[Текст]" custT="1"/>
      <dgm:spPr/>
      <dgm:t>
        <a:bodyPr/>
        <a:lstStyle/>
        <a:p>
          <a:r>
            <a:rPr lang="ru-RU" sz="3600" dirty="0" smtClean="0">
              <a:latin typeface="Cambria" panose="02040503050406030204" pitchFamily="18" charset="0"/>
            </a:rPr>
            <a:t>Приказ ФСТЭК №17</a:t>
          </a:r>
          <a:endParaRPr lang="ru-RU" sz="3600" dirty="0">
            <a:latin typeface="Cambria" panose="02040503050406030204" pitchFamily="18" charset="0"/>
          </a:endParaRPr>
        </a:p>
      </dgm:t>
    </dgm:pt>
    <dgm:pt modelId="{DB589C92-9A0A-42C7-B92D-E0FA20575954}" type="parTrans" cxnId="{45E80D2B-5E2C-4FC6-9570-3FAF9F604269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86581658-8CC2-447D-9880-45DB339DA59A}" type="sibTrans" cxnId="{45E80D2B-5E2C-4FC6-9570-3FAF9F604269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15D6056E-358D-4B1C-BF10-A1C505B0ECA8}" type="pres">
      <dgm:prSet presAssocID="{FDD1C7E6-4B1F-4A7C-9BFC-B1AFF0EA89A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CD85F-0DB9-46B9-98A9-BC6BE0C4FE89}" type="pres">
      <dgm:prSet presAssocID="{FDD1C7E6-4B1F-4A7C-9BFC-B1AFF0EA89AE}" presName="matrix" presStyleCnt="0"/>
      <dgm:spPr/>
    </dgm:pt>
    <dgm:pt modelId="{8F3C392F-A772-4999-AB4D-73B089663A73}" type="pres">
      <dgm:prSet presAssocID="{FDD1C7E6-4B1F-4A7C-9BFC-B1AFF0EA89AE}" presName="tile1" presStyleLbl="node1" presStyleIdx="0" presStyleCnt="4"/>
      <dgm:spPr/>
      <dgm:t>
        <a:bodyPr/>
        <a:lstStyle/>
        <a:p>
          <a:endParaRPr lang="ru-RU"/>
        </a:p>
      </dgm:t>
    </dgm:pt>
    <dgm:pt modelId="{37EF37E6-DBC7-402F-9B8C-35F02EC5F2EC}" type="pres">
      <dgm:prSet presAssocID="{FDD1C7E6-4B1F-4A7C-9BFC-B1AFF0EA89A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0469F-3D73-44AC-B26B-3C8BE8E92635}" type="pres">
      <dgm:prSet presAssocID="{FDD1C7E6-4B1F-4A7C-9BFC-B1AFF0EA89AE}" presName="tile2" presStyleLbl="node1" presStyleIdx="1" presStyleCnt="4"/>
      <dgm:spPr/>
      <dgm:t>
        <a:bodyPr/>
        <a:lstStyle/>
        <a:p>
          <a:endParaRPr lang="ru-RU"/>
        </a:p>
      </dgm:t>
    </dgm:pt>
    <dgm:pt modelId="{D4BA1CF0-F4F3-4643-A300-F1DD747C39E2}" type="pres">
      <dgm:prSet presAssocID="{FDD1C7E6-4B1F-4A7C-9BFC-B1AFF0EA89A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D3C0A-CAB7-438F-8C98-C869527587F3}" type="pres">
      <dgm:prSet presAssocID="{FDD1C7E6-4B1F-4A7C-9BFC-B1AFF0EA89AE}" presName="tile3" presStyleLbl="node1" presStyleIdx="2" presStyleCnt="4"/>
      <dgm:spPr/>
      <dgm:t>
        <a:bodyPr/>
        <a:lstStyle/>
        <a:p>
          <a:endParaRPr lang="ru-RU"/>
        </a:p>
      </dgm:t>
    </dgm:pt>
    <dgm:pt modelId="{7CBCFEC4-57CC-4EB5-910B-0C952AE0B5FD}" type="pres">
      <dgm:prSet presAssocID="{FDD1C7E6-4B1F-4A7C-9BFC-B1AFF0EA89A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EA3C7-F34F-4079-BBD6-837A9CA3F536}" type="pres">
      <dgm:prSet presAssocID="{FDD1C7E6-4B1F-4A7C-9BFC-B1AFF0EA89AE}" presName="tile4" presStyleLbl="node1" presStyleIdx="3" presStyleCnt="4"/>
      <dgm:spPr/>
      <dgm:t>
        <a:bodyPr/>
        <a:lstStyle/>
        <a:p>
          <a:endParaRPr lang="ru-RU"/>
        </a:p>
      </dgm:t>
    </dgm:pt>
    <dgm:pt modelId="{B412A0C5-0965-4A4A-B69B-41093145ECC5}" type="pres">
      <dgm:prSet presAssocID="{FDD1C7E6-4B1F-4A7C-9BFC-B1AFF0EA89A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ECFDD-48EB-40E6-BCC1-0CFB9DB6F1B1}" type="pres">
      <dgm:prSet presAssocID="{FDD1C7E6-4B1F-4A7C-9BFC-B1AFF0EA89AE}" presName="centerTile" presStyleLbl="fgShp" presStyleIdx="0" presStyleCnt="1" custScaleX="211376" custScaleY="127573" custLinFactNeighborX="1137" custLinFactNeighborY="-1357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D0E92-9C1C-451A-B04B-5E3EA7ED184A}" srcId="{7983C33F-209A-4649-A373-9CFA181C2196}" destId="{AADE2B39-1F1B-487B-9469-0DC3CD6B7D97}" srcOrd="2" destOrd="0" parTransId="{D59AE124-F9E2-4A2D-8320-02581CF3F664}" sibTransId="{A6CCEDE5-FE49-4CC1-A3B0-A1D27D79E984}"/>
    <dgm:cxn modelId="{B3071298-67CE-44A0-AD92-82D83A4B0811}" srcId="{7983C33F-209A-4649-A373-9CFA181C2196}" destId="{6D2C105F-B3E7-4BEC-90A7-D09ED504D661}" srcOrd="0" destOrd="0" parTransId="{2E488E13-5C32-4352-91B3-AF737EA3FC46}" sibTransId="{199B7B23-797A-415F-A77B-2AD8BFAAB626}"/>
    <dgm:cxn modelId="{45E80D2B-5E2C-4FC6-9570-3FAF9F604269}" srcId="{7983C33F-209A-4649-A373-9CFA181C2196}" destId="{1F699F50-209F-4AE6-9B87-C4532A49A601}" srcOrd="3" destOrd="0" parTransId="{DB589C92-9A0A-42C7-B92D-E0FA20575954}" sibTransId="{86581658-8CC2-447D-9880-45DB339DA59A}"/>
    <dgm:cxn modelId="{0A6F5B54-E29B-4326-B64C-39900FEB2799}" type="presOf" srcId="{6D2C105F-B3E7-4BEC-90A7-D09ED504D661}" destId="{37EF37E6-DBC7-402F-9B8C-35F02EC5F2EC}" srcOrd="1" destOrd="0" presId="urn:microsoft.com/office/officeart/2005/8/layout/matrix1"/>
    <dgm:cxn modelId="{A1012B5A-DD84-4588-B54B-0E97145A424E}" type="presOf" srcId="{AADE2B39-1F1B-487B-9469-0DC3CD6B7D97}" destId="{DD0D3C0A-CAB7-438F-8C98-C869527587F3}" srcOrd="0" destOrd="0" presId="urn:microsoft.com/office/officeart/2005/8/layout/matrix1"/>
    <dgm:cxn modelId="{C79A9551-B7C2-4BE1-B80E-D47EF68FCB98}" srcId="{7983C33F-209A-4649-A373-9CFA181C2196}" destId="{A2829BE5-BC3D-4107-999E-2A1847984086}" srcOrd="1" destOrd="0" parTransId="{67749FDB-B807-4255-82DE-DDFBA8F35EB5}" sibTransId="{6F9957C6-41F1-40BC-9173-C49877DB1FFF}"/>
    <dgm:cxn modelId="{C5FF90FE-E17B-4438-A103-3C5EA11C2EAB}" type="presOf" srcId="{FDD1C7E6-4B1F-4A7C-9BFC-B1AFF0EA89AE}" destId="{15D6056E-358D-4B1C-BF10-A1C505B0ECA8}" srcOrd="0" destOrd="0" presId="urn:microsoft.com/office/officeart/2005/8/layout/matrix1"/>
    <dgm:cxn modelId="{A9AD4930-5AEF-438F-A147-B594E7177365}" type="presOf" srcId="{A2829BE5-BC3D-4107-999E-2A1847984086}" destId="{2380469F-3D73-44AC-B26B-3C8BE8E92635}" srcOrd="0" destOrd="0" presId="urn:microsoft.com/office/officeart/2005/8/layout/matrix1"/>
    <dgm:cxn modelId="{F40E7D0D-1DA4-4906-9718-DEA134ECA731}" type="presOf" srcId="{6D2C105F-B3E7-4BEC-90A7-D09ED504D661}" destId="{8F3C392F-A772-4999-AB4D-73B089663A73}" srcOrd="0" destOrd="0" presId="urn:microsoft.com/office/officeart/2005/8/layout/matrix1"/>
    <dgm:cxn modelId="{17EEFA5F-05D4-41D0-9A7D-6B809700CA7A}" type="presOf" srcId="{A2829BE5-BC3D-4107-999E-2A1847984086}" destId="{D4BA1CF0-F4F3-4643-A300-F1DD747C39E2}" srcOrd="1" destOrd="0" presId="urn:microsoft.com/office/officeart/2005/8/layout/matrix1"/>
    <dgm:cxn modelId="{5D0DA895-5211-4182-AC2E-D5813DE6E5CE}" srcId="{FDD1C7E6-4B1F-4A7C-9BFC-B1AFF0EA89AE}" destId="{7983C33F-209A-4649-A373-9CFA181C2196}" srcOrd="0" destOrd="0" parTransId="{6F2BD932-12D2-41AB-B62A-98CB291FD6D2}" sibTransId="{349335DE-551A-42D2-A27D-2631D89889AA}"/>
    <dgm:cxn modelId="{3DE4CD69-16F8-4BE2-8B2B-CF6F64A14339}" type="presOf" srcId="{7983C33F-209A-4649-A373-9CFA181C2196}" destId="{0E5ECFDD-48EB-40E6-BCC1-0CFB9DB6F1B1}" srcOrd="0" destOrd="0" presId="urn:microsoft.com/office/officeart/2005/8/layout/matrix1"/>
    <dgm:cxn modelId="{0CC3C1A8-CD6B-47F0-87E1-4FC54B3080DD}" type="presOf" srcId="{1F699F50-209F-4AE6-9B87-C4532A49A601}" destId="{971EA3C7-F34F-4079-BBD6-837A9CA3F536}" srcOrd="0" destOrd="0" presId="urn:microsoft.com/office/officeart/2005/8/layout/matrix1"/>
    <dgm:cxn modelId="{F03E2641-BAE3-43C7-A414-4C2AE71102B6}" type="presOf" srcId="{1F699F50-209F-4AE6-9B87-C4532A49A601}" destId="{B412A0C5-0965-4A4A-B69B-41093145ECC5}" srcOrd="1" destOrd="0" presId="urn:microsoft.com/office/officeart/2005/8/layout/matrix1"/>
    <dgm:cxn modelId="{8EC8B8E5-4CFE-4689-AD04-DF33B35F9569}" type="presOf" srcId="{AADE2B39-1F1B-487B-9469-0DC3CD6B7D97}" destId="{7CBCFEC4-57CC-4EB5-910B-0C952AE0B5FD}" srcOrd="1" destOrd="0" presId="urn:microsoft.com/office/officeart/2005/8/layout/matrix1"/>
    <dgm:cxn modelId="{10296E61-85E0-406E-953E-0EF86113B719}" type="presParOf" srcId="{15D6056E-358D-4B1C-BF10-A1C505B0ECA8}" destId="{F2ECD85F-0DB9-46B9-98A9-BC6BE0C4FE89}" srcOrd="0" destOrd="0" presId="urn:microsoft.com/office/officeart/2005/8/layout/matrix1"/>
    <dgm:cxn modelId="{FE890294-8DE0-4097-98B5-3E81DBAEBA9C}" type="presParOf" srcId="{F2ECD85F-0DB9-46B9-98A9-BC6BE0C4FE89}" destId="{8F3C392F-A772-4999-AB4D-73B089663A73}" srcOrd="0" destOrd="0" presId="urn:microsoft.com/office/officeart/2005/8/layout/matrix1"/>
    <dgm:cxn modelId="{3FF9D974-47D5-48B7-89D8-023787DB1078}" type="presParOf" srcId="{F2ECD85F-0DB9-46B9-98A9-BC6BE0C4FE89}" destId="{37EF37E6-DBC7-402F-9B8C-35F02EC5F2EC}" srcOrd="1" destOrd="0" presId="urn:microsoft.com/office/officeart/2005/8/layout/matrix1"/>
    <dgm:cxn modelId="{0D70CD02-AD98-43EF-854A-69E5D035D9A3}" type="presParOf" srcId="{F2ECD85F-0DB9-46B9-98A9-BC6BE0C4FE89}" destId="{2380469F-3D73-44AC-B26B-3C8BE8E92635}" srcOrd="2" destOrd="0" presId="urn:microsoft.com/office/officeart/2005/8/layout/matrix1"/>
    <dgm:cxn modelId="{8B52A995-33F9-49FB-9C18-89377CF36D3F}" type="presParOf" srcId="{F2ECD85F-0DB9-46B9-98A9-BC6BE0C4FE89}" destId="{D4BA1CF0-F4F3-4643-A300-F1DD747C39E2}" srcOrd="3" destOrd="0" presId="urn:microsoft.com/office/officeart/2005/8/layout/matrix1"/>
    <dgm:cxn modelId="{CE57CD7D-D328-4ACE-9C25-AF04E6FDDF0B}" type="presParOf" srcId="{F2ECD85F-0DB9-46B9-98A9-BC6BE0C4FE89}" destId="{DD0D3C0A-CAB7-438F-8C98-C869527587F3}" srcOrd="4" destOrd="0" presId="urn:microsoft.com/office/officeart/2005/8/layout/matrix1"/>
    <dgm:cxn modelId="{F855B05D-5F2B-478D-863D-3E324CC76D38}" type="presParOf" srcId="{F2ECD85F-0DB9-46B9-98A9-BC6BE0C4FE89}" destId="{7CBCFEC4-57CC-4EB5-910B-0C952AE0B5FD}" srcOrd="5" destOrd="0" presId="urn:microsoft.com/office/officeart/2005/8/layout/matrix1"/>
    <dgm:cxn modelId="{1472E397-E516-40CB-88B0-EB3506C0ED29}" type="presParOf" srcId="{F2ECD85F-0DB9-46B9-98A9-BC6BE0C4FE89}" destId="{971EA3C7-F34F-4079-BBD6-837A9CA3F536}" srcOrd="6" destOrd="0" presId="urn:microsoft.com/office/officeart/2005/8/layout/matrix1"/>
    <dgm:cxn modelId="{F365CD73-DC0A-4FF2-A999-38459CF10A5F}" type="presParOf" srcId="{F2ECD85F-0DB9-46B9-98A9-BC6BE0C4FE89}" destId="{B412A0C5-0965-4A4A-B69B-41093145ECC5}" srcOrd="7" destOrd="0" presId="urn:microsoft.com/office/officeart/2005/8/layout/matrix1"/>
    <dgm:cxn modelId="{59FC2E6C-1FDB-4EC0-B696-34F3ED244720}" type="presParOf" srcId="{15D6056E-358D-4B1C-BF10-A1C505B0ECA8}" destId="{0E5ECFDD-48EB-40E6-BCC1-0CFB9DB6F1B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FF2788-704C-49EC-91FA-3D1BD63EAEAD}" type="doc">
      <dgm:prSet loTypeId="urn:microsoft.com/office/officeart/2005/8/layout/balance1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666845-46C6-46C0-ABFA-274D7E9E345B}">
      <dgm:prSet phldrT="[Текст]" custT="1"/>
      <dgm:spPr/>
      <dgm:t>
        <a:bodyPr/>
        <a:lstStyle/>
        <a:p>
          <a:r>
            <a:rPr lang="ru-RU" sz="4400" dirty="0" smtClean="0"/>
            <a:t>ИБ</a:t>
          </a:r>
          <a:endParaRPr lang="ru-RU" sz="4400" dirty="0"/>
        </a:p>
      </dgm:t>
    </dgm:pt>
    <dgm:pt modelId="{93DF75B0-78D7-466A-AE0E-B5DE2CFE0E26}" type="parTrans" cxnId="{C2246D95-FADA-456D-BAB4-9B1852DEE6E9}">
      <dgm:prSet/>
      <dgm:spPr/>
      <dgm:t>
        <a:bodyPr/>
        <a:lstStyle/>
        <a:p>
          <a:endParaRPr lang="ru-RU"/>
        </a:p>
      </dgm:t>
    </dgm:pt>
    <dgm:pt modelId="{687188A1-24BE-4376-BC96-9EDC3E2ED421}" type="sibTrans" cxnId="{C2246D95-FADA-456D-BAB4-9B1852DEE6E9}">
      <dgm:prSet/>
      <dgm:spPr/>
      <dgm:t>
        <a:bodyPr/>
        <a:lstStyle/>
        <a:p>
          <a:endParaRPr lang="ru-RU"/>
        </a:p>
      </dgm:t>
    </dgm:pt>
    <dgm:pt modelId="{04892ED8-2620-4822-8D50-D448AE34DFB4}">
      <dgm:prSet phldrT="[Текст]" custT="1"/>
      <dgm:spPr/>
      <dgm:t>
        <a:bodyPr/>
        <a:lstStyle/>
        <a:p>
          <a:r>
            <a:rPr lang="ru-RU" sz="2800" dirty="0" smtClean="0"/>
            <a:t>Безопасность</a:t>
          </a:r>
          <a:endParaRPr lang="ru-RU" sz="2800" dirty="0"/>
        </a:p>
      </dgm:t>
    </dgm:pt>
    <dgm:pt modelId="{790BA601-D685-45AD-9B9A-5D3EE906C944}" type="parTrans" cxnId="{6DB198AB-BED1-4ABC-9157-7D2910DEC946}">
      <dgm:prSet/>
      <dgm:spPr/>
      <dgm:t>
        <a:bodyPr/>
        <a:lstStyle/>
        <a:p>
          <a:endParaRPr lang="ru-RU"/>
        </a:p>
      </dgm:t>
    </dgm:pt>
    <dgm:pt modelId="{5C44EEF7-8DF6-4279-BE62-A20F2186C15B}" type="sibTrans" cxnId="{6DB198AB-BED1-4ABC-9157-7D2910DEC946}">
      <dgm:prSet/>
      <dgm:spPr/>
      <dgm:t>
        <a:bodyPr/>
        <a:lstStyle/>
        <a:p>
          <a:endParaRPr lang="ru-RU"/>
        </a:p>
      </dgm:t>
    </dgm:pt>
    <dgm:pt modelId="{FA111597-8B28-40DB-BB6D-17A28E682FAB}">
      <dgm:prSet phldrT="[Текст]" custT="1"/>
      <dgm:spPr/>
      <dgm:t>
        <a:bodyPr/>
        <a:lstStyle/>
        <a:p>
          <a:r>
            <a:rPr lang="ru-RU" sz="2800" dirty="0" smtClean="0"/>
            <a:t>Конфиденциальность</a:t>
          </a:r>
          <a:endParaRPr lang="ru-RU" sz="2800" dirty="0"/>
        </a:p>
      </dgm:t>
    </dgm:pt>
    <dgm:pt modelId="{B70A9EDA-2AA2-46B5-8E8F-9FA7FFD4E821}" type="parTrans" cxnId="{A987A719-48B2-4D4F-8FDE-77B9DCF583A0}">
      <dgm:prSet/>
      <dgm:spPr/>
      <dgm:t>
        <a:bodyPr/>
        <a:lstStyle/>
        <a:p>
          <a:endParaRPr lang="ru-RU"/>
        </a:p>
      </dgm:t>
    </dgm:pt>
    <dgm:pt modelId="{38B62EEF-8B70-4827-9B6C-567EBBD33C26}" type="sibTrans" cxnId="{A987A719-48B2-4D4F-8FDE-77B9DCF583A0}">
      <dgm:prSet/>
      <dgm:spPr/>
      <dgm:t>
        <a:bodyPr/>
        <a:lstStyle/>
        <a:p>
          <a:endParaRPr lang="ru-RU"/>
        </a:p>
      </dgm:t>
    </dgm:pt>
    <dgm:pt modelId="{954F3E25-7317-4E23-8F99-263F1BB5F2CE}">
      <dgm:prSet phldrT="[Текст]" custT="1"/>
      <dgm:spPr/>
      <dgm:t>
        <a:bodyPr/>
        <a:lstStyle/>
        <a:p>
          <a:r>
            <a:rPr lang="ru-RU" sz="4400" dirty="0" smtClean="0"/>
            <a:t>ИТ</a:t>
          </a:r>
          <a:endParaRPr lang="ru-RU" sz="4400" dirty="0"/>
        </a:p>
      </dgm:t>
    </dgm:pt>
    <dgm:pt modelId="{CACBD180-BA70-4F7C-B641-833ED6C4207A}" type="parTrans" cxnId="{346A0B4C-CC76-4B6F-9CA6-F4D74A62C819}">
      <dgm:prSet/>
      <dgm:spPr/>
      <dgm:t>
        <a:bodyPr/>
        <a:lstStyle/>
        <a:p>
          <a:endParaRPr lang="ru-RU"/>
        </a:p>
      </dgm:t>
    </dgm:pt>
    <dgm:pt modelId="{BFB2C9EB-133D-45DA-A1DB-D80C9BB73D28}" type="sibTrans" cxnId="{346A0B4C-CC76-4B6F-9CA6-F4D74A62C819}">
      <dgm:prSet/>
      <dgm:spPr/>
      <dgm:t>
        <a:bodyPr/>
        <a:lstStyle/>
        <a:p>
          <a:endParaRPr lang="ru-RU"/>
        </a:p>
      </dgm:t>
    </dgm:pt>
    <dgm:pt modelId="{3E7DD16E-FD6D-4709-89A7-111EFAED4D8C}">
      <dgm:prSet phldrT="[Текст]" custT="1"/>
      <dgm:spPr/>
      <dgm:t>
        <a:bodyPr/>
        <a:lstStyle/>
        <a:p>
          <a:r>
            <a:rPr lang="ru-RU" sz="2800" dirty="0" smtClean="0"/>
            <a:t>Производительность</a:t>
          </a:r>
          <a:endParaRPr lang="ru-RU" sz="2800" dirty="0"/>
        </a:p>
      </dgm:t>
    </dgm:pt>
    <dgm:pt modelId="{BFECEE91-4E87-424F-93BE-CF614848ABC8}" type="parTrans" cxnId="{3DDD223A-2D65-45B9-98DC-B13C4DD9DA78}">
      <dgm:prSet/>
      <dgm:spPr/>
      <dgm:t>
        <a:bodyPr/>
        <a:lstStyle/>
        <a:p>
          <a:endParaRPr lang="ru-RU"/>
        </a:p>
      </dgm:t>
    </dgm:pt>
    <dgm:pt modelId="{94B7A716-B466-4E9D-93D3-49DC7055CB39}" type="sibTrans" cxnId="{3DDD223A-2D65-45B9-98DC-B13C4DD9DA78}">
      <dgm:prSet/>
      <dgm:spPr/>
      <dgm:t>
        <a:bodyPr/>
        <a:lstStyle/>
        <a:p>
          <a:endParaRPr lang="ru-RU"/>
        </a:p>
      </dgm:t>
    </dgm:pt>
    <dgm:pt modelId="{079CF1B5-177E-46E9-B4B7-67E7072E7EEF}">
      <dgm:prSet phldrT="[Текст]" custT="1"/>
      <dgm:spPr/>
      <dgm:t>
        <a:bodyPr/>
        <a:lstStyle/>
        <a:p>
          <a:r>
            <a:rPr lang="ru-RU" sz="2800" dirty="0" smtClean="0"/>
            <a:t>Скорость</a:t>
          </a:r>
          <a:endParaRPr lang="ru-RU" sz="2800" dirty="0"/>
        </a:p>
      </dgm:t>
    </dgm:pt>
    <dgm:pt modelId="{1212E344-EBD0-4610-BA3A-97DA0E0A3A86}" type="parTrans" cxnId="{9DF3982E-6072-455C-AC65-04786AAB23DD}">
      <dgm:prSet/>
      <dgm:spPr/>
      <dgm:t>
        <a:bodyPr/>
        <a:lstStyle/>
        <a:p>
          <a:endParaRPr lang="ru-RU"/>
        </a:p>
      </dgm:t>
    </dgm:pt>
    <dgm:pt modelId="{BE0F014E-2A81-41B3-B002-23EEE5C6F083}" type="sibTrans" cxnId="{9DF3982E-6072-455C-AC65-04786AAB23DD}">
      <dgm:prSet/>
      <dgm:spPr/>
      <dgm:t>
        <a:bodyPr/>
        <a:lstStyle/>
        <a:p>
          <a:endParaRPr lang="ru-RU"/>
        </a:p>
      </dgm:t>
    </dgm:pt>
    <dgm:pt modelId="{4B303441-E5D8-4A75-9B6C-5BD61E9AC02C}">
      <dgm:prSet phldrT="[Текст]" custT="1"/>
      <dgm:spPr/>
      <dgm:t>
        <a:bodyPr/>
        <a:lstStyle/>
        <a:p>
          <a:r>
            <a:rPr lang="ru-RU" sz="2800" dirty="0" smtClean="0"/>
            <a:t>Удобство</a:t>
          </a:r>
          <a:endParaRPr lang="ru-RU" sz="2800" dirty="0"/>
        </a:p>
      </dgm:t>
    </dgm:pt>
    <dgm:pt modelId="{670F1B14-1CDF-40BE-BC9E-F5174CF216B5}" type="parTrans" cxnId="{51D91023-76E5-4492-8F46-5B224BF4F6B4}">
      <dgm:prSet/>
      <dgm:spPr/>
      <dgm:t>
        <a:bodyPr/>
        <a:lstStyle/>
        <a:p>
          <a:endParaRPr lang="ru-RU"/>
        </a:p>
      </dgm:t>
    </dgm:pt>
    <dgm:pt modelId="{29822B4C-B415-4DDF-91BF-BC7BF48A212B}" type="sibTrans" cxnId="{51D91023-76E5-4492-8F46-5B224BF4F6B4}">
      <dgm:prSet/>
      <dgm:spPr/>
      <dgm:t>
        <a:bodyPr/>
        <a:lstStyle/>
        <a:p>
          <a:endParaRPr lang="ru-RU"/>
        </a:p>
      </dgm:t>
    </dgm:pt>
    <dgm:pt modelId="{465272BE-36C4-41BB-852B-2A72A84CB096}" type="pres">
      <dgm:prSet presAssocID="{4BFF2788-704C-49EC-91FA-3D1BD63EAEAD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7ED88-383D-42D6-92ED-F002D6724CA2}" type="pres">
      <dgm:prSet presAssocID="{4BFF2788-704C-49EC-91FA-3D1BD63EAEAD}" presName="dummyMaxCanvas" presStyleCnt="0"/>
      <dgm:spPr/>
      <dgm:t>
        <a:bodyPr/>
        <a:lstStyle/>
        <a:p>
          <a:endParaRPr lang="ru-RU"/>
        </a:p>
      </dgm:t>
    </dgm:pt>
    <dgm:pt modelId="{3404F37A-C360-4BF6-8399-A2513491327D}" type="pres">
      <dgm:prSet presAssocID="{4BFF2788-704C-49EC-91FA-3D1BD63EAEAD}" presName="parentComposite" presStyleCnt="0"/>
      <dgm:spPr/>
      <dgm:t>
        <a:bodyPr/>
        <a:lstStyle/>
        <a:p>
          <a:endParaRPr lang="ru-RU"/>
        </a:p>
      </dgm:t>
    </dgm:pt>
    <dgm:pt modelId="{FE12528D-92C9-48B8-A568-C9B5FDFBD0FD}" type="pres">
      <dgm:prSet presAssocID="{4BFF2788-704C-49EC-91FA-3D1BD63EAEAD}" presName="parent1" presStyleLbl="alignAccFollowNode1" presStyleIdx="0" presStyleCnt="4" custScaleX="249945" custLinFactX="-35891" custLinFactNeighborX="-1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487AE107-33AD-4FFE-9A94-110FD417CB41}" type="pres">
      <dgm:prSet presAssocID="{4BFF2788-704C-49EC-91FA-3D1BD63EAEAD}" presName="parent2" presStyleLbl="alignAccFollowNode1" presStyleIdx="1" presStyleCnt="4" custScaleX="261925" custLinFactX="44319" custLinFactNeighborX="100000" custLinFactNeighborY="2378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AE30D5AD-BF07-4B8E-8F7E-8890E3AC70BE}" type="pres">
      <dgm:prSet presAssocID="{4BFF2788-704C-49EC-91FA-3D1BD63EAEAD}" presName="childrenComposite" presStyleCnt="0"/>
      <dgm:spPr/>
      <dgm:t>
        <a:bodyPr/>
        <a:lstStyle/>
        <a:p>
          <a:endParaRPr lang="ru-RU"/>
        </a:p>
      </dgm:t>
    </dgm:pt>
    <dgm:pt modelId="{24B7E074-7C25-4D1D-B3DA-25362FEB2C30}" type="pres">
      <dgm:prSet presAssocID="{4BFF2788-704C-49EC-91FA-3D1BD63EAEAD}" presName="dummyMaxCanvas_ChildArea" presStyleCnt="0"/>
      <dgm:spPr/>
      <dgm:t>
        <a:bodyPr/>
        <a:lstStyle/>
        <a:p>
          <a:endParaRPr lang="ru-RU"/>
        </a:p>
      </dgm:t>
    </dgm:pt>
    <dgm:pt modelId="{529D2860-63AF-4B96-9498-64E037BC1AE5}" type="pres">
      <dgm:prSet presAssocID="{4BFF2788-704C-49EC-91FA-3D1BD63EAEAD}" presName="fulcrum" presStyleLbl="alignAccFollowNode1" presStyleIdx="2" presStyleCnt="4" custLinFactNeighborX="-3333" custLinFactNeighborY="1585"/>
      <dgm:spPr/>
      <dgm:t>
        <a:bodyPr/>
        <a:lstStyle/>
        <a:p>
          <a:endParaRPr lang="ru-RU"/>
        </a:p>
      </dgm:t>
    </dgm:pt>
    <dgm:pt modelId="{A80D767F-A624-4024-B183-C1A9130D2924}" type="pres">
      <dgm:prSet presAssocID="{4BFF2788-704C-49EC-91FA-3D1BD63EAEAD}" presName="balance_23" presStyleLbl="alignAccFollowNode1" presStyleIdx="3" presStyleCnt="4" custScaleX="280322" custScaleY="149920" custLinFactNeighborY="11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307307-9AAA-4F88-A72D-B7BF90E71A0A}" type="pres">
      <dgm:prSet presAssocID="{4BFF2788-704C-49EC-91FA-3D1BD63EAEAD}" presName="right_23_1" presStyleLbl="node1" presStyleIdx="0" presStyleCnt="5" custScaleX="328830" custLinFactNeighborX="82953" custLinFactNeighborY="21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18605-E5C7-40B8-87BB-29D070F305F5}" type="pres">
      <dgm:prSet presAssocID="{4BFF2788-704C-49EC-91FA-3D1BD63EAEAD}" presName="right_23_2" presStyleLbl="node1" presStyleIdx="1" presStyleCnt="5" custScaleX="325658" custLinFactNeighborX="81025" custLinFactNeighborY="21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780C5-E731-48E4-800E-C9C11724AC8D}" type="pres">
      <dgm:prSet presAssocID="{4BFF2788-704C-49EC-91FA-3D1BD63EAEAD}" presName="right_23_3" presStyleLbl="node1" presStyleIdx="2" presStyleCnt="5" custScaleX="317440" custLinFactNeighborX="81621" custLinFactNeighborY="21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59894-95E1-4B7B-BAD6-E11F8963CC08}" type="pres">
      <dgm:prSet presAssocID="{4BFF2788-704C-49EC-91FA-3D1BD63EAEAD}" presName="left_23_1" presStyleLbl="node1" presStyleIdx="3" presStyleCnt="5" custScaleX="327980" custLinFactX="-12460" custLinFactNeighborX="-100000" custLinFactNeighborY="-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42DA-4294-45BD-8137-7914756B8BBC}" type="pres">
      <dgm:prSet presAssocID="{4BFF2788-704C-49EC-91FA-3D1BD63EAEAD}" presName="left_23_2" presStyleLbl="node1" presStyleIdx="4" presStyleCnt="5" custScaleX="332121" custLinFactX="-1246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B198AB-BED1-4ABC-9157-7D2910DEC946}" srcId="{16666845-46C6-46C0-ABFA-274D7E9E345B}" destId="{04892ED8-2620-4822-8D50-D448AE34DFB4}" srcOrd="0" destOrd="0" parTransId="{790BA601-D685-45AD-9B9A-5D3EE906C944}" sibTransId="{5C44EEF7-8DF6-4279-BE62-A20F2186C15B}"/>
    <dgm:cxn modelId="{0CBFD28F-5D2D-4814-BCB2-9D621A1EE43A}" type="presOf" srcId="{04892ED8-2620-4822-8D50-D448AE34DFB4}" destId="{96759894-95E1-4B7B-BAD6-E11F8963CC08}" srcOrd="0" destOrd="0" presId="urn:microsoft.com/office/officeart/2005/8/layout/balance1"/>
    <dgm:cxn modelId="{A058B5DC-C246-4E9C-B53E-1D868D12B3B6}" type="presOf" srcId="{4BFF2788-704C-49EC-91FA-3D1BD63EAEAD}" destId="{465272BE-36C4-41BB-852B-2A72A84CB096}" srcOrd="0" destOrd="0" presId="urn:microsoft.com/office/officeart/2005/8/layout/balance1"/>
    <dgm:cxn modelId="{51D91023-76E5-4492-8F46-5B224BF4F6B4}" srcId="{954F3E25-7317-4E23-8F99-263F1BB5F2CE}" destId="{4B303441-E5D8-4A75-9B6C-5BD61E9AC02C}" srcOrd="2" destOrd="0" parTransId="{670F1B14-1CDF-40BE-BC9E-F5174CF216B5}" sibTransId="{29822B4C-B415-4DDF-91BF-BC7BF48A212B}"/>
    <dgm:cxn modelId="{0BBBBEF4-1E3C-47D6-BF4C-0041FF5E1E88}" type="presOf" srcId="{079CF1B5-177E-46E9-B4B7-67E7072E7EEF}" destId="{E2F18605-E5C7-40B8-87BB-29D070F305F5}" srcOrd="0" destOrd="0" presId="urn:microsoft.com/office/officeart/2005/8/layout/balance1"/>
    <dgm:cxn modelId="{9DF3982E-6072-455C-AC65-04786AAB23DD}" srcId="{954F3E25-7317-4E23-8F99-263F1BB5F2CE}" destId="{079CF1B5-177E-46E9-B4B7-67E7072E7EEF}" srcOrd="1" destOrd="0" parTransId="{1212E344-EBD0-4610-BA3A-97DA0E0A3A86}" sibTransId="{BE0F014E-2A81-41B3-B002-23EEE5C6F083}"/>
    <dgm:cxn modelId="{346A0B4C-CC76-4B6F-9CA6-F4D74A62C819}" srcId="{4BFF2788-704C-49EC-91FA-3D1BD63EAEAD}" destId="{954F3E25-7317-4E23-8F99-263F1BB5F2CE}" srcOrd="1" destOrd="0" parTransId="{CACBD180-BA70-4F7C-B641-833ED6C4207A}" sibTransId="{BFB2C9EB-133D-45DA-A1DB-D80C9BB73D28}"/>
    <dgm:cxn modelId="{113C8BC5-AF0E-4DA8-9D26-42EC92AC7A26}" type="presOf" srcId="{3E7DD16E-FD6D-4709-89A7-111EFAED4D8C}" destId="{C8307307-9AAA-4F88-A72D-B7BF90E71A0A}" srcOrd="0" destOrd="0" presId="urn:microsoft.com/office/officeart/2005/8/layout/balance1"/>
    <dgm:cxn modelId="{0F5C676E-15FF-4E23-879E-8EF3DAFF7664}" type="presOf" srcId="{FA111597-8B28-40DB-BB6D-17A28E682FAB}" destId="{2D0F42DA-4294-45BD-8137-7914756B8BBC}" srcOrd="0" destOrd="0" presId="urn:microsoft.com/office/officeart/2005/8/layout/balance1"/>
    <dgm:cxn modelId="{B5240608-8EA9-4ACB-A5EC-B20DCAB5C89F}" type="presOf" srcId="{16666845-46C6-46C0-ABFA-274D7E9E345B}" destId="{FE12528D-92C9-48B8-A568-C9B5FDFBD0FD}" srcOrd="0" destOrd="0" presId="urn:microsoft.com/office/officeart/2005/8/layout/balance1"/>
    <dgm:cxn modelId="{C2246D95-FADA-456D-BAB4-9B1852DEE6E9}" srcId="{4BFF2788-704C-49EC-91FA-3D1BD63EAEAD}" destId="{16666845-46C6-46C0-ABFA-274D7E9E345B}" srcOrd="0" destOrd="0" parTransId="{93DF75B0-78D7-466A-AE0E-B5DE2CFE0E26}" sibTransId="{687188A1-24BE-4376-BC96-9EDC3E2ED421}"/>
    <dgm:cxn modelId="{E90AD72F-BC99-4D6A-BA7C-502942DBD226}" type="presOf" srcId="{954F3E25-7317-4E23-8F99-263F1BB5F2CE}" destId="{487AE107-33AD-4FFE-9A94-110FD417CB41}" srcOrd="0" destOrd="0" presId="urn:microsoft.com/office/officeart/2005/8/layout/balance1"/>
    <dgm:cxn modelId="{6D6E773F-A9B2-4380-ADC2-0EF8D72A87AB}" type="presOf" srcId="{4B303441-E5D8-4A75-9B6C-5BD61E9AC02C}" destId="{DA4780C5-E731-48E4-800E-C9C11724AC8D}" srcOrd="0" destOrd="0" presId="urn:microsoft.com/office/officeart/2005/8/layout/balance1"/>
    <dgm:cxn modelId="{A987A719-48B2-4D4F-8FDE-77B9DCF583A0}" srcId="{16666845-46C6-46C0-ABFA-274D7E9E345B}" destId="{FA111597-8B28-40DB-BB6D-17A28E682FAB}" srcOrd="1" destOrd="0" parTransId="{B70A9EDA-2AA2-46B5-8E8F-9FA7FFD4E821}" sibTransId="{38B62EEF-8B70-4827-9B6C-567EBBD33C26}"/>
    <dgm:cxn modelId="{3DDD223A-2D65-45B9-98DC-B13C4DD9DA78}" srcId="{954F3E25-7317-4E23-8F99-263F1BB5F2CE}" destId="{3E7DD16E-FD6D-4709-89A7-111EFAED4D8C}" srcOrd="0" destOrd="0" parTransId="{BFECEE91-4E87-424F-93BE-CF614848ABC8}" sibTransId="{94B7A716-B466-4E9D-93D3-49DC7055CB39}"/>
    <dgm:cxn modelId="{6C688FAF-FCAB-4287-A7ED-FD00B9AAD812}" type="presParOf" srcId="{465272BE-36C4-41BB-852B-2A72A84CB096}" destId="{9A67ED88-383D-42D6-92ED-F002D6724CA2}" srcOrd="0" destOrd="0" presId="urn:microsoft.com/office/officeart/2005/8/layout/balance1"/>
    <dgm:cxn modelId="{8F1E7FA5-6545-485B-8871-07ED23403EB9}" type="presParOf" srcId="{465272BE-36C4-41BB-852B-2A72A84CB096}" destId="{3404F37A-C360-4BF6-8399-A2513491327D}" srcOrd="1" destOrd="0" presId="urn:microsoft.com/office/officeart/2005/8/layout/balance1"/>
    <dgm:cxn modelId="{6C0ECA5C-583D-4D7C-B24E-B6153882E7B7}" type="presParOf" srcId="{3404F37A-C360-4BF6-8399-A2513491327D}" destId="{FE12528D-92C9-48B8-A568-C9B5FDFBD0FD}" srcOrd="0" destOrd="0" presId="urn:microsoft.com/office/officeart/2005/8/layout/balance1"/>
    <dgm:cxn modelId="{E34ACFB3-1648-46EA-8C16-ADDB2FEB8C1C}" type="presParOf" srcId="{3404F37A-C360-4BF6-8399-A2513491327D}" destId="{487AE107-33AD-4FFE-9A94-110FD417CB41}" srcOrd="1" destOrd="0" presId="urn:microsoft.com/office/officeart/2005/8/layout/balance1"/>
    <dgm:cxn modelId="{753D7221-0967-4999-BC34-96410C9F6E72}" type="presParOf" srcId="{465272BE-36C4-41BB-852B-2A72A84CB096}" destId="{AE30D5AD-BF07-4B8E-8F7E-8890E3AC70BE}" srcOrd="2" destOrd="0" presId="urn:microsoft.com/office/officeart/2005/8/layout/balance1"/>
    <dgm:cxn modelId="{C4B27F05-E52D-44A8-BB54-7DA77D82B724}" type="presParOf" srcId="{AE30D5AD-BF07-4B8E-8F7E-8890E3AC70BE}" destId="{24B7E074-7C25-4D1D-B3DA-25362FEB2C30}" srcOrd="0" destOrd="0" presId="urn:microsoft.com/office/officeart/2005/8/layout/balance1"/>
    <dgm:cxn modelId="{72997F1F-3E27-458F-BF2A-E778F0F6E214}" type="presParOf" srcId="{AE30D5AD-BF07-4B8E-8F7E-8890E3AC70BE}" destId="{529D2860-63AF-4B96-9498-64E037BC1AE5}" srcOrd="1" destOrd="0" presId="urn:microsoft.com/office/officeart/2005/8/layout/balance1"/>
    <dgm:cxn modelId="{AD70EBFE-89EF-4BDE-802C-4D0D6C7339BE}" type="presParOf" srcId="{AE30D5AD-BF07-4B8E-8F7E-8890E3AC70BE}" destId="{A80D767F-A624-4024-B183-C1A9130D2924}" srcOrd="2" destOrd="0" presId="urn:microsoft.com/office/officeart/2005/8/layout/balance1"/>
    <dgm:cxn modelId="{C33F0288-D94C-4385-ADEB-CAF66BA65CFA}" type="presParOf" srcId="{AE30D5AD-BF07-4B8E-8F7E-8890E3AC70BE}" destId="{C8307307-9AAA-4F88-A72D-B7BF90E71A0A}" srcOrd="3" destOrd="0" presId="urn:microsoft.com/office/officeart/2005/8/layout/balance1"/>
    <dgm:cxn modelId="{B3EC1319-4897-4742-AE7F-D989971CD558}" type="presParOf" srcId="{AE30D5AD-BF07-4B8E-8F7E-8890E3AC70BE}" destId="{E2F18605-E5C7-40B8-87BB-29D070F305F5}" srcOrd="4" destOrd="0" presId="urn:microsoft.com/office/officeart/2005/8/layout/balance1"/>
    <dgm:cxn modelId="{9B175350-610A-45E7-BFC5-F942659F4094}" type="presParOf" srcId="{AE30D5AD-BF07-4B8E-8F7E-8890E3AC70BE}" destId="{DA4780C5-E731-48E4-800E-C9C11724AC8D}" srcOrd="5" destOrd="0" presId="urn:microsoft.com/office/officeart/2005/8/layout/balance1"/>
    <dgm:cxn modelId="{3F9D28B1-D774-40F0-90CD-AC05FAC8A7EE}" type="presParOf" srcId="{AE30D5AD-BF07-4B8E-8F7E-8890E3AC70BE}" destId="{96759894-95E1-4B7B-BAD6-E11F8963CC08}" srcOrd="6" destOrd="0" presId="urn:microsoft.com/office/officeart/2005/8/layout/balance1"/>
    <dgm:cxn modelId="{F0011C53-E0C1-4188-9D5C-3FBF23866128}" type="presParOf" srcId="{AE30D5AD-BF07-4B8E-8F7E-8890E3AC70BE}" destId="{2D0F42DA-4294-45BD-8137-7914756B8BBC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F41B76-3E94-4D77-9E68-81A9934A2DFC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F3C42D-356D-4EA7-B179-D539B57FF00F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школа</a:t>
          </a:r>
          <a:endParaRPr lang="ru-RU" dirty="0">
            <a:latin typeface="Cambria" panose="02040503050406030204" pitchFamily="18" charset="0"/>
          </a:endParaRPr>
        </a:p>
      </dgm:t>
    </dgm:pt>
    <dgm:pt modelId="{48A964D3-3BBB-4A82-A544-48022AA8CFEE}" type="parTrans" cxnId="{5F197499-8E2D-437A-813C-11B10261FD72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D046564E-A80F-47D8-9F99-155B7C3CE62E}" type="sibTrans" cxnId="{5F197499-8E2D-437A-813C-11B10261FD72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0549F48B-F608-46AF-87A0-EA8D92E3DAE0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заранее распечатаны комплекты бланков для каждого участника </a:t>
          </a:r>
          <a:endParaRPr lang="ru-RU" dirty="0">
            <a:latin typeface="Cambria" panose="02040503050406030204" pitchFamily="18" charset="0"/>
          </a:endParaRPr>
        </a:p>
      </dgm:t>
    </dgm:pt>
    <dgm:pt modelId="{16163F03-8C43-4556-8D6B-E5DEE3262D43}" type="parTrans" cxnId="{F4397ADB-DF5B-4FD5-88D2-CB0E49D37D8D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48BE914C-2972-41C2-B381-5C1C69E733EC}" type="sibTrans" cxnId="{F4397ADB-DF5B-4FD5-88D2-CB0E49D37D8D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B461AF55-AFD0-4CC8-8AB2-64D9344ED3FF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школа</a:t>
          </a:r>
          <a:endParaRPr lang="ru-RU" dirty="0">
            <a:latin typeface="Cambria" panose="02040503050406030204" pitchFamily="18" charset="0"/>
          </a:endParaRPr>
        </a:p>
      </dgm:t>
    </dgm:pt>
    <dgm:pt modelId="{BC0E6C27-C2F1-4DFE-B7D8-92C7B5BA79A7}" type="parTrans" cxnId="{4E709860-E509-4FC0-A6BD-6FDEC68FE095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DA91D884-EB55-486E-96D1-B6DF641F5AF2}" type="sibTrans" cxnId="{4E709860-E509-4FC0-A6BD-6FDEC68FE095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E98FDEA9-3140-4D13-8092-CDF7E9199A40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СРАЗУ после получения тем сочинений (текстов изложений) они распечатываются техническим специалистом и выдаются члену комиссии в аудитории</a:t>
          </a:r>
          <a:endParaRPr lang="ru-RU" dirty="0">
            <a:latin typeface="Cambria" panose="02040503050406030204" pitchFamily="18" charset="0"/>
          </a:endParaRPr>
        </a:p>
      </dgm:t>
    </dgm:pt>
    <dgm:pt modelId="{B1CF035A-FE54-4236-978D-933D195D493B}" type="parTrans" cxnId="{3D7D1943-8E60-44A1-BA14-1E0F42BEDF3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47D53C09-CC68-4D42-9A7F-8DF536355797}" type="sibTrans" cxnId="{3D7D1943-8E60-44A1-BA14-1E0F42BEDF3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945D9D6D-337E-4838-8AE6-F3E902C084D3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школа</a:t>
          </a:r>
          <a:endParaRPr lang="ru-RU" dirty="0">
            <a:latin typeface="Cambria" panose="02040503050406030204" pitchFamily="18" charset="0"/>
          </a:endParaRPr>
        </a:p>
      </dgm:t>
    </dgm:pt>
    <dgm:pt modelId="{637F3CE8-5DF8-4264-8C64-2DF7ECE312B5}" type="parTrans" cxnId="{8201C3EE-C84D-4FD4-BF8D-B831CE573C63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7A616212-6680-4998-ADBD-3A637DAABCAE}" type="sibTrans" cxnId="{8201C3EE-C84D-4FD4-BF8D-B831CE573C63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0255FFF0-07EA-44F4-A703-4313466B08F8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после написания сочинения все бланки передаются директору школы и ксерокопируются</a:t>
          </a:r>
          <a:endParaRPr lang="ru-RU" dirty="0">
            <a:latin typeface="Cambria" panose="02040503050406030204" pitchFamily="18" charset="0"/>
          </a:endParaRPr>
        </a:p>
      </dgm:t>
    </dgm:pt>
    <dgm:pt modelId="{7A679AE6-9CD1-41FB-8B61-B0846398FC78}" type="parTrans" cxnId="{308202AB-C100-48D0-974F-AB83572B6F08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9D9DB7BE-C60D-43ED-A87E-532C195B3246}" type="sibTrans" cxnId="{308202AB-C100-48D0-974F-AB83572B6F08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DBFB0CC0-7B30-4C5B-B979-EB5FF813EE3C}" type="pres">
      <dgm:prSet presAssocID="{18F41B76-3E94-4D77-9E68-81A9934A2D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DB0B22-9D6F-401A-9EF3-9966934347A2}" type="pres">
      <dgm:prSet presAssocID="{49F3C42D-356D-4EA7-B179-D539B57FF00F}" presName="composite" presStyleCnt="0"/>
      <dgm:spPr/>
    </dgm:pt>
    <dgm:pt modelId="{5B44AA1B-93CC-4112-B11E-3024DC4B8014}" type="pres">
      <dgm:prSet presAssocID="{49F3C42D-356D-4EA7-B179-D539B57FF00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9A8F2-79EF-41C9-BB93-A148B41A927F}" type="pres">
      <dgm:prSet presAssocID="{49F3C42D-356D-4EA7-B179-D539B57FF00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58F72-B814-48F5-AB49-1E1ED758EE2E}" type="pres">
      <dgm:prSet presAssocID="{D046564E-A80F-47D8-9F99-155B7C3CE62E}" presName="sp" presStyleCnt="0"/>
      <dgm:spPr/>
    </dgm:pt>
    <dgm:pt modelId="{3B19D26D-59E0-453B-A92F-9E12197B8F87}" type="pres">
      <dgm:prSet presAssocID="{B461AF55-AFD0-4CC8-8AB2-64D9344ED3FF}" presName="composite" presStyleCnt="0"/>
      <dgm:spPr/>
    </dgm:pt>
    <dgm:pt modelId="{334BF070-7D5A-4A03-AAED-7B489C35A735}" type="pres">
      <dgm:prSet presAssocID="{B461AF55-AFD0-4CC8-8AB2-64D9344ED3F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C3B9A-7AA0-46DD-8EF7-25E8083A7388}" type="pres">
      <dgm:prSet presAssocID="{B461AF55-AFD0-4CC8-8AB2-64D9344ED3F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5BD92D-0C63-430D-B221-07F0141698BB}" type="pres">
      <dgm:prSet presAssocID="{DA91D884-EB55-486E-96D1-B6DF641F5AF2}" presName="sp" presStyleCnt="0"/>
      <dgm:spPr/>
    </dgm:pt>
    <dgm:pt modelId="{17500BD1-2337-4460-A546-49E2260DD9B4}" type="pres">
      <dgm:prSet presAssocID="{945D9D6D-337E-4838-8AE6-F3E902C084D3}" presName="composite" presStyleCnt="0"/>
      <dgm:spPr/>
    </dgm:pt>
    <dgm:pt modelId="{D9A11FD4-38C1-4129-AA05-D2446F0CFE8D}" type="pres">
      <dgm:prSet presAssocID="{945D9D6D-337E-4838-8AE6-F3E902C084D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628BC-910B-49B7-8D21-9595DA153926}" type="pres">
      <dgm:prSet presAssocID="{945D9D6D-337E-4838-8AE6-F3E902C084D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ED5081-DD23-4241-B1F9-88255D2D658D}" type="presOf" srcId="{49F3C42D-356D-4EA7-B179-D539B57FF00F}" destId="{5B44AA1B-93CC-4112-B11E-3024DC4B8014}" srcOrd="0" destOrd="0" presId="urn:microsoft.com/office/officeart/2005/8/layout/chevron2"/>
    <dgm:cxn modelId="{308202AB-C100-48D0-974F-AB83572B6F08}" srcId="{945D9D6D-337E-4838-8AE6-F3E902C084D3}" destId="{0255FFF0-07EA-44F4-A703-4313466B08F8}" srcOrd="0" destOrd="0" parTransId="{7A679AE6-9CD1-41FB-8B61-B0846398FC78}" sibTransId="{9D9DB7BE-C60D-43ED-A87E-532C195B3246}"/>
    <dgm:cxn modelId="{4E709860-E509-4FC0-A6BD-6FDEC68FE095}" srcId="{18F41B76-3E94-4D77-9E68-81A9934A2DFC}" destId="{B461AF55-AFD0-4CC8-8AB2-64D9344ED3FF}" srcOrd="1" destOrd="0" parTransId="{BC0E6C27-C2F1-4DFE-B7D8-92C7B5BA79A7}" sibTransId="{DA91D884-EB55-486E-96D1-B6DF641F5AF2}"/>
    <dgm:cxn modelId="{ABBC35AC-5448-49DA-A182-5F6439B70EA8}" type="presOf" srcId="{945D9D6D-337E-4838-8AE6-F3E902C084D3}" destId="{D9A11FD4-38C1-4129-AA05-D2446F0CFE8D}" srcOrd="0" destOrd="0" presId="urn:microsoft.com/office/officeart/2005/8/layout/chevron2"/>
    <dgm:cxn modelId="{6551981B-706B-481A-A4D6-77F29CBDC4EC}" type="presOf" srcId="{B461AF55-AFD0-4CC8-8AB2-64D9344ED3FF}" destId="{334BF070-7D5A-4A03-AAED-7B489C35A735}" srcOrd="0" destOrd="0" presId="urn:microsoft.com/office/officeart/2005/8/layout/chevron2"/>
    <dgm:cxn modelId="{6597E16C-1B1F-4345-B07C-929FBEE0A7F7}" type="presOf" srcId="{18F41B76-3E94-4D77-9E68-81A9934A2DFC}" destId="{DBFB0CC0-7B30-4C5B-B979-EB5FF813EE3C}" srcOrd="0" destOrd="0" presId="urn:microsoft.com/office/officeart/2005/8/layout/chevron2"/>
    <dgm:cxn modelId="{F4397ADB-DF5B-4FD5-88D2-CB0E49D37D8D}" srcId="{49F3C42D-356D-4EA7-B179-D539B57FF00F}" destId="{0549F48B-F608-46AF-87A0-EA8D92E3DAE0}" srcOrd="0" destOrd="0" parTransId="{16163F03-8C43-4556-8D6B-E5DEE3262D43}" sibTransId="{48BE914C-2972-41C2-B381-5C1C69E733EC}"/>
    <dgm:cxn modelId="{8201C3EE-C84D-4FD4-BF8D-B831CE573C63}" srcId="{18F41B76-3E94-4D77-9E68-81A9934A2DFC}" destId="{945D9D6D-337E-4838-8AE6-F3E902C084D3}" srcOrd="2" destOrd="0" parTransId="{637F3CE8-5DF8-4264-8C64-2DF7ECE312B5}" sibTransId="{7A616212-6680-4998-ADBD-3A637DAABCAE}"/>
    <dgm:cxn modelId="{DA0B641C-3C0B-4237-99B4-C0AB49DDB178}" type="presOf" srcId="{0255FFF0-07EA-44F4-A703-4313466B08F8}" destId="{09D628BC-910B-49B7-8D21-9595DA153926}" srcOrd="0" destOrd="0" presId="urn:microsoft.com/office/officeart/2005/8/layout/chevron2"/>
    <dgm:cxn modelId="{04A86EF8-67AB-4940-80D4-CEDDA88EB249}" type="presOf" srcId="{0549F48B-F608-46AF-87A0-EA8D92E3DAE0}" destId="{0959A8F2-79EF-41C9-BB93-A148B41A927F}" srcOrd="0" destOrd="0" presId="urn:microsoft.com/office/officeart/2005/8/layout/chevron2"/>
    <dgm:cxn modelId="{4236F3DC-A867-4824-9452-A81FAEC1E7F0}" type="presOf" srcId="{E98FDEA9-3140-4D13-8092-CDF7E9199A40}" destId="{112C3B9A-7AA0-46DD-8EF7-25E8083A7388}" srcOrd="0" destOrd="0" presId="urn:microsoft.com/office/officeart/2005/8/layout/chevron2"/>
    <dgm:cxn modelId="{3D7D1943-8E60-44A1-BA14-1E0F42BEDF3E}" srcId="{B461AF55-AFD0-4CC8-8AB2-64D9344ED3FF}" destId="{E98FDEA9-3140-4D13-8092-CDF7E9199A40}" srcOrd="0" destOrd="0" parTransId="{B1CF035A-FE54-4236-978D-933D195D493B}" sibTransId="{47D53C09-CC68-4D42-9A7F-8DF536355797}"/>
    <dgm:cxn modelId="{5F197499-8E2D-437A-813C-11B10261FD72}" srcId="{18F41B76-3E94-4D77-9E68-81A9934A2DFC}" destId="{49F3C42D-356D-4EA7-B179-D539B57FF00F}" srcOrd="0" destOrd="0" parTransId="{48A964D3-3BBB-4A82-A544-48022AA8CFEE}" sibTransId="{D046564E-A80F-47D8-9F99-155B7C3CE62E}"/>
    <dgm:cxn modelId="{027F84EB-2DC9-4DB5-B589-04236D25957B}" type="presParOf" srcId="{DBFB0CC0-7B30-4C5B-B979-EB5FF813EE3C}" destId="{E6DB0B22-9D6F-401A-9EF3-9966934347A2}" srcOrd="0" destOrd="0" presId="urn:microsoft.com/office/officeart/2005/8/layout/chevron2"/>
    <dgm:cxn modelId="{D695071A-A778-407C-BDC6-7F6B0E5A06BC}" type="presParOf" srcId="{E6DB0B22-9D6F-401A-9EF3-9966934347A2}" destId="{5B44AA1B-93CC-4112-B11E-3024DC4B8014}" srcOrd="0" destOrd="0" presId="urn:microsoft.com/office/officeart/2005/8/layout/chevron2"/>
    <dgm:cxn modelId="{6A145E96-1A54-4A28-A32F-8D1347C202E0}" type="presParOf" srcId="{E6DB0B22-9D6F-401A-9EF3-9966934347A2}" destId="{0959A8F2-79EF-41C9-BB93-A148B41A927F}" srcOrd="1" destOrd="0" presId="urn:microsoft.com/office/officeart/2005/8/layout/chevron2"/>
    <dgm:cxn modelId="{215D1504-C50A-43AE-8987-FC6461521BCA}" type="presParOf" srcId="{DBFB0CC0-7B30-4C5B-B979-EB5FF813EE3C}" destId="{6D758F72-B814-48F5-AB49-1E1ED758EE2E}" srcOrd="1" destOrd="0" presId="urn:microsoft.com/office/officeart/2005/8/layout/chevron2"/>
    <dgm:cxn modelId="{4FAA196E-A085-4FBB-9CBF-E713FE078F0B}" type="presParOf" srcId="{DBFB0CC0-7B30-4C5B-B979-EB5FF813EE3C}" destId="{3B19D26D-59E0-453B-A92F-9E12197B8F87}" srcOrd="2" destOrd="0" presId="urn:microsoft.com/office/officeart/2005/8/layout/chevron2"/>
    <dgm:cxn modelId="{9B6D4EE8-7A61-46F7-AB69-80F783332842}" type="presParOf" srcId="{3B19D26D-59E0-453B-A92F-9E12197B8F87}" destId="{334BF070-7D5A-4A03-AAED-7B489C35A735}" srcOrd="0" destOrd="0" presId="urn:microsoft.com/office/officeart/2005/8/layout/chevron2"/>
    <dgm:cxn modelId="{EBE8A4F2-0EAF-4388-AA86-DFF1EED56C81}" type="presParOf" srcId="{3B19D26D-59E0-453B-A92F-9E12197B8F87}" destId="{112C3B9A-7AA0-46DD-8EF7-25E8083A7388}" srcOrd="1" destOrd="0" presId="urn:microsoft.com/office/officeart/2005/8/layout/chevron2"/>
    <dgm:cxn modelId="{29BB0994-A8EB-4AD7-8038-DA3E5B35CC02}" type="presParOf" srcId="{DBFB0CC0-7B30-4C5B-B979-EB5FF813EE3C}" destId="{C35BD92D-0C63-430D-B221-07F0141698BB}" srcOrd="3" destOrd="0" presId="urn:microsoft.com/office/officeart/2005/8/layout/chevron2"/>
    <dgm:cxn modelId="{6850AA2F-DDDC-4A7F-8446-68367E6139DF}" type="presParOf" srcId="{DBFB0CC0-7B30-4C5B-B979-EB5FF813EE3C}" destId="{17500BD1-2337-4460-A546-49E2260DD9B4}" srcOrd="4" destOrd="0" presId="urn:microsoft.com/office/officeart/2005/8/layout/chevron2"/>
    <dgm:cxn modelId="{9DACC910-10D4-4C8D-B1D0-C624949E51A5}" type="presParOf" srcId="{17500BD1-2337-4460-A546-49E2260DD9B4}" destId="{D9A11FD4-38C1-4129-AA05-D2446F0CFE8D}" srcOrd="0" destOrd="0" presId="urn:microsoft.com/office/officeart/2005/8/layout/chevron2"/>
    <dgm:cxn modelId="{899D48C3-3FBD-4579-B275-CE2102E3D9F5}" type="presParOf" srcId="{17500BD1-2337-4460-A546-49E2260DD9B4}" destId="{09D628BC-910B-49B7-8D21-9595DA1539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F41B76-3E94-4D77-9E68-81A9934A2DFC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F3C42D-356D-4EA7-B179-D539B57FF00F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школа</a:t>
          </a:r>
          <a:endParaRPr lang="ru-RU" dirty="0">
            <a:latin typeface="Cambria" panose="02040503050406030204" pitchFamily="18" charset="0"/>
          </a:endParaRPr>
        </a:p>
      </dgm:t>
    </dgm:pt>
    <dgm:pt modelId="{48A964D3-3BBB-4A82-A544-48022AA8CFEE}" type="parTrans" cxnId="{5F197499-8E2D-437A-813C-11B10261FD72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D046564E-A80F-47D8-9F99-155B7C3CE62E}" type="sibTrans" cxnId="{5F197499-8E2D-437A-813C-11B10261FD72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B461AF55-AFD0-4CC8-8AB2-64D9344ED3FF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школа</a:t>
          </a:r>
          <a:endParaRPr lang="ru-RU" dirty="0">
            <a:latin typeface="Cambria" panose="02040503050406030204" pitchFamily="18" charset="0"/>
          </a:endParaRPr>
        </a:p>
      </dgm:t>
    </dgm:pt>
    <dgm:pt modelId="{BC0E6C27-C2F1-4DFE-B7D8-92C7B5BA79A7}" type="parTrans" cxnId="{4E709860-E509-4FC0-A6BD-6FDEC68FE095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DA91D884-EB55-486E-96D1-B6DF641F5AF2}" type="sibTrans" cxnId="{4E709860-E509-4FC0-A6BD-6FDEC68FE095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E98FDEA9-3140-4D13-8092-CDF7E9199A40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ответственный сотрудник, назначенный директором ОО заполняет оригиналы бланков регистрации в части оценки</a:t>
          </a:r>
          <a:endParaRPr lang="ru-RU" dirty="0">
            <a:latin typeface="Cambria" panose="02040503050406030204" pitchFamily="18" charset="0"/>
          </a:endParaRPr>
        </a:p>
      </dgm:t>
    </dgm:pt>
    <dgm:pt modelId="{B1CF035A-FE54-4236-978D-933D195D493B}" type="parTrans" cxnId="{3D7D1943-8E60-44A1-BA14-1E0F42BEDF3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47D53C09-CC68-4D42-9A7F-8DF536355797}" type="sibTrans" cxnId="{3D7D1943-8E60-44A1-BA14-1E0F42BEDF3E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945D9D6D-337E-4838-8AE6-F3E902C084D3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школа</a:t>
          </a:r>
          <a:endParaRPr lang="ru-RU" dirty="0">
            <a:latin typeface="Cambria" panose="02040503050406030204" pitchFamily="18" charset="0"/>
          </a:endParaRPr>
        </a:p>
      </dgm:t>
    </dgm:pt>
    <dgm:pt modelId="{637F3CE8-5DF8-4264-8C64-2DF7ECE312B5}" type="parTrans" cxnId="{8201C3EE-C84D-4FD4-BF8D-B831CE573C63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7A616212-6680-4998-ADBD-3A637DAABCAE}" type="sibTrans" cxnId="{8201C3EE-C84D-4FD4-BF8D-B831CE573C63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0255FFF0-07EA-44F4-A703-4313466B08F8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бланки регистрации в конвертах не позднее 10.12.2014 г. передаются в РОЦОИСО для дальнейшей обработки</a:t>
          </a:r>
          <a:endParaRPr lang="ru-RU" dirty="0">
            <a:latin typeface="Cambria" panose="02040503050406030204" pitchFamily="18" charset="0"/>
          </a:endParaRPr>
        </a:p>
      </dgm:t>
    </dgm:pt>
    <dgm:pt modelId="{7A679AE6-9CD1-41FB-8B61-B0846398FC78}" type="parTrans" cxnId="{308202AB-C100-48D0-974F-AB83572B6F08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9D9DB7BE-C60D-43ED-A87E-532C195B3246}" type="sibTrans" cxnId="{308202AB-C100-48D0-974F-AB83572B6F08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0549F48B-F608-46AF-87A0-EA8D92E3DAE0}">
      <dgm:prSet phldrT="[Текст]"/>
      <dgm:spPr/>
      <dgm:t>
        <a:bodyPr/>
        <a:lstStyle/>
        <a:p>
          <a:r>
            <a:rPr lang="ru-RU" dirty="0" smtClean="0">
              <a:latin typeface="Cambria" panose="02040503050406030204" pitchFamily="18" charset="0"/>
            </a:rPr>
            <a:t>члены (эксперты) школьной комиссии в течение 1 недели оценивают сочинения (изложение) в соответствии с критериями, разработанными </a:t>
          </a:r>
          <a:r>
            <a:rPr lang="ru-RU" dirty="0" err="1" smtClean="0">
              <a:latin typeface="Cambria" panose="02040503050406030204" pitchFamily="18" charset="0"/>
            </a:rPr>
            <a:t>Рособрнадзором</a:t>
          </a:r>
          <a:endParaRPr lang="ru-RU" dirty="0">
            <a:latin typeface="Cambria" panose="02040503050406030204" pitchFamily="18" charset="0"/>
          </a:endParaRPr>
        </a:p>
      </dgm:t>
    </dgm:pt>
    <dgm:pt modelId="{48BE914C-2972-41C2-B381-5C1C69E733EC}" type="sibTrans" cxnId="{F4397ADB-DF5B-4FD5-88D2-CB0E49D37D8D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16163F03-8C43-4556-8D6B-E5DEE3262D43}" type="parTrans" cxnId="{F4397ADB-DF5B-4FD5-88D2-CB0E49D37D8D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DBFB0CC0-7B30-4C5B-B979-EB5FF813EE3C}" type="pres">
      <dgm:prSet presAssocID="{18F41B76-3E94-4D77-9E68-81A9934A2D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DB0B22-9D6F-401A-9EF3-9966934347A2}" type="pres">
      <dgm:prSet presAssocID="{49F3C42D-356D-4EA7-B179-D539B57FF00F}" presName="composite" presStyleCnt="0"/>
      <dgm:spPr/>
    </dgm:pt>
    <dgm:pt modelId="{5B44AA1B-93CC-4112-B11E-3024DC4B8014}" type="pres">
      <dgm:prSet presAssocID="{49F3C42D-356D-4EA7-B179-D539B57FF00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9A8F2-79EF-41C9-BB93-A148B41A927F}" type="pres">
      <dgm:prSet presAssocID="{49F3C42D-356D-4EA7-B179-D539B57FF00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58F72-B814-48F5-AB49-1E1ED758EE2E}" type="pres">
      <dgm:prSet presAssocID="{D046564E-A80F-47D8-9F99-155B7C3CE62E}" presName="sp" presStyleCnt="0"/>
      <dgm:spPr/>
    </dgm:pt>
    <dgm:pt modelId="{3B19D26D-59E0-453B-A92F-9E12197B8F87}" type="pres">
      <dgm:prSet presAssocID="{B461AF55-AFD0-4CC8-8AB2-64D9344ED3FF}" presName="composite" presStyleCnt="0"/>
      <dgm:spPr/>
    </dgm:pt>
    <dgm:pt modelId="{334BF070-7D5A-4A03-AAED-7B489C35A735}" type="pres">
      <dgm:prSet presAssocID="{B461AF55-AFD0-4CC8-8AB2-64D9344ED3F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C3B9A-7AA0-46DD-8EF7-25E8083A7388}" type="pres">
      <dgm:prSet presAssocID="{B461AF55-AFD0-4CC8-8AB2-64D9344ED3F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5BD92D-0C63-430D-B221-07F0141698BB}" type="pres">
      <dgm:prSet presAssocID="{DA91D884-EB55-486E-96D1-B6DF641F5AF2}" presName="sp" presStyleCnt="0"/>
      <dgm:spPr/>
    </dgm:pt>
    <dgm:pt modelId="{17500BD1-2337-4460-A546-49E2260DD9B4}" type="pres">
      <dgm:prSet presAssocID="{945D9D6D-337E-4838-8AE6-F3E902C084D3}" presName="composite" presStyleCnt="0"/>
      <dgm:spPr/>
    </dgm:pt>
    <dgm:pt modelId="{D9A11FD4-38C1-4129-AA05-D2446F0CFE8D}" type="pres">
      <dgm:prSet presAssocID="{945D9D6D-337E-4838-8AE6-F3E902C084D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628BC-910B-49B7-8D21-9595DA153926}" type="pres">
      <dgm:prSet presAssocID="{945D9D6D-337E-4838-8AE6-F3E902C084D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85B6DA-27B5-4E3F-A34A-7B7C09FE0B5A}" type="presOf" srcId="{B461AF55-AFD0-4CC8-8AB2-64D9344ED3FF}" destId="{334BF070-7D5A-4A03-AAED-7B489C35A735}" srcOrd="0" destOrd="0" presId="urn:microsoft.com/office/officeart/2005/8/layout/chevron2"/>
    <dgm:cxn modelId="{308202AB-C100-48D0-974F-AB83572B6F08}" srcId="{945D9D6D-337E-4838-8AE6-F3E902C084D3}" destId="{0255FFF0-07EA-44F4-A703-4313466B08F8}" srcOrd="0" destOrd="0" parTransId="{7A679AE6-9CD1-41FB-8B61-B0846398FC78}" sibTransId="{9D9DB7BE-C60D-43ED-A87E-532C195B3246}"/>
    <dgm:cxn modelId="{4E709860-E509-4FC0-A6BD-6FDEC68FE095}" srcId="{18F41B76-3E94-4D77-9E68-81A9934A2DFC}" destId="{B461AF55-AFD0-4CC8-8AB2-64D9344ED3FF}" srcOrd="1" destOrd="0" parTransId="{BC0E6C27-C2F1-4DFE-B7D8-92C7B5BA79A7}" sibTransId="{DA91D884-EB55-486E-96D1-B6DF641F5AF2}"/>
    <dgm:cxn modelId="{03753284-2C2D-442A-A11A-8672C887B4A2}" type="presOf" srcId="{49F3C42D-356D-4EA7-B179-D539B57FF00F}" destId="{5B44AA1B-93CC-4112-B11E-3024DC4B8014}" srcOrd="0" destOrd="0" presId="urn:microsoft.com/office/officeart/2005/8/layout/chevron2"/>
    <dgm:cxn modelId="{8687F5D6-4AC9-41FB-9960-3D0C7C580CCA}" type="presOf" srcId="{18F41B76-3E94-4D77-9E68-81A9934A2DFC}" destId="{DBFB0CC0-7B30-4C5B-B979-EB5FF813EE3C}" srcOrd="0" destOrd="0" presId="urn:microsoft.com/office/officeart/2005/8/layout/chevron2"/>
    <dgm:cxn modelId="{E6FC3F6C-9A30-44CC-ADEF-9E2E409B6035}" type="presOf" srcId="{945D9D6D-337E-4838-8AE6-F3E902C084D3}" destId="{D9A11FD4-38C1-4129-AA05-D2446F0CFE8D}" srcOrd="0" destOrd="0" presId="urn:microsoft.com/office/officeart/2005/8/layout/chevron2"/>
    <dgm:cxn modelId="{F4397ADB-DF5B-4FD5-88D2-CB0E49D37D8D}" srcId="{49F3C42D-356D-4EA7-B179-D539B57FF00F}" destId="{0549F48B-F608-46AF-87A0-EA8D92E3DAE0}" srcOrd="0" destOrd="0" parTransId="{16163F03-8C43-4556-8D6B-E5DEE3262D43}" sibTransId="{48BE914C-2972-41C2-B381-5C1C69E733EC}"/>
    <dgm:cxn modelId="{8201C3EE-C84D-4FD4-BF8D-B831CE573C63}" srcId="{18F41B76-3E94-4D77-9E68-81A9934A2DFC}" destId="{945D9D6D-337E-4838-8AE6-F3E902C084D3}" srcOrd="2" destOrd="0" parTransId="{637F3CE8-5DF8-4264-8C64-2DF7ECE312B5}" sibTransId="{7A616212-6680-4998-ADBD-3A637DAABCAE}"/>
    <dgm:cxn modelId="{B60052B2-1174-43C7-B777-1F0EBFA40773}" type="presOf" srcId="{0549F48B-F608-46AF-87A0-EA8D92E3DAE0}" destId="{0959A8F2-79EF-41C9-BB93-A148B41A927F}" srcOrd="0" destOrd="0" presId="urn:microsoft.com/office/officeart/2005/8/layout/chevron2"/>
    <dgm:cxn modelId="{78F194E9-5AB7-4BBA-8960-BAA49B88E454}" type="presOf" srcId="{0255FFF0-07EA-44F4-A703-4313466B08F8}" destId="{09D628BC-910B-49B7-8D21-9595DA153926}" srcOrd="0" destOrd="0" presId="urn:microsoft.com/office/officeart/2005/8/layout/chevron2"/>
    <dgm:cxn modelId="{3D7D1943-8E60-44A1-BA14-1E0F42BEDF3E}" srcId="{B461AF55-AFD0-4CC8-8AB2-64D9344ED3FF}" destId="{E98FDEA9-3140-4D13-8092-CDF7E9199A40}" srcOrd="0" destOrd="0" parTransId="{B1CF035A-FE54-4236-978D-933D195D493B}" sibTransId="{47D53C09-CC68-4D42-9A7F-8DF536355797}"/>
    <dgm:cxn modelId="{B85D6D12-C6B0-4645-B448-A7B01689ED59}" type="presOf" srcId="{E98FDEA9-3140-4D13-8092-CDF7E9199A40}" destId="{112C3B9A-7AA0-46DD-8EF7-25E8083A7388}" srcOrd="0" destOrd="0" presId="urn:microsoft.com/office/officeart/2005/8/layout/chevron2"/>
    <dgm:cxn modelId="{5F197499-8E2D-437A-813C-11B10261FD72}" srcId="{18F41B76-3E94-4D77-9E68-81A9934A2DFC}" destId="{49F3C42D-356D-4EA7-B179-D539B57FF00F}" srcOrd="0" destOrd="0" parTransId="{48A964D3-3BBB-4A82-A544-48022AA8CFEE}" sibTransId="{D046564E-A80F-47D8-9F99-155B7C3CE62E}"/>
    <dgm:cxn modelId="{79E6C29C-77AD-457B-B850-A60FAC49C0BF}" type="presParOf" srcId="{DBFB0CC0-7B30-4C5B-B979-EB5FF813EE3C}" destId="{E6DB0B22-9D6F-401A-9EF3-9966934347A2}" srcOrd="0" destOrd="0" presId="urn:microsoft.com/office/officeart/2005/8/layout/chevron2"/>
    <dgm:cxn modelId="{832D9AF9-FF87-42E3-BEC2-BF19EA572E4E}" type="presParOf" srcId="{E6DB0B22-9D6F-401A-9EF3-9966934347A2}" destId="{5B44AA1B-93CC-4112-B11E-3024DC4B8014}" srcOrd="0" destOrd="0" presId="urn:microsoft.com/office/officeart/2005/8/layout/chevron2"/>
    <dgm:cxn modelId="{E9F9010D-5BEF-4541-A854-0FAF4964700D}" type="presParOf" srcId="{E6DB0B22-9D6F-401A-9EF3-9966934347A2}" destId="{0959A8F2-79EF-41C9-BB93-A148B41A927F}" srcOrd="1" destOrd="0" presId="urn:microsoft.com/office/officeart/2005/8/layout/chevron2"/>
    <dgm:cxn modelId="{067833CD-FA1D-4409-8A55-7EEB54BF1605}" type="presParOf" srcId="{DBFB0CC0-7B30-4C5B-B979-EB5FF813EE3C}" destId="{6D758F72-B814-48F5-AB49-1E1ED758EE2E}" srcOrd="1" destOrd="0" presId="urn:microsoft.com/office/officeart/2005/8/layout/chevron2"/>
    <dgm:cxn modelId="{B902FC9E-E9A6-47A4-819B-76CA3F34192D}" type="presParOf" srcId="{DBFB0CC0-7B30-4C5B-B979-EB5FF813EE3C}" destId="{3B19D26D-59E0-453B-A92F-9E12197B8F87}" srcOrd="2" destOrd="0" presId="urn:microsoft.com/office/officeart/2005/8/layout/chevron2"/>
    <dgm:cxn modelId="{F7EC0633-B1FE-48ED-8176-79759B428E31}" type="presParOf" srcId="{3B19D26D-59E0-453B-A92F-9E12197B8F87}" destId="{334BF070-7D5A-4A03-AAED-7B489C35A735}" srcOrd="0" destOrd="0" presId="urn:microsoft.com/office/officeart/2005/8/layout/chevron2"/>
    <dgm:cxn modelId="{6647CAF7-00A6-4EF9-8690-502378FDAFC3}" type="presParOf" srcId="{3B19D26D-59E0-453B-A92F-9E12197B8F87}" destId="{112C3B9A-7AA0-46DD-8EF7-25E8083A7388}" srcOrd="1" destOrd="0" presId="urn:microsoft.com/office/officeart/2005/8/layout/chevron2"/>
    <dgm:cxn modelId="{21FE7469-7CD3-4981-A0EA-5364F3A448DB}" type="presParOf" srcId="{DBFB0CC0-7B30-4C5B-B979-EB5FF813EE3C}" destId="{C35BD92D-0C63-430D-B221-07F0141698BB}" srcOrd="3" destOrd="0" presId="urn:microsoft.com/office/officeart/2005/8/layout/chevron2"/>
    <dgm:cxn modelId="{5297A7DD-52BF-4DCE-9D93-317914A80049}" type="presParOf" srcId="{DBFB0CC0-7B30-4C5B-B979-EB5FF813EE3C}" destId="{17500BD1-2337-4460-A546-49E2260DD9B4}" srcOrd="4" destOrd="0" presId="urn:microsoft.com/office/officeart/2005/8/layout/chevron2"/>
    <dgm:cxn modelId="{FEF2E1BF-B2FD-42CF-8F2E-F26FC4EB7C7A}" type="presParOf" srcId="{17500BD1-2337-4460-A546-49E2260DD9B4}" destId="{D9A11FD4-38C1-4129-AA05-D2446F0CFE8D}" srcOrd="0" destOrd="0" presId="urn:microsoft.com/office/officeart/2005/8/layout/chevron2"/>
    <dgm:cxn modelId="{19D172E5-57BA-4830-BFBC-A0A50CB97FE0}" type="presParOf" srcId="{17500BD1-2337-4460-A546-49E2260DD9B4}" destId="{09D628BC-910B-49B7-8D21-9595DA1539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516A32-D0CD-4DDB-97F3-DB88B3383D79}" type="doc">
      <dgm:prSet loTypeId="urn:microsoft.com/office/officeart/2005/8/layout/balance1" loCatId="relationship" qsTypeId="urn:microsoft.com/office/officeart/2005/8/quickstyle/3d1" qsCatId="3D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75A2781-1ED5-4C6B-9892-7B350385F18A}">
      <dgm:prSet phldrT="[Текст]" custT="1"/>
      <dgm:spPr/>
      <dgm:t>
        <a:bodyPr/>
        <a:lstStyle/>
        <a:p>
          <a:r>
            <a:rPr lang="ru-RU" sz="1800" b="1" dirty="0" smtClean="0"/>
            <a:t>Подавление сотовой связи за пределами ППЭ</a:t>
          </a:r>
          <a:endParaRPr lang="ru-RU" sz="1800" b="1" dirty="0"/>
        </a:p>
      </dgm:t>
    </dgm:pt>
    <dgm:pt modelId="{C92171CA-2E49-46E5-9260-5BDB94D9A8AD}" type="parTrans" cxnId="{91A5ACEC-B029-4B70-A186-124D23A16786}">
      <dgm:prSet/>
      <dgm:spPr/>
      <dgm:t>
        <a:bodyPr/>
        <a:lstStyle/>
        <a:p>
          <a:endParaRPr lang="ru-RU"/>
        </a:p>
      </dgm:t>
    </dgm:pt>
    <dgm:pt modelId="{9F2A0A59-7E45-434C-B09C-B577279F0245}" type="sibTrans" cxnId="{91A5ACEC-B029-4B70-A186-124D23A16786}">
      <dgm:prSet/>
      <dgm:spPr/>
      <dgm:t>
        <a:bodyPr/>
        <a:lstStyle/>
        <a:p>
          <a:endParaRPr lang="ru-RU"/>
        </a:p>
      </dgm:t>
    </dgm:pt>
    <dgm:pt modelId="{662643B2-0FD0-43B3-9336-DFCFEE062768}">
      <dgm:prSet phldrT="[Текст]" custT="1"/>
      <dgm:spPr/>
      <dgm:t>
        <a:bodyPr/>
        <a:lstStyle/>
        <a:p>
          <a:r>
            <a:rPr lang="ru-RU" sz="1800" b="1" dirty="0" smtClean="0"/>
            <a:t>Влияние на здоровье</a:t>
          </a:r>
          <a:endParaRPr lang="ru-RU" sz="1800" b="1" dirty="0"/>
        </a:p>
      </dgm:t>
    </dgm:pt>
    <dgm:pt modelId="{8849A8CA-C63A-4430-8819-FF84B4BA2355}" type="parTrans" cxnId="{46D83E88-54C7-4219-87E2-6266A45514BB}">
      <dgm:prSet/>
      <dgm:spPr/>
      <dgm:t>
        <a:bodyPr/>
        <a:lstStyle/>
        <a:p>
          <a:endParaRPr lang="ru-RU"/>
        </a:p>
      </dgm:t>
    </dgm:pt>
    <dgm:pt modelId="{18D70798-0BB4-4E68-8C18-37A719ADDDB8}" type="sibTrans" cxnId="{46D83E88-54C7-4219-87E2-6266A45514BB}">
      <dgm:prSet/>
      <dgm:spPr/>
      <dgm:t>
        <a:bodyPr/>
        <a:lstStyle/>
        <a:p>
          <a:endParaRPr lang="ru-RU"/>
        </a:p>
      </dgm:t>
    </dgm:pt>
    <dgm:pt modelId="{F64E94B5-15BE-47DA-B39C-BEC916FB2612}">
      <dgm:prSet phldrT="[Текст]"/>
      <dgm:spPr/>
      <dgm:t>
        <a:bodyPr/>
        <a:lstStyle/>
        <a:p>
          <a:r>
            <a:rPr lang="ru-RU" b="1" dirty="0" smtClean="0"/>
            <a:t>Регистрация подавителей  связи</a:t>
          </a:r>
          <a:endParaRPr lang="ru-RU" b="1" dirty="0"/>
        </a:p>
      </dgm:t>
    </dgm:pt>
    <dgm:pt modelId="{CC159372-8CF9-46BE-8489-8D0F0D0A200D}" type="parTrans" cxnId="{1AB945C4-EC2B-4B6C-A623-201B784748F8}">
      <dgm:prSet/>
      <dgm:spPr/>
      <dgm:t>
        <a:bodyPr/>
        <a:lstStyle/>
        <a:p>
          <a:endParaRPr lang="ru-RU"/>
        </a:p>
      </dgm:t>
    </dgm:pt>
    <dgm:pt modelId="{25567F13-F54F-4FDE-AF24-27B62E44DC90}" type="sibTrans" cxnId="{1AB945C4-EC2B-4B6C-A623-201B784748F8}">
      <dgm:prSet/>
      <dgm:spPr/>
      <dgm:t>
        <a:bodyPr/>
        <a:lstStyle/>
        <a:p>
          <a:endParaRPr lang="ru-RU"/>
        </a:p>
      </dgm:t>
    </dgm:pt>
    <dgm:pt modelId="{71643E0F-6E37-4065-B249-96ABAD300CE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baseline="0" dirty="0" smtClean="0"/>
            <a:t>Сертификация оборудования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dirty="0"/>
        </a:p>
      </dgm:t>
    </dgm:pt>
    <dgm:pt modelId="{E377D1ED-2979-41E0-B5CD-E6494CDDC03C}" type="parTrans" cxnId="{B1256795-DCFF-46A1-A1DF-A7B8936BE396}">
      <dgm:prSet/>
      <dgm:spPr/>
      <dgm:t>
        <a:bodyPr/>
        <a:lstStyle/>
        <a:p>
          <a:endParaRPr lang="ru-RU"/>
        </a:p>
      </dgm:t>
    </dgm:pt>
    <dgm:pt modelId="{804E420F-9577-4586-8BDC-EF3125B88248}" type="sibTrans" cxnId="{B1256795-DCFF-46A1-A1DF-A7B8936BE396}">
      <dgm:prSet/>
      <dgm:spPr/>
      <dgm:t>
        <a:bodyPr/>
        <a:lstStyle/>
        <a:p>
          <a:endParaRPr lang="ru-RU"/>
        </a:p>
      </dgm:t>
    </dgm:pt>
    <dgm:pt modelId="{872AC609-1620-4DEE-B538-45794002A73C}">
      <dgm:prSet phldrT="[Текст]" custT="1"/>
      <dgm:spPr/>
      <dgm:t>
        <a:bodyPr/>
        <a:lstStyle/>
        <a:p>
          <a:r>
            <a:rPr lang="ru-RU" sz="1800" b="1" dirty="0" smtClean="0"/>
            <a:t>Разъяснительная работа</a:t>
          </a:r>
          <a:endParaRPr lang="ru-RU" sz="1800" b="1" dirty="0"/>
        </a:p>
      </dgm:t>
    </dgm:pt>
    <dgm:pt modelId="{DC974AC1-F62D-4B2E-AC33-8F9E47865950}" type="parTrans" cxnId="{E777436B-E0C5-4E8A-A01E-3DB91F46923C}">
      <dgm:prSet/>
      <dgm:spPr/>
      <dgm:t>
        <a:bodyPr/>
        <a:lstStyle/>
        <a:p>
          <a:endParaRPr lang="ru-RU"/>
        </a:p>
      </dgm:t>
    </dgm:pt>
    <dgm:pt modelId="{B1DA0D76-006F-47F9-92C3-3CB0C8BBC638}" type="sibTrans" cxnId="{E777436B-E0C5-4E8A-A01E-3DB91F46923C}">
      <dgm:prSet/>
      <dgm:spPr/>
      <dgm:t>
        <a:bodyPr/>
        <a:lstStyle/>
        <a:p>
          <a:endParaRPr lang="ru-RU"/>
        </a:p>
      </dgm:t>
    </dgm:pt>
    <dgm:pt modelId="{D34D6C42-0791-4BB0-AD9B-8786AE30FE3C}">
      <dgm:prSet phldrT="[Текст]" phldr="1" custT="1"/>
      <dgm:spPr/>
      <dgm:t>
        <a:bodyPr/>
        <a:lstStyle/>
        <a:p>
          <a:endParaRPr lang="ru-RU" sz="800" dirty="0">
            <a:solidFill>
              <a:schemeClr val="bg1"/>
            </a:solidFill>
          </a:endParaRPr>
        </a:p>
      </dgm:t>
    </dgm:pt>
    <dgm:pt modelId="{C99AFA48-18DC-4585-A797-9A1105B5C6AD}" type="sibTrans" cxnId="{D3CC8BD1-236D-4055-8721-ED14D1F0F221}">
      <dgm:prSet/>
      <dgm:spPr/>
      <dgm:t>
        <a:bodyPr/>
        <a:lstStyle/>
        <a:p>
          <a:endParaRPr lang="ru-RU"/>
        </a:p>
      </dgm:t>
    </dgm:pt>
    <dgm:pt modelId="{A365C9BF-DDF1-4800-8557-3668DE08895B}" type="parTrans" cxnId="{D3CC8BD1-236D-4055-8721-ED14D1F0F221}">
      <dgm:prSet/>
      <dgm:spPr/>
      <dgm:t>
        <a:bodyPr/>
        <a:lstStyle/>
        <a:p>
          <a:endParaRPr lang="ru-RU"/>
        </a:p>
      </dgm:t>
    </dgm:pt>
    <dgm:pt modelId="{B60BE63E-C620-4BCB-9426-CC17375EDD8F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9650EB0-3FAE-4F70-ABE9-8E3B55EE9A84}" type="sibTrans" cxnId="{52D628C9-8DAA-477E-94F0-E3F520A41602}">
      <dgm:prSet/>
      <dgm:spPr/>
      <dgm:t>
        <a:bodyPr/>
        <a:lstStyle/>
        <a:p>
          <a:endParaRPr lang="ru-RU"/>
        </a:p>
      </dgm:t>
    </dgm:pt>
    <dgm:pt modelId="{777A6F55-5C94-48A4-A68D-D10BC444C363}" type="parTrans" cxnId="{52D628C9-8DAA-477E-94F0-E3F520A41602}">
      <dgm:prSet/>
      <dgm:spPr/>
      <dgm:t>
        <a:bodyPr/>
        <a:lstStyle/>
        <a:p>
          <a:endParaRPr lang="ru-RU"/>
        </a:p>
      </dgm:t>
    </dgm:pt>
    <dgm:pt modelId="{3966C26D-D772-42F0-A073-452A9D15CAAD}" type="pres">
      <dgm:prSet presAssocID="{FB516A32-D0CD-4DDB-97F3-DB88B3383D7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A74288-860C-419A-BF3D-BBFD12E9C4D3}" type="pres">
      <dgm:prSet presAssocID="{FB516A32-D0CD-4DDB-97F3-DB88B3383D79}" presName="dummyMaxCanvas" presStyleCnt="0"/>
      <dgm:spPr/>
      <dgm:t>
        <a:bodyPr/>
        <a:lstStyle/>
        <a:p>
          <a:endParaRPr lang="ru-RU"/>
        </a:p>
      </dgm:t>
    </dgm:pt>
    <dgm:pt modelId="{D52611BD-5358-42B3-AF49-598FC3539654}" type="pres">
      <dgm:prSet presAssocID="{FB516A32-D0CD-4DDB-97F3-DB88B3383D79}" presName="parentComposite" presStyleCnt="0"/>
      <dgm:spPr/>
      <dgm:t>
        <a:bodyPr/>
        <a:lstStyle/>
        <a:p>
          <a:endParaRPr lang="ru-RU"/>
        </a:p>
      </dgm:t>
    </dgm:pt>
    <dgm:pt modelId="{D41B7DBC-D57B-43BA-A5F3-DD99EB584E57}" type="pres">
      <dgm:prSet presAssocID="{FB516A32-D0CD-4DDB-97F3-DB88B3383D79}" presName="parent1" presStyleLbl="alignAccFollowNode1" presStyleIdx="0" presStyleCnt="4" custScaleX="140204" custScaleY="238621" custLinFactX="100000" custLinFactNeighborX="159890" custLinFactNeighborY="-42863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E505A08B-52AB-4BFF-AFAC-ABB406B6BED5}" type="pres">
      <dgm:prSet presAssocID="{FB516A32-D0CD-4DDB-97F3-DB88B3383D79}" presName="parent2" presStyleLbl="alignAccFollowNode1" presStyleIdx="1" presStyleCnt="4" custFlipVert="0" custScaleY="139293" custLinFactX="-55837" custLinFactNeighborX="-100000" custLinFactNeighborY="94216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06DD4F8E-1E82-4D15-9C7D-E3EC6CAE9672}" type="pres">
      <dgm:prSet presAssocID="{FB516A32-D0CD-4DDB-97F3-DB88B3383D79}" presName="childrenComposite" presStyleCnt="0"/>
      <dgm:spPr/>
      <dgm:t>
        <a:bodyPr/>
        <a:lstStyle/>
        <a:p>
          <a:endParaRPr lang="ru-RU"/>
        </a:p>
      </dgm:t>
    </dgm:pt>
    <dgm:pt modelId="{B36969F4-1019-4FDC-BE46-8E6B9D4BBE2B}" type="pres">
      <dgm:prSet presAssocID="{FB516A32-D0CD-4DDB-97F3-DB88B3383D79}" presName="dummyMaxCanvas_ChildArea" presStyleCnt="0"/>
      <dgm:spPr/>
      <dgm:t>
        <a:bodyPr/>
        <a:lstStyle/>
        <a:p>
          <a:endParaRPr lang="ru-RU"/>
        </a:p>
      </dgm:t>
    </dgm:pt>
    <dgm:pt modelId="{835AFCCB-14E8-46FA-8B89-3E01A9715631}" type="pres">
      <dgm:prSet presAssocID="{FB516A32-D0CD-4DDB-97F3-DB88B3383D79}" presName="fulcrum" presStyleLbl="alignAccFollowNode1" presStyleIdx="2" presStyleCnt="4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ED915ECC-E84A-4595-B38E-21354942CDD3}" type="pres">
      <dgm:prSet presAssocID="{FB516A32-D0CD-4DDB-97F3-DB88B3383D79}" presName="balance_23" presStyleLbl="alignAccFollowNode1" presStyleIdx="3" presStyleCnt="4" custScaleX="181831">
        <dgm:presLayoutVars>
          <dgm:bulletEnabled val="1"/>
        </dgm:presLayoutVars>
      </dgm:prSet>
      <dgm:spPr>
        <a:solidFill>
          <a:schemeClr val="bg1">
            <a:lumMod val="65000"/>
            <a:alpha val="57000"/>
          </a:schemeClr>
        </a:solidFill>
      </dgm:spPr>
      <dgm:t>
        <a:bodyPr/>
        <a:lstStyle/>
        <a:p>
          <a:endParaRPr lang="ru-RU"/>
        </a:p>
      </dgm:t>
    </dgm:pt>
    <dgm:pt modelId="{63B4B729-045B-4B8A-BC00-21B5178F6466}" type="pres">
      <dgm:prSet presAssocID="{FB516A32-D0CD-4DDB-97F3-DB88B3383D79}" presName="right_23_1" presStyleLbl="node1" presStyleIdx="0" presStyleCnt="5" custScaleX="219161" custLinFactNeighborX="62203" custLinFactNeighborY="4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27D05-1C74-450B-A5B8-B09F5E9F9038}" type="pres">
      <dgm:prSet presAssocID="{FB516A32-D0CD-4DDB-97F3-DB88B3383D79}" presName="right_23_2" presStyleLbl="node1" presStyleIdx="1" presStyleCnt="5" custScaleX="215047" custLinFactNeighborX="62059" custLinFactNeighborY="10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95C58F-0EDF-42EA-81DF-AD0C7148A152}" type="pres">
      <dgm:prSet presAssocID="{FB516A32-D0CD-4DDB-97F3-DB88B3383D79}" presName="right_23_3" presStyleLbl="node1" presStyleIdx="2" presStyleCnt="5" custScaleX="215822" custLinFactNeighborX="63663" custLinFactNeighborY="16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C7FA8-7B78-44D5-BB05-0DED9B42B41E}" type="pres">
      <dgm:prSet presAssocID="{FB516A32-D0CD-4DDB-97F3-DB88B3383D79}" presName="left_23_1" presStyleLbl="node1" presStyleIdx="3" presStyleCnt="5" custScaleX="220689" custLinFactNeighborX="-19673" custLinFactNeighborY="-1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5A95D-EAA4-4B09-8EE0-B96009816243}" type="pres">
      <dgm:prSet presAssocID="{FB516A32-D0CD-4DDB-97F3-DB88B3383D79}" presName="left_23_2" presStyleLbl="node1" presStyleIdx="4" presStyleCnt="5" custScaleX="219476" custLinFactNeighborX="-17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1638D6-1FA7-4406-BA20-F6335ED4716E}" type="presOf" srcId="{F64E94B5-15BE-47DA-B39C-BEC916FB2612}" destId="{63B4B729-045B-4B8A-BC00-21B5178F6466}" srcOrd="0" destOrd="0" presId="urn:microsoft.com/office/officeart/2005/8/layout/balance1"/>
    <dgm:cxn modelId="{541E3E79-FF9D-4AE8-A674-F8442931FFBC}" type="presOf" srcId="{D34D6C42-0791-4BB0-AD9B-8786AE30FE3C}" destId="{E505A08B-52AB-4BFF-AFAC-ABB406B6BED5}" srcOrd="0" destOrd="0" presId="urn:microsoft.com/office/officeart/2005/8/layout/balance1"/>
    <dgm:cxn modelId="{D3CC8BD1-236D-4055-8721-ED14D1F0F221}" srcId="{FB516A32-D0CD-4DDB-97F3-DB88B3383D79}" destId="{D34D6C42-0791-4BB0-AD9B-8786AE30FE3C}" srcOrd="1" destOrd="0" parTransId="{A365C9BF-DDF1-4800-8557-3668DE08895B}" sibTransId="{C99AFA48-18DC-4585-A797-9A1105B5C6AD}"/>
    <dgm:cxn modelId="{D3047845-51A4-44A8-A676-43AA1531C329}" type="presOf" srcId="{71643E0F-6E37-4065-B249-96ABAD300CE2}" destId="{3F527D05-1C74-450B-A5B8-B09F5E9F9038}" srcOrd="0" destOrd="0" presId="urn:microsoft.com/office/officeart/2005/8/layout/balance1"/>
    <dgm:cxn modelId="{B1256795-DCFF-46A1-A1DF-A7B8936BE396}" srcId="{D34D6C42-0791-4BB0-AD9B-8786AE30FE3C}" destId="{71643E0F-6E37-4065-B249-96ABAD300CE2}" srcOrd="1" destOrd="0" parTransId="{E377D1ED-2979-41E0-B5CD-E6494CDDC03C}" sibTransId="{804E420F-9577-4586-8BDC-EF3125B88248}"/>
    <dgm:cxn modelId="{ECBACBB8-9BE4-4DC6-B82F-A0D89392DD52}" type="presOf" srcId="{FB516A32-D0CD-4DDB-97F3-DB88B3383D79}" destId="{3966C26D-D772-42F0-A073-452A9D15CAAD}" srcOrd="0" destOrd="0" presId="urn:microsoft.com/office/officeart/2005/8/layout/balance1"/>
    <dgm:cxn modelId="{097FB541-3736-4796-9E22-8BF1EDE97330}" type="presOf" srcId="{662643B2-0FD0-43B3-9336-DFCFEE062768}" destId="{6B35A95D-EAA4-4B09-8EE0-B96009816243}" srcOrd="0" destOrd="0" presId="urn:microsoft.com/office/officeart/2005/8/layout/balance1"/>
    <dgm:cxn modelId="{2237362A-81A5-4D57-A0EE-665716D44C68}" type="presOf" srcId="{975A2781-1ED5-4C6B-9892-7B350385F18A}" destId="{D50C7FA8-7B78-44D5-BB05-0DED9B42B41E}" srcOrd="0" destOrd="0" presId="urn:microsoft.com/office/officeart/2005/8/layout/balance1"/>
    <dgm:cxn modelId="{46D83E88-54C7-4219-87E2-6266A45514BB}" srcId="{B60BE63E-C620-4BCB-9426-CC17375EDD8F}" destId="{662643B2-0FD0-43B3-9336-DFCFEE062768}" srcOrd="1" destOrd="0" parTransId="{8849A8CA-C63A-4430-8819-FF84B4BA2355}" sibTransId="{18D70798-0BB4-4E68-8C18-37A719ADDDB8}"/>
    <dgm:cxn modelId="{E777436B-E0C5-4E8A-A01E-3DB91F46923C}" srcId="{D34D6C42-0791-4BB0-AD9B-8786AE30FE3C}" destId="{872AC609-1620-4DEE-B538-45794002A73C}" srcOrd="2" destOrd="0" parTransId="{DC974AC1-F62D-4B2E-AC33-8F9E47865950}" sibTransId="{B1DA0D76-006F-47F9-92C3-3CB0C8BBC638}"/>
    <dgm:cxn modelId="{52D628C9-8DAA-477E-94F0-E3F520A41602}" srcId="{FB516A32-D0CD-4DDB-97F3-DB88B3383D79}" destId="{B60BE63E-C620-4BCB-9426-CC17375EDD8F}" srcOrd="0" destOrd="0" parTransId="{777A6F55-5C94-48A4-A68D-D10BC444C363}" sibTransId="{E9650EB0-3FAE-4F70-ABE9-8E3B55EE9A84}"/>
    <dgm:cxn modelId="{1AB945C4-EC2B-4B6C-A623-201B784748F8}" srcId="{D34D6C42-0791-4BB0-AD9B-8786AE30FE3C}" destId="{F64E94B5-15BE-47DA-B39C-BEC916FB2612}" srcOrd="0" destOrd="0" parTransId="{CC159372-8CF9-46BE-8489-8D0F0D0A200D}" sibTransId="{25567F13-F54F-4FDE-AF24-27B62E44DC90}"/>
    <dgm:cxn modelId="{A17510EF-D567-4635-B444-486D4C0F0521}" type="presOf" srcId="{B60BE63E-C620-4BCB-9426-CC17375EDD8F}" destId="{D41B7DBC-D57B-43BA-A5F3-DD99EB584E57}" srcOrd="0" destOrd="0" presId="urn:microsoft.com/office/officeart/2005/8/layout/balance1"/>
    <dgm:cxn modelId="{91A5ACEC-B029-4B70-A186-124D23A16786}" srcId="{B60BE63E-C620-4BCB-9426-CC17375EDD8F}" destId="{975A2781-1ED5-4C6B-9892-7B350385F18A}" srcOrd="0" destOrd="0" parTransId="{C92171CA-2E49-46E5-9260-5BDB94D9A8AD}" sibTransId="{9F2A0A59-7E45-434C-B09C-B577279F0245}"/>
    <dgm:cxn modelId="{25F30FD2-5632-4216-91AD-24D9249080C6}" type="presOf" srcId="{872AC609-1620-4DEE-B538-45794002A73C}" destId="{E995C58F-0EDF-42EA-81DF-AD0C7148A152}" srcOrd="0" destOrd="0" presId="urn:microsoft.com/office/officeart/2005/8/layout/balance1"/>
    <dgm:cxn modelId="{A3277F79-E920-40D5-B946-394730D1AB38}" type="presParOf" srcId="{3966C26D-D772-42F0-A073-452A9D15CAAD}" destId="{89A74288-860C-419A-BF3D-BBFD12E9C4D3}" srcOrd="0" destOrd="0" presId="urn:microsoft.com/office/officeart/2005/8/layout/balance1"/>
    <dgm:cxn modelId="{16DB720F-7C3A-4CD0-BE6C-25B410B11B90}" type="presParOf" srcId="{3966C26D-D772-42F0-A073-452A9D15CAAD}" destId="{D52611BD-5358-42B3-AF49-598FC3539654}" srcOrd="1" destOrd="0" presId="urn:microsoft.com/office/officeart/2005/8/layout/balance1"/>
    <dgm:cxn modelId="{48354B53-3B1E-4122-B647-A31BDABA4DAE}" type="presParOf" srcId="{D52611BD-5358-42B3-AF49-598FC3539654}" destId="{D41B7DBC-D57B-43BA-A5F3-DD99EB584E57}" srcOrd="0" destOrd="0" presId="urn:microsoft.com/office/officeart/2005/8/layout/balance1"/>
    <dgm:cxn modelId="{19B1300B-73D4-4738-BD63-26443736DD9B}" type="presParOf" srcId="{D52611BD-5358-42B3-AF49-598FC3539654}" destId="{E505A08B-52AB-4BFF-AFAC-ABB406B6BED5}" srcOrd="1" destOrd="0" presId="urn:microsoft.com/office/officeart/2005/8/layout/balance1"/>
    <dgm:cxn modelId="{A7F7EBD6-5AA1-4046-921C-3D9CBD39E213}" type="presParOf" srcId="{3966C26D-D772-42F0-A073-452A9D15CAAD}" destId="{06DD4F8E-1E82-4D15-9C7D-E3EC6CAE9672}" srcOrd="2" destOrd="0" presId="urn:microsoft.com/office/officeart/2005/8/layout/balance1"/>
    <dgm:cxn modelId="{DE830A8C-372C-4547-9AA0-88E0A39D4996}" type="presParOf" srcId="{06DD4F8E-1E82-4D15-9C7D-E3EC6CAE9672}" destId="{B36969F4-1019-4FDC-BE46-8E6B9D4BBE2B}" srcOrd="0" destOrd="0" presId="urn:microsoft.com/office/officeart/2005/8/layout/balance1"/>
    <dgm:cxn modelId="{E008B2A7-F586-4F25-BDAD-4D8A174D1B48}" type="presParOf" srcId="{06DD4F8E-1E82-4D15-9C7D-E3EC6CAE9672}" destId="{835AFCCB-14E8-46FA-8B89-3E01A9715631}" srcOrd="1" destOrd="0" presId="urn:microsoft.com/office/officeart/2005/8/layout/balance1"/>
    <dgm:cxn modelId="{EEF86AA4-8244-47A3-A821-4B2552A09781}" type="presParOf" srcId="{06DD4F8E-1E82-4D15-9C7D-E3EC6CAE9672}" destId="{ED915ECC-E84A-4595-B38E-21354942CDD3}" srcOrd="2" destOrd="0" presId="urn:microsoft.com/office/officeart/2005/8/layout/balance1"/>
    <dgm:cxn modelId="{A3DF059E-30CA-432E-BDF2-7D8F4CAB203F}" type="presParOf" srcId="{06DD4F8E-1E82-4D15-9C7D-E3EC6CAE9672}" destId="{63B4B729-045B-4B8A-BC00-21B5178F6466}" srcOrd="3" destOrd="0" presId="urn:microsoft.com/office/officeart/2005/8/layout/balance1"/>
    <dgm:cxn modelId="{68CD1336-AE08-4A89-9674-03EB021250E4}" type="presParOf" srcId="{06DD4F8E-1E82-4D15-9C7D-E3EC6CAE9672}" destId="{3F527D05-1C74-450B-A5B8-B09F5E9F9038}" srcOrd="4" destOrd="0" presId="urn:microsoft.com/office/officeart/2005/8/layout/balance1"/>
    <dgm:cxn modelId="{6126E900-C479-45AF-9BD9-F4F8147E527E}" type="presParOf" srcId="{06DD4F8E-1E82-4D15-9C7D-E3EC6CAE9672}" destId="{E995C58F-0EDF-42EA-81DF-AD0C7148A152}" srcOrd="5" destOrd="0" presId="urn:microsoft.com/office/officeart/2005/8/layout/balance1"/>
    <dgm:cxn modelId="{12C600FC-06E8-485C-8F1F-DDB4288A19C3}" type="presParOf" srcId="{06DD4F8E-1E82-4D15-9C7D-E3EC6CAE9672}" destId="{D50C7FA8-7B78-44D5-BB05-0DED9B42B41E}" srcOrd="6" destOrd="0" presId="urn:microsoft.com/office/officeart/2005/8/layout/balance1"/>
    <dgm:cxn modelId="{C2751065-CD6F-4376-A4C1-C07EAEA38D66}" type="presParOf" srcId="{06DD4F8E-1E82-4D15-9C7D-E3EC6CAE9672}" destId="{6B35A95D-EAA4-4B09-8EE0-B96009816243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C392F-A772-4999-AB4D-73B089663A73}">
      <dsp:nvSpPr>
        <dsp:cNvPr id="0" name=""/>
        <dsp:cNvSpPr/>
      </dsp:nvSpPr>
      <dsp:spPr>
        <a:xfrm rot="16200000">
          <a:off x="1290818" y="-1290818"/>
          <a:ext cx="2475553" cy="505719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Cambria" panose="02040503050406030204" pitchFamily="18" charset="0"/>
            </a:rPr>
            <a:t>ФЗ №152</a:t>
          </a:r>
          <a:endParaRPr lang="ru-RU" sz="3600" kern="1200" dirty="0">
            <a:latin typeface="Cambria" panose="02040503050406030204" pitchFamily="18" charset="0"/>
          </a:endParaRPr>
        </a:p>
      </dsp:txBody>
      <dsp:txXfrm rot="5400000">
        <a:off x="0" y="0"/>
        <a:ext cx="5057191" cy="1856665"/>
      </dsp:txXfrm>
    </dsp:sp>
    <dsp:sp modelId="{2380469F-3D73-44AC-B26B-3C8BE8E92635}">
      <dsp:nvSpPr>
        <dsp:cNvPr id="0" name=""/>
        <dsp:cNvSpPr/>
      </dsp:nvSpPr>
      <dsp:spPr>
        <a:xfrm>
          <a:off x="5057191" y="0"/>
          <a:ext cx="5057191" cy="2475553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Cambria" panose="02040503050406030204" pitchFamily="18" charset="0"/>
            </a:rPr>
            <a:t>ФЗ №149</a:t>
          </a:r>
          <a:endParaRPr lang="ru-RU" sz="3600" kern="1200" dirty="0">
            <a:latin typeface="Cambria" panose="02040503050406030204" pitchFamily="18" charset="0"/>
          </a:endParaRPr>
        </a:p>
      </dsp:txBody>
      <dsp:txXfrm>
        <a:off x="5057191" y="0"/>
        <a:ext cx="5057191" cy="1856665"/>
      </dsp:txXfrm>
    </dsp:sp>
    <dsp:sp modelId="{DD0D3C0A-CAB7-438F-8C98-C869527587F3}">
      <dsp:nvSpPr>
        <dsp:cNvPr id="0" name=""/>
        <dsp:cNvSpPr/>
      </dsp:nvSpPr>
      <dsp:spPr>
        <a:xfrm rot="10800000">
          <a:off x="0" y="2475553"/>
          <a:ext cx="5057191" cy="2475553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Cambria" panose="02040503050406030204" pitchFamily="18" charset="0"/>
            </a:rPr>
            <a:t>Постановление правительства РФ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Cambria" panose="02040503050406030204" pitchFamily="18" charset="0"/>
            </a:rPr>
            <a:t>№ 1119</a:t>
          </a:r>
          <a:endParaRPr lang="ru-RU" sz="3600" kern="1200" dirty="0">
            <a:latin typeface="Cambria" panose="02040503050406030204" pitchFamily="18" charset="0"/>
          </a:endParaRPr>
        </a:p>
      </dsp:txBody>
      <dsp:txXfrm rot="10800000">
        <a:off x="0" y="3094441"/>
        <a:ext cx="5057191" cy="1856665"/>
      </dsp:txXfrm>
    </dsp:sp>
    <dsp:sp modelId="{971EA3C7-F34F-4079-BBD6-837A9CA3F536}">
      <dsp:nvSpPr>
        <dsp:cNvPr id="0" name=""/>
        <dsp:cNvSpPr/>
      </dsp:nvSpPr>
      <dsp:spPr>
        <a:xfrm rot="5400000">
          <a:off x="6348010" y="1184734"/>
          <a:ext cx="2475553" cy="505719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Cambria" panose="02040503050406030204" pitchFamily="18" charset="0"/>
            </a:rPr>
            <a:t>Приказ ФСТЭК №17</a:t>
          </a:r>
          <a:endParaRPr lang="ru-RU" sz="3600" kern="1200" dirty="0">
            <a:latin typeface="Cambria" panose="02040503050406030204" pitchFamily="18" charset="0"/>
          </a:endParaRPr>
        </a:p>
      </dsp:txBody>
      <dsp:txXfrm rot="-5400000">
        <a:off x="5057191" y="3094441"/>
        <a:ext cx="5057191" cy="1856665"/>
      </dsp:txXfrm>
    </dsp:sp>
    <dsp:sp modelId="{0E5ECFDD-48EB-40E6-BCC1-0CFB9DB6F1B1}">
      <dsp:nvSpPr>
        <dsp:cNvPr id="0" name=""/>
        <dsp:cNvSpPr/>
      </dsp:nvSpPr>
      <dsp:spPr>
        <a:xfrm>
          <a:off x="1884784" y="1518052"/>
          <a:ext cx="6413813" cy="157906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/>
              <a:latin typeface="Cambria" panose="02040503050406030204" pitchFamily="18" charset="0"/>
            </a:rPr>
            <a:t>Технические условия защищенного взаимодействия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/>
              <a:latin typeface="Cambria" panose="02040503050406030204" pitchFamily="18" charset="0"/>
            </a:rPr>
            <a:t>с РИС и ФИС</a:t>
          </a:r>
          <a:endParaRPr lang="ru-RU" sz="2500" b="1" kern="1200" dirty="0">
            <a:effectLst/>
            <a:latin typeface="Cambria" panose="02040503050406030204" pitchFamily="18" charset="0"/>
          </a:endParaRPr>
        </a:p>
      </dsp:txBody>
      <dsp:txXfrm>
        <a:off x="1961868" y="1595136"/>
        <a:ext cx="6259645" cy="1424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2528D-92C9-48B8-A568-C9B5FDFBD0FD}">
      <dsp:nvSpPr>
        <dsp:cNvPr id="0" name=""/>
        <dsp:cNvSpPr/>
      </dsp:nvSpPr>
      <dsp:spPr>
        <a:xfrm>
          <a:off x="752381" y="0"/>
          <a:ext cx="3531123" cy="7848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ИБ</a:t>
          </a:r>
          <a:endParaRPr lang="ru-RU" sz="4400" kern="1200" dirty="0"/>
        </a:p>
      </dsp:txBody>
      <dsp:txXfrm>
        <a:off x="775369" y="22988"/>
        <a:ext cx="3485147" cy="738890"/>
      </dsp:txXfrm>
    </dsp:sp>
    <dsp:sp modelId="{487AE107-33AD-4FFE-9A94-110FD417CB41}">
      <dsp:nvSpPr>
        <dsp:cNvPr id="0" name=""/>
        <dsp:cNvSpPr/>
      </dsp:nvSpPr>
      <dsp:spPr>
        <a:xfrm>
          <a:off x="6667105" y="18664"/>
          <a:ext cx="3700372" cy="7848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ИТ</a:t>
          </a:r>
          <a:endParaRPr lang="ru-RU" sz="4400" kern="1200" dirty="0"/>
        </a:p>
      </dsp:txBody>
      <dsp:txXfrm>
        <a:off x="6690093" y="41652"/>
        <a:ext cx="3654396" cy="738890"/>
      </dsp:txXfrm>
    </dsp:sp>
    <dsp:sp modelId="{529D2860-63AF-4B96-9498-64E037BC1AE5}">
      <dsp:nvSpPr>
        <dsp:cNvPr id="0" name=""/>
        <dsp:cNvSpPr/>
      </dsp:nvSpPr>
      <dsp:spPr>
        <a:xfrm>
          <a:off x="5186451" y="3335683"/>
          <a:ext cx="588650" cy="58865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0D767F-A624-4024-B183-C1A9130D2924}">
      <dsp:nvSpPr>
        <dsp:cNvPr id="0" name=""/>
        <dsp:cNvSpPr/>
      </dsp:nvSpPr>
      <dsp:spPr>
        <a:xfrm rot="240000">
          <a:off x="2852074" y="3077760"/>
          <a:ext cx="5296642" cy="3703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307307-9AAA-4F88-A72D-B7BF90E71A0A}">
      <dsp:nvSpPr>
        <dsp:cNvPr id="0" name=""/>
        <dsp:cNvSpPr/>
      </dsp:nvSpPr>
      <dsp:spPr>
        <a:xfrm rot="240000">
          <a:off x="5386084" y="2741356"/>
          <a:ext cx="4756725" cy="4226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Производительность</a:t>
          </a:r>
          <a:endParaRPr lang="ru-RU" sz="2800" kern="1200" dirty="0"/>
        </a:p>
      </dsp:txBody>
      <dsp:txXfrm>
        <a:off x="5406718" y="2761990"/>
        <a:ext cx="4715457" cy="381421"/>
      </dsp:txXfrm>
    </dsp:sp>
    <dsp:sp modelId="{E2F18605-E5C7-40B8-87BB-29D070F305F5}">
      <dsp:nvSpPr>
        <dsp:cNvPr id="0" name=""/>
        <dsp:cNvSpPr/>
      </dsp:nvSpPr>
      <dsp:spPr>
        <a:xfrm rot="240000">
          <a:off x="5432304" y="2033354"/>
          <a:ext cx="4710328" cy="4259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Скорость</a:t>
          </a:r>
          <a:endParaRPr lang="ru-RU" sz="2800" kern="1200" dirty="0"/>
        </a:p>
      </dsp:txBody>
      <dsp:txXfrm>
        <a:off x="5453096" y="2054146"/>
        <a:ext cx="4668744" cy="384349"/>
      </dsp:txXfrm>
    </dsp:sp>
    <dsp:sp modelId="{DA4780C5-E731-48E4-800E-C9C11724AC8D}">
      <dsp:nvSpPr>
        <dsp:cNvPr id="0" name=""/>
        <dsp:cNvSpPr/>
      </dsp:nvSpPr>
      <dsp:spPr>
        <a:xfrm rot="240000">
          <a:off x="5552076" y="1338468"/>
          <a:ext cx="4590123" cy="4343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Удобство</a:t>
          </a:r>
          <a:endParaRPr lang="ru-RU" sz="2800" kern="1200" dirty="0"/>
        </a:p>
      </dsp:txBody>
      <dsp:txXfrm>
        <a:off x="5573279" y="1359671"/>
        <a:ext cx="4547717" cy="391933"/>
      </dsp:txXfrm>
    </dsp:sp>
    <dsp:sp modelId="{96759894-95E1-4B7B-BAD6-E11F8963CC08}">
      <dsp:nvSpPr>
        <dsp:cNvPr id="0" name=""/>
        <dsp:cNvSpPr/>
      </dsp:nvSpPr>
      <dsp:spPr>
        <a:xfrm rot="240000">
          <a:off x="533864" y="2438146"/>
          <a:ext cx="4744292" cy="4235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Безопасность</a:t>
          </a:r>
          <a:endParaRPr lang="ru-RU" sz="2800" kern="1200" dirty="0"/>
        </a:p>
      </dsp:txBody>
      <dsp:txXfrm>
        <a:off x="554540" y="2458822"/>
        <a:ext cx="4702940" cy="382206"/>
      </dsp:txXfrm>
    </dsp:sp>
    <dsp:sp modelId="{2D0F42DA-4294-45BD-8137-7914756B8BBC}">
      <dsp:nvSpPr>
        <dsp:cNvPr id="0" name=""/>
        <dsp:cNvSpPr/>
      </dsp:nvSpPr>
      <dsp:spPr>
        <a:xfrm rot="240000">
          <a:off x="554595" y="1736808"/>
          <a:ext cx="4804862" cy="41932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Конфиденциальность</a:t>
          </a:r>
          <a:endParaRPr lang="ru-RU" sz="2800" kern="1200" dirty="0"/>
        </a:p>
      </dsp:txBody>
      <dsp:txXfrm>
        <a:off x="575065" y="1757278"/>
        <a:ext cx="4763922" cy="3783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4AA1B-93CC-4112-B11E-3024DC4B8014}">
      <dsp:nvSpPr>
        <dsp:cNvPr id="0" name=""/>
        <dsp:cNvSpPr/>
      </dsp:nvSpPr>
      <dsp:spPr>
        <a:xfrm rot="5400000">
          <a:off x="-286253" y="288186"/>
          <a:ext cx="1908359" cy="1335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Cambria" panose="02040503050406030204" pitchFamily="18" charset="0"/>
            </a:rPr>
            <a:t>школа</a:t>
          </a:r>
          <a:endParaRPr lang="ru-RU" sz="3400" kern="1200" dirty="0">
            <a:latin typeface="Cambria" panose="02040503050406030204" pitchFamily="18" charset="0"/>
          </a:endParaRPr>
        </a:p>
      </dsp:txBody>
      <dsp:txXfrm rot="-5400000">
        <a:off x="2" y="669858"/>
        <a:ext cx="1335851" cy="572508"/>
      </dsp:txXfrm>
    </dsp:sp>
    <dsp:sp modelId="{0959A8F2-79EF-41C9-BB93-A148B41A927F}">
      <dsp:nvSpPr>
        <dsp:cNvPr id="0" name=""/>
        <dsp:cNvSpPr/>
      </dsp:nvSpPr>
      <dsp:spPr>
        <a:xfrm rot="5400000">
          <a:off x="5730051" y="-4392267"/>
          <a:ext cx="1240433" cy="10028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Cambria" panose="02040503050406030204" pitchFamily="18" charset="0"/>
            </a:rPr>
            <a:t>заранее распечатаны комплекты бланков для каждого участника </a:t>
          </a:r>
          <a:endParaRPr lang="ru-RU" sz="2600" kern="1200" dirty="0">
            <a:latin typeface="Cambria" panose="02040503050406030204" pitchFamily="18" charset="0"/>
          </a:endParaRPr>
        </a:p>
      </dsp:txBody>
      <dsp:txXfrm rot="-5400000">
        <a:off x="1335851" y="62486"/>
        <a:ext cx="9968281" cy="1119327"/>
      </dsp:txXfrm>
    </dsp:sp>
    <dsp:sp modelId="{334BF070-7D5A-4A03-AAED-7B489C35A735}">
      <dsp:nvSpPr>
        <dsp:cNvPr id="0" name=""/>
        <dsp:cNvSpPr/>
      </dsp:nvSpPr>
      <dsp:spPr>
        <a:xfrm rot="5400000">
          <a:off x="-286253" y="2005343"/>
          <a:ext cx="1908359" cy="1335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Cambria" panose="02040503050406030204" pitchFamily="18" charset="0"/>
            </a:rPr>
            <a:t>школа</a:t>
          </a:r>
          <a:endParaRPr lang="ru-RU" sz="3400" kern="1200" dirty="0">
            <a:latin typeface="Cambria" panose="02040503050406030204" pitchFamily="18" charset="0"/>
          </a:endParaRPr>
        </a:p>
      </dsp:txBody>
      <dsp:txXfrm rot="-5400000">
        <a:off x="2" y="2387015"/>
        <a:ext cx="1335851" cy="572508"/>
      </dsp:txXfrm>
    </dsp:sp>
    <dsp:sp modelId="{112C3B9A-7AA0-46DD-8EF7-25E8083A7388}">
      <dsp:nvSpPr>
        <dsp:cNvPr id="0" name=""/>
        <dsp:cNvSpPr/>
      </dsp:nvSpPr>
      <dsp:spPr>
        <a:xfrm rot="5400000">
          <a:off x="5730051" y="-2675110"/>
          <a:ext cx="1240433" cy="10028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Cambria" panose="02040503050406030204" pitchFamily="18" charset="0"/>
            </a:rPr>
            <a:t>СРАЗУ после получения тем сочинений (текстов изложений) они распечатываются техническим специалистом и выдаются члену комиссии в аудитории</a:t>
          </a:r>
          <a:endParaRPr lang="ru-RU" sz="2600" kern="1200" dirty="0">
            <a:latin typeface="Cambria" panose="02040503050406030204" pitchFamily="18" charset="0"/>
          </a:endParaRPr>
        </a:p>
      </dsp:txBody>
      <dsp:txXfrm rot="-5400000">
        <a:off x="1335851" y="1779643"/>
        <a:ext cx="9968281" cy="1119327"/>
      </dsp:txXfrm>
    </dsp:sp>
    <dsp:sp modelId="{D9A11FD4-38C1-4129-AA05-D2446F0CFE8D}">
      <dsp:nvSpPr>
        <dsp:cNvPr id="0" name=""/>
        <dsp:cNvSpPr/>
      </dsp:nvSpPr>
      <dsp:spPr>
        <a:xfrm rot="5400000">
          <a:off x="-286253" y="3722500"/>
          <a:ext cx="1908359" cy="1335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Cambria" panose="02040503050406030204" pitchFamily="18" charset="0"/>
            </a:rPr>
            <a:t>школа</a:t>
          </a:r>
          <a:endParaRPr lang="ru-RU" sz="3400" kern="1200" dirty="0">
            <a:latin typeface="Cambria" panose="02040503050406030204" pitchFamily="18" charset="0"/>
          </a:endParaRPr>
        </a:p>
      </dsp:txBody>
      <dsp:txXfrm rot="-5400000">
        <a:off x="2" y="4104172"/>
        <a:ext cx="1335851" cy="572508"/>
      </dsp:txXfrm>
    </dsp:sp>
    <dsp:sp modelId="{09D628BC-910B-49B7-8D21-9595DA153926}">
      <dsp:nvSpPr>
        <dsp:cNvPr id="0" name=""/>
        <dsp:cNvSpPr/>
      </dsp:nvSpPr>
      <dsp:spPr>
        <a:xfrm rot="5400000">
          <a:off x="5730051" y="-957953"/>
          <a:ext cx="1240433" cy="10028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Cambria" panose="02040503050406030204" pitchFamily="18" charset="0"/>
            </a:rPr>
            <a:t>после написания сочинения все бланки передаются директору школы и ксерокопируются</a:t>
          </a:r>
          <a:endParaRPr lang="ru-RU" sz="2600" kern="1200" dirty="0">
            <a:latin typeface="Cambria" panose="02040503050406030204" pitchFamily="18" charset="0"/>
          </a:endParaRPr>
        </a:p>
      </dsp:txBody>
      <dsp:txXfrm rot="-5400000">
        <a:off x="1335851" y="3496800"/>
        <a:ext cx="9968281" cy="11193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4AA1B-93CC-4112-B11E-3024DC4B8014}">
      <dsp:nvSpPr>
        <dsp:cNvPr id="0" name=""/>
        <dsp:cNvSpPr/>
      </dsp:nvSpPr>
      <dsp:spPr>
        <a:xfrm rot="5400000">
          <a:off x="-286253" y="288186"/>
          <a:ext cx="1908359" cy="1335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Cambria" panose="02040503050406030204" pitchFamily="18" charset="0"/>
            </a:rPr>
            <a:t>школа</a:t>
          </a:r>
          <a:endParaRPr lang="ru-RU" sz="3400" kern="1200" dirty="0">
            <a:latin typeface="Cambria" panose="02040503050406030204" pitchFamily="18" charset="0"/>
          </a:endParaRPr>
        </a:p>
      </dsp:txBody>
      <dsp:txXfrm rot="-5400000">
        <a:off x="2" y="669858"/>
        <a:ext cx="1335851" cy="572508"/>
      </dsp:txXfrm>
    </dsp:sp>
    <dsp:sp modelId="{0959A8F2-79EF-41C9-BB93-A148B41A927F}">
      <dsp:nvSpPr>
        <dsp:cNvPr id="0" name=""/>
        <dsp:cNvSpPr/>
      </dsp:nvSpPr>
      <dsp:spPr>
        <a:xfrm rot="5400000">
          <a:off x="5730051" y="-4392267"/>
          <a:ext cx="1240433" cy="10028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Cambria" panose="02040503050406030204" pitchFamily="18" charset="0"/>
            </a:rPr>
            <a:t>члены (эксперты) школьной комиссии в течение 1 недели оценивают сочинения (изложение) в соответствии с критериями, разработанными </a:t>
          </a:r>
          <a:r>
            <a:rPr lang="ru-RU" sz="2600" kern="1200" dirty="0" err="1" smtClean="0">
              <a:latin typeface="Cambria" panose="02040503050406030204" pitchFamily="18" charset="0"/>
            </a:rPr>
            <a:t>Рособрнадзором</a:t>
          </a:r>
          <a:endParaRPr lang="ru-RU" sz="2600" kern="1200" dirty="0">
            <a:latin typeface="Cambria" panose="02040503050406030204" pitchFamily="18" charset="0"/>
          </a:endParaRPr>
        </a:p>
      </dsp:txBody>
      <dsp:txXfrm rot="-5400000">
        <a:off x="1335851" y="62486"/>
        <a:ext cx="9968281" cy="1119327"/>
      </dsp:txXfrm>
    </dsp:sp>
    <dsp:sp modelId="{334BF070-7D5A-4A03-AAED-7B489C35A735}">
      <dsp:nvSpPr>
        <dsp:cNvPr id="0" name=""/>
        <dsp:cNvSpPr/>
      </dsp:nvSpPr>
      <dsp:spPr>
        <a:xfrm rot="5400000">
          <a:off x="-286253" y="2005343"/>
          <a:ext cx="1908359" cy="1335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Cambria" panose="02040503050406030204" pitchFamily="18" charset="0"/>
            </a:rPr>
            <a:t>школа</a:t>
          </a:r>
          <a:endParaRPr lang="ru-RU" sz="3400" kern="1200" dirty="0">
            <a:latin typeface="Cambria" panose="02040503050406030204" pitchFamily="18" charset="0"/>
          </a:endParaRPr>
        </a:p>
      </dsp:txBody>
      <dsp:txXfrm rot="-5400000">
        <a:off x="2" y="2387015"/>
        <a:ext cx="1335851" cy="572508"/>
      </dsp:txXfrm>
    </dsp:sp>
    <dsp:sp modelId="{112C3B9A-7AA0-46DD-8EF7-25E8083A7388}">
      <dsp:nvSpPr>
        <dsp:cNvPr id="0" name=""/>
        <dsp:cNvSpPr/>
      </dsp:nvSpPr>
      <dsp:spPr>
        <a:xfrm rot="5400000">
          <a:off x="5730051" y="-2675110"/>
          <a:ext cx="1240433" cy="10028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Cambria" panose="02040503050406030204" pitchFamily="18" charset="0"/>
            </a:rPr>
            <a:t>ответственный сотрудник, назначенный директором ОО заполняет оригиналы бланков регистрации в части оценки</a:t>
          </a:r>
          <a:endParaRPr lang="ru-RU" sz="2600" kern="1200" dirty="0">
            <a:latin typeface="Cambria" panose="02040503050406030204" pitchFamily="18" charset="0"/>
          </a:endParaRPr>
        </a:p>
      </dsp:txBody>
      <dsp:txXfrm rot="-5400000">
        <a:off x="1335851" y="1779643"/>
        <a:ext cx="9968281" cy="1119327"/>
      </dsp:txXfrm>
    </dsp:sp>
    <dsp:sp modelId="{D9A11FD4-38C1-4129-AA05-D2446F0CFE8D}">
      <dsp:nvSpPr>
        <dsp:cNvPr id="0" name=""/>
        <dsp:cNvSpPr/>
      </dsp:nvSpPr>
      <dsp:spPr>
        <a:xfrm rot="5400000">
          <a:off x="-286253" y="3722500"/>
          <a:ext cx="1908359" cy="1335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Cambria" panose="02040503050406030204" pitchFamily="18" charset="0"/>
            </a:rPr>
            <a:t>школа</a:t>
          </a:r>
          <a:endParaRPr lang="ru-RU" sz="3400" kern="1200" dirty="0">
            <a:latin typeface="Cambria" panose="02040503050406030204" pitchFamily="18" charset="0"/>
          </a:endParaRPr>
        </a:p>
      </dsp:txBody>
      <dsp:txXfrm rot="-5400000">
        <a:off x="2" y="4104172"/>
        <a:ext cx="1335851" cy="572508"/>
      </dsp:txXfrm>
    </dsp:sp>
    <dsp:sp modelId="{09D628BC-910B-49B7-8D21-9595DA153926}">
      <dsp:nvSpPr>
        <dsp:cNvPr id="0" name=""/>
        <dsp:cNvSpPr/>
      </dsp:nvSpPr>
      <dsp:spPr>
        <a:xfrm rot="5400000">
          <a:off x="5730051" y="-957953"/>
          <a:ext cx="1240433" cy="10028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Cambria" panose="02040503050406030204" pitchFamily="18" charset="0"/>
            </a:rPr>
            <a:t>бланки регистрации в конвертах не позднее 10.12.2014 г. передаются в РОЦОИСО для дальнейшей обработки</a:t>
          </a:r>
          <a:endParaRPr lang="ru-RU" sz="2600" kern="1200" dirty="0">
            <a:latin typeface="Cambria" panose="02040503050406030204" pitchFamily="18" charset="0"/>
          </a:endParaRPr>
        </a:p>
      </dsp:txBody>
      <dsp:txXfrm rot="-5400000">
        <a:off x="1335851" y="3496800"/>
        <a:ext cx="9968281" cy="11193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B7DBC-D57B-43BA-A5F3-DD99EB584E57}">
      <dsp:nvSpPr>
        <dsp:cNvPr id="0" name=""/>
        <dsp:cNvSpPr/>
      </dsp:nvSpPr>
      <dsp:spPr>
        <a:xfrm>
          <a:off x="6494706" y="-324389"/>
          <a:ext cx="2362277" cy="22336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6560126" y="-258969"/>
        <a:ext cx="2231437" cy="2102766"/>
      </dsp:txXfrm>
    </dsp:sp>
    <dsp:sp modelId="{E505A08B-52AB-4BFF-AFAC-ABB406B6BED5}">
      <dsp:nvSpPr>
        <dsp:cNvPr id="0" name=""/>
        <dsp:cNvSpPr/>
      </dsp:nvSpPr>
      <dsp:spPr>
        <a:xfrm>
          <a:off x="2346583" y="1022395"/>
          <a:ext cx="1684885" cy="130384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>
            <a:solidFill>
              <a:schemeClr val="bg1"/>
            </a:solidFill>
          </a:endParaRPr>
        </a:p>
      </dsp:txBody>
      <dsp:txXfrm>
        <a:off x="2384771" y="1060583"/>
        <a:ext cx="1608509" cy="1227472"/>
      </dsp:txXfrm>
    </dsp:sp>
    <dsp:sp modelId="{835AFCCB-14E8-46FA-8B89-3E01A9715631}">
      <dsp:nvSpPr>
        <dsp:cNvPr id="0" name=""/>
        <dsp:cNvSpPr/>
      </dsp:nvSpPr>
      <dsp:spPr>
        <a:xfrm>
          <a:off x="4077474" y="4302591"/>
          <a:ext cx="702035" cy="702035"/>
        </a:xfrm>
        <a:prstGeom prst="triangle">
          <a:avLst/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915ECC-E84A-4595-B38E-21354942CDD3}">
      <dsp:nvSpPr>
        <dsp:cNvPr id="0" name=""/>
        <dsp:cNvSpPr/>
      </dsp:nvSpPr>
      <dsp:spPr>
        <a:xfrm rot="240000">
          <a:off x="2321741" y="4001761"/>
          <a:ext cx="4213500" cy="294636"/>
        </a:xfrm>
        <a:prstGeom prst="rect">
          <a:avLst/>
        </a:prstGeom>
        <a:solidFill>
          <a:schemeClr val="bg1">
            <a:lumMod val="65000"/>
            <a:alpha val="57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B4B729-045B-4B8A-BC00-21B5178F6466}">
      <dsp:nvSpPr>
        <dsp:cNvPr id="0" name=""/>
        <dsp:cNvSpPr/>
      </dsp:nvSpPr>
      <dsp:spPr>
        <a:xfrm rot="240000">
          <a:off x="4889394" y="3380109"/>
          <a:ext cx="3759846" cy="6378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Регистрация подавителей  связи</a:t>
          </a:r>
          <a:endParaRPr lang="ru-RU" sz="1900" b="1" kern="1200" dirty="0"/>
        </a:p>
      </dsp:txBody>
      <dsp:txXfrm>
        <a:off x="4920533" y="3411248"/>
        <a:ext cx="3697568" cy="575607"/>
      </dsp:txXfrm>
    </dsp:sp>
    <dsp:sp modelId="{3F527D05-1C74-450B-A5B8-B09F5E9F9038}">
      <dsp:nvSpPr>
        <dsp:cNvPr id="0" name=""/>
        <dsp:cNvSpPr/>
      </dsp:nvSpPr>
      <dsp:spPr>
        <a:xfrm rot="240000">
          <a:off x="4983627" y="2584706"/>
          <a:ext cx="3688080" cy="6429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baseline="0" dirty="0" smtClean="0"/>
            <a:t>Сертификация оборудования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/>
        </a:p>
      </dsp:txBody>
      <dsp:txXfrm>
        <a:off x="5015011" y="2616090"/>
        <a:ext cx="3625312" cy="580136"/>
      </dsp:txXfrm>
    </dsp:sp>
    <dsp:sp modelId="{E995C58F-0EDF-42EA-81DF-AD0C7148A152}">
      <dsp:nvSpPr>
        <dsp:cNvPr id="0" name=""/>
        <dsp:cNvSpPr/>
      </dsp:nvSpPr>
      <dsp:spPr>
        <a:xfrm rot="240000">
          <a:off x="5065487" y="1814609"/>
          <a:ext cx="3701599" cy="6419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Разъяснительная работа</a:t>
          </a:r>
          <a:endParaRPr lang="ru-RU" sz="1800" b="1" kern="1200" dirty="0"/>
        </a:p>
      </dsp:txBody>
      <dsp:txXfrm>
        <a:off x="5096825" y="1845947"/>
        <a:ext cx="3638923" cy="579282"/>
      </dsp:txXfrm>
    </dsp:sp>
    <dsp:sp modelId="{D50C7FA8-7B78-44D5-BB05-0DED9B42B41E}">
      <dsp:nvSpPr>
        <dsp:cNvPr id="0" name=""/>
        <dsp:cNvSpPr/>
      </dsp:nvSpPr>
      <dsp:spPr>
        <a:xfrm rot="240000">
          <a:off x="1047907" y="3159427"/>
          <a:ext cx="3786502" cy="6360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Подавление сотовой связи за пределами ППЭ</a:t>
          </a:r>
          <a:endParaRPr lang="ru-RU" sz="1800" b="1" kern="1200" dirty="0"/>
        </a:p>
      </dsp:txBody>
      <dsp:txXfrm>
        <a:off x="1078955" y="3190475"/>
        <a:ext cx="3724406" cy="573925"/>
      </dsp:txXfrm>
    </dsp:sp>
    <dsp:sp modelId="{6B35A95D-EAA4-4B09-8EE0-B96009816243}">
      <dsp:nvSpPr>
        <dsp:cNvPr id="0" name=""/>
        <dsp:cNvSpPr/>
      </dsp:nvSpPr>
      <dsp:spPr>
        <a:xfrm rot="240000">
          <a:off x="1148561" y="2327036"/>
          <a:ext cx="3765342" cy="6375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Влияние на здоровье</a:t>
          </a:r>
          <a:endParaRPr lang="ru-RU" sz="1800" b="1" kern="1200" dirty="0"/>
        </a:p>
      </dsp:txBody>
      <dsp:txXfrm>
        <a:off x="1179681" y="2358156"/>
        <a:ext cx="3703102" cy="57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DAD4D-D4F5-49AA-B118-D7A284D6C7DA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207ED-9C0E-4084-8955-5BB363E3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92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3622-C1F0-444A-8D81-AED5C6932C9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544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30EDA07-FE74-4966-B266-6C3A778D6638}" type="datetime1">
              <a:rPr lang="ru-RU"/>
              <a:pPr/>
              <a:t>24.10.2014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77922-1F34-414E-BF4D-183D1D15B183}" type="slidenum">
              <a:rPr lang="ru-RU"/>
              <a:pPr/>
              <a:t>32</a:t>
            </a:fld>
            <a:endParaRPr lang="ru-R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74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E71BF87-3B74-462F-87B4-61B5A8686832}" type="datetime1">
              <a:rPr lang="ru-RU"/>
              <a:pPr/>
              <a:t>24.10.2014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A23C24-8BB5-4FD4-8843-2008032421EF}" type="slidenum">
              <a:rPr lang="ru-RU"/>
              <a:pPr/>
              <a:t>33</a:t>
            </a:fld>
            <a:endParaRPr lang="ru-R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79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AB9C6D4-DDBD-4BA4-A12A-4EC5D02382F6}" type="datetime1">
              <a:rPr lang="ru-RU"/>
              <a:pPr/>
              <a:t>24.10.2014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3E303-425C-47D2-B451-59A31D53DEDE}" type="slidenum">
              <a:rPr lang="ru-RU"/>
              <a:pPr/>
              <a:t>34</a:t>
            </a:fld>
            <a:endParaRPr lang="ru-RU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61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5DD35B-B09B-42DC-ABBB-11FF6E867BEB}" type="datetime1">
              <a:rPr lang="ru-RU"/>
              <a:pPr/>
              <a:t>24.10.2014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430AB-4F9B-4432-81AF-3E4560BDC373}" type="slidenum">
              <a:rPr lang="ru-RU"/>
              <a:pPr/>
              <a:t>35</a:t>
            </a:fld>
            <a:endParaRPr lang="ru-RU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7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3622-C1F0-444A-8D81-AED5C6932C9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0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3622-C1F0-444A-8D81-AED5C6932C9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99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904" indent="-30150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6006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8409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810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3213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5615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8018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0420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300">
                <a:latin typeface="Arial" charset="0"/>
              </a:rPr>
              <a:t>ABBYY TestReader 4.0 Network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904" indent="-30150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6006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8409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810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3213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5615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8018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0420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59BCD4-62D4-4FDF-8700-C8D5BBFC2D56}" type="datetime1">
              <a:rPr lang="en-US" sz="1300">
                <a:latin typeface="Arial" charset="0"/>
              </a:rPr>
              <a:pPr eaLnBrk="1" hangingPunct="1"/>
              <a:t>10/24/2014</a:t>
            </a:fld>
            <a:endParaRPr lang="en-US" sz="1300">
              <a:latin typeface="Arial" charset="0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904" indent="-30150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6006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8409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810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3213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5615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8018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0420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300">
                <a:latin typeface="Arial" charset="0"/>
              </a:rPr>
              <a:t>Технология экспертизы ЕГЭ</a:t>
            </a:r>
          </a:p>
        </p:txBody>
      </p:sp>
      <p:sp>
        <p:nvSpPr>
          <p:cNvPr id="256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904" indent="-30150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6006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8409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810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3213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5615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8018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0420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2F80FE8-B63C-42AD-AB74-D01D0C8B72BD}" type="slidenum">
              <a:rPr lang="en-US" sz="1300">
                <a:latin typeface="Arial" charset="0"/>
              </a:rPr>
              <a:pPr eaLnBrk="1" hangingPunct="1"/>
              <a:t>10</a:t>
            </a:fld>
            <a:endParaRPr lang="en-US" sz="1300">
              <a:latin typeface="Arial" charset="0"/>
            </a:endParaRPr>
          </a:p>
        </p:txBody>
      </p:sp>
      <p:sp>
        <p:nvSpPr>
          <p:cNvPr id="256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i="1" smtClean="0"/>
          </a:p>
        </p:txBody>
      </p:sp>
    </p:spTree>
    <p:extLst>
      <p:ext uri="{BB962C8B-B14F-4D97-AF65-F5344CB8AC3E}">
        <p14:creationId xmlns:p14="http://schemas.microsoft.com/office/powerpoint/2010/main" val="149596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3EDE-918F-4FFD-9C25-A62CEB399AA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8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904" indent="-30150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6006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8409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810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3213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5615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8018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0420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300">
                <a:latin typeface="Arial" charset="0"/>
              </a:rPr>
              <a:t>ABBYY TestReader 4.0 Network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904" indent="-30150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6006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8409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810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3213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5615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8018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0420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59BCD4-62D4-4FDF-8700-C8D5BBFC2D56}" type="datetime1">
              <a:rPr lang="en-US" sz="1300">
                <a:latin typeface="Arial" charset="0"/>
              </a:rPr>
              <a:pPr eaLnBrk="1" hangingPunct="1"/>
              <a:t>10/24/2014</a:t>
            </a:fld>
            <a:endParaRPr lang="en-US" sz="1300">
              <a:latin typeface="Arial" charset="0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904" indent="-30150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6006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8409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810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3213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5615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8018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0420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300">
                <a:latin typeface="Arial" charset="0"/>
              </a:rPr>
              <a:t>Технология экспертизы ЕГЭ</a:t>
            </a:r>
          </a:p>
        </p:txBody>
      </p:sp>
      <p:sp>
        <p:nvSpPr>
          <p:cNvPr id="256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904" indent="-30150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6006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8409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810" indent="-241201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3213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5615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8018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0420" indent="-24120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2F80FE8-B63C-42AD-AB74-D01D0C8B72BD}" type="slidenum">
              <a:rPr lang="en-US" sz="1300">
                <a:latin typeface="Arial" charset="0"/>
              </a:rPr>
              <a:pPr eaLnBrk="1" hangingPunct="1"/>
              <a:t>16</a:t>
            </a:fld>
            <a:endParaRPr lang="en-US" sz="1300">
              <a:latin typeface="Arial" charset="0"/>
            </a:endParaRPr>
          </a:p>
        </p:txBody>
      </p:sp>
      <p:sp>
        <p:nvSpPr>
          <p:cNvPr id="256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i="1" smtClean="0"/>
          </a:p>
        </p:txBody>
      </p:sp>
    </p:spTree>
    <p:extLst>
      <p:ext uri="{BB962C8B-B14F-4D97-AF65-F5344CB8AC3E}">
        <p14:creationId xmlns:p14="http://schemas.microsoft.com/office/powerpoint/2010/main" val="90249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3EDE-918F-4FFD-9C25-A62CEB399AA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20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EB85C-B3D7-4606-83CF-7CC3FD9808F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0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EB85C-B3D7-4606-83CF-7CC3FD9808F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32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9912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48523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4224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fld id="{517A03C8-761F-4E59-837B-D5413A453B5B}" type="datetime1">
              <a:rPr lang="ru-RU" smtClean="0"/>
              <a:pPr/>
              <a:t>24.10.2014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1925FA05-BBA5-4E9C-AAF8-85723A441D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24694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6496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1536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0917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3955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10132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725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6580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8399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354D1-548F-4D85-B5BA-9314F1EB4994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5F560-9DAD-4901-8CDB-64901C2B3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7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oi61.ru/" TargetMode="External"/><Relationship Id="rId7" Type="http://schemas.openxmlformats.org/officeDocument/2006/relationships/hyperlink" Target="http://www.ege.rcoi61.org.r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coi61.org.ru/" TargetMode="External"/><Relationship Id="rId5" Type="http://schemas.openxmlformats.org/officeDocument/2006/relationships/hyperlink" Target="http://fipi.ru/" TargetMode="External"/><Relationship Id="rId4" Type="http://schemas.openxmlformats.org/officeDocument/2006/relationships/hyperlink" Target="http://www.ege.edu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0660" y="1418452"/>
            <a:ext cx="105840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</a:rPr>
              <a:t>Основные тенденции развития информационно-технологического сопровождения единого государственного экзамена в 2015 году</a:t>
            </a:r>
            <a:endParaRPr lang="ru-RU" sz="4000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0659" y="4180315"/>
            <a:ext cx="105840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Cambria" panose="02040503050406030204" pitchFamily="18" charset="0"/>
                <a:ea typeface="Calibri" panose="020F0502020204030204" pitchFamily="34" charset="0"/>
              </a:rPr>
              <a:t>Снежко Галина </a:t>
            </a:r>
            <a:r>
              <a:rPr lang="ru-RU" sz="2400" b="1" i="1" dirty="0" smtClean="0">
                <a:latin typeface="Cambria" panose="02040503050406030204" pitchFamily="18" charset="0"/>
                <a:ea typeface="Calibri" panose="020F0502020204030204" pitchFamily="34" charset="0"/>
              </a:rPr>
              <a:t>Евгеньевна</a:t>
            </a:r>
          </a:p>
          <a:p>
            <a:pPr algn="r"/>
            <a:r>
              <a:rPr lang="ru-RU" i="1" dirty="0" smtClean="0">
                <a:latin typeface="Cambria" panose="02040503050406030204" pitchFamily="18" charset="0"/>
                <a:ea typeface="Calibri" panose="020F0502020204030204" pitchFamily="34" charset="0"/>
              </a:rPr>
              <a:t>директор </a:t>
            </a:r>
          </a:p>
          <a:p>
            <a:pPr algn="r"/>
            <a:r>
              <a:rPr lang="ru-RU" i="1" dirty="0" smtClean="0">
                <a:latin typeface="Cambria" panose="02040503050406030204" pitchFamily="18" charset="0"/>
                <a:ea typeface="Calibri" panose="020F0502020204030204" pitchFamily="34" charset="0"/>
              </a:rPr>
              <a:t>ГБУ </a:t>
            </a:r>
            <a:r>
              <a:rPr lang="ru-RU" i="1" dirty="0">
                <a:latin typeface="Cambria" panose="02040503050406030204" pitchFamily="18" charset="0"/>
                <a:ea typeface="Calibri" panose="020F0502020204030204" pitchFamily="34" charset="0"/>
              </a:rPr>
              <a:t>РО «Ростовский областной центр </a:t>
            </a:r>
            <a:endParaRPr lang="ru-RU" i="1" dirty="0" smtClean="0"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r"/>
            <a:r>
              <a:rPr lang="ru-RU" i="1" dirty="0" smtClean="0">
                <a:latin typeface="Cambria" panose="02040503050406030204" pitchFamily="18" charset="0"/>
                <a:ea typeface="Calibri" panose="020F0502020204030204" pitchFamily="34" charset="0"/>
              </a:rPr>
              <a:t>обработки </a:t>
            </a:r>
            <a:r>
              <a:rPr lang="ru-RU" i="1" dirty="0">
                <a:latin typeface="Cambria" panose="02040503050406030204" pitchFamily="18" charset="0"/>
                <a:ea typeface="Calibri" panose="020F0502020204030204" pitchFamily="34" charset="0"/>
              </a:rPr>
              <a:t>информации в сфере образования»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2471" y="6326156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2800" b="1" i="1">
                <a:latin typeface="Cambria" panose="02040503050406030204" pitchFamily="18" charset="0"/>
                <a:ea typeface="Calibri" panose="020F0502020204030204" pitchFamily="34" charset="0"/>
              </a:defRPr>
            </a:lvl1pPr>
          </a:lstStyle>
          <a:p>
            <a:pPr algn="ctr"/>
            <a:r>
              <a:rPr lang="ru-RU" sz="2000" b="0" dirty="0"/>
              <a:t>24 октября 2014 года</a:t>
            </a:r>
          </a:p>
        </p:txBody>
      </p:sp>
    </p:spTree>
    <p:extLst>
      <p:ext uri="{BB962C8B-B14F-4D97-AF65-F5344CB8AC3E}">
        <p14:creationId xmlns:p14="http://schemas.microsoft.com/office/powerpoint/2010/main" val="97756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95943" y="1436914"/>
            <a:ext cx="11765902" cy="4982547"/>
          </a:xfrm>
          <a:noFill/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900" dirty="0">
                <a:latin typeface="Cambria" panose="02040503050406030204" pitchFamily="18" charset="0"/>
              </a:rPr>
              <a:t>Комплекты </a:t>
            </a:r>
            <a:r>
              <a:rPr lang="ru-RU" sz="1900" u="sng" dirty="0">
                <a:latin typeface="Cambria" panose="02040503050406030204" pitchFamily="18" charset="0"/>
              </a:rPr>
              <a:t>тем итогового сочинения (тексты изложений) </a:t>
            </a:r>
            <a:r>
              <a:rPr lang="ru-RU" sz="1900" dirty="0">
                <a:latin typeface="Cambria" panose="02040503050406030204" pitchFamily="18" charset="0"/>
              </a:rPr>
              <a:t>передаются </a:t>
            </a:r>
            <a:r>
              <a:rPr lang="ru-RU" sz="1900" dirty="0" smtClean="0">
                <a:latin typeface="Cambria" panose="02040503050406030204" pitchFamily="18" charset="0"/>
              </a:rPr>
              <a:t>в </a:t>
            </a:r>
            <a:r>
              <a:rPr lang="ru-RU" sz="1900" dirty="0">
                <a:latin typeface="Cambria" panose="02040503050406030204" pitchFamily="18" charset="0"/>
              </a:rPr>
              <a:t>РОЦОИСО </a:t>
            </a:r>
            <a:r>
              <a:rPr lang="ru-RU" sz="1900" b="1" dirty="0">
                <a:solidFill>
                  <a:srgbClr val="FF0000"/>
                </a:solidFill>
                <a:latin typeface="Cambria" panose="02040503050406030204" pitchFamily="18" charset="0"/>
              </a:rPr>
              <a:t>за</a:t>
            </a:r>
            <a:r>
              <a:rPr lang="ru-RU" sz="19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srgbClr val="FF0000"/>
                </a:solidFill>
                <a:latin typeface="Cambria" panose="02040503050406030204" pitchFamily="18" charset="0"/>
              </a:rPr>
              <a:t>20 минут </a:t>
            </a:r>
            <a:r>
              <a:rPr lang="ru-RU" sz="1900" dirty="0">
                <a:latin typeface="Cambria" panose="02040503050406030204" pitchFamily="18" charset="0"/>
              </a:rPr>
              <a:t>до </a:t>
            </a:r>
            <a:r>
              <a:rPr lang="ru-RU" sz="1900" dirty="0" smtClean="0">
                <a:latin typeface="Cambria" panose="02040503050406030204" pitchFamily="18" charset="0"/>
              </a:rPr>
              <a:t>проведения сочинения (изложения) по </a:t>
            </a:r>
            <a:r>
              <a:rPr lang="ru-RU" sz="1900" dirty="0">
                <a:latin typeface="Cambria" panose="02040503050406030204" pitchFamily="18" charset="0"/>
              </a:rPr>
              <a:t>закрытым каналам связи для публикации на региональном информационном </a:t>
            </a:r>
            <a:r>
              <a:rPr lang="ru-RU" sz="1900" dirty="0" smtClean="0">
                <a:latin typeface="Cambria" panose="02040503050406030204" pitchFamily="18" charset="0"/>
              </a:rPr>
              <a:t>ресурсе </a:t>
            </a:r>
            <a:r>
              <a:rPr lang="en-US" sz="1900" i="1" u="sng" dirty="0">
                <a:latin typeface="Cambria" panose="02040503050406030204" pitchFamily="18" charset="0"/>
                <a:hlinkClick r:id="rId3"/>
              </a:rPr>
              <a:t>http</a:t>
            </a:r>
            <a:r>
              <a:rPr lang="ru-RU" sz="1900" i="1" u="sng" dirty="0">
                <a:latin typeface="Cambria" panose="02040503050406030204" pitchFamily="18" charset="0"/>
                <a:hlinkClick r:id="rId3"/>
              </a:rPr>
              <a:t>://</a:t>
            </a:r>
            <a:r>
              <a:rPr lang="en-US" sz="1900" i="1" u="sng" dirty="0">
                <a:latin typeface="Cambria" panose="02040503050406030204" pitchFamily="18" charset="0"/>
                <a:hlinkClick r:id="rId3"/>
              </a:rPr>
              <a:t>www</a:t>
            </a:r>
            <a:r>
              <a:rPr lang="ru-RU" sz="1900" i="1" u="sng" dirty="0">
                <a:latin typeface="Cambria" panose="02040503050406030204" pitchFamily="18" charset="0"/>
                <a:hlinkClick r:id="rId3"/>
              </a:rPr>
              <a:t>.</a:t>
            </a:r>
            <a:r>
              <a:rPr lang="en-US" sz="1900" i="1" u="sng" dirty="0" err="1">
                <a:latin typeface="Cambria" panose="02040503050406030204" pitchFamily="18" charset="0"/>
                <a:hlinkClick r:id="rId3"/>
              </a:rPr>
              <a:t>rcoi</a:t>
            </a:r>
            <a:r>
              <a:rPr lang="ru-RU" sz="1900" i="1" u="sng" dirty="0" smtClean="0">
                <a:latin typeface="Cambria" panose="02040503050406030204" pitchFamily="18" charset="0"/>
                <a:hlinkClick r:id="rId3"/>
              </a:rPr>
              <a:t>61.</a:t>
            </a:r>
            <a:r>
              <a:rPr lang="en-US" sz="1900" i="1" u="sng" dirty="0" err="1" smtClean="0">
                <a:latin typeface="Cambria" panose="02040503050406030204" pitchFamily="18" charset="0"/>
                <a:hlinkClick r:id="rId3"/>
              </a:rPr>
              <a:t>ru</a:t>
            </a:r>
            <a:r>
              <a:rPr lang="ru-RU" sz="1900" i="1" dirty="0" smtClean="0">
                <a:latin typeface="Cambria" panose="02040503050406030204" pitchFamily="18" charset="0"/>
              </a:rPr>
              <a:t> </a:t>
            </a:r>
            <a:endParaRPr lang="ru-RU" sz="1900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b="1" dirty="0">
                <a:solidFill>
                  <a:srgbClr val="FF0000"/>
                </a:solidFill>
                <a:latin typeface="Cambria" panose="02040503050406030204" pitchFamily="18" charset="0"/>
              </a:rPr>
              <a:t>за 15 минут </a:t>
            </a:r>
            <a:r>
              <a:rPr lang="ru-RU" sz="1900" u="sng" dirty="0">
                <a:latin typeface="Cambria" panose="02040503050406030204" pitchFamily="18" charset="0"/>
              </a:rPr>
              <a:t>темы итогового сочинения</a:t>
            </a:r>
            <a:r>
              <a:rPr lang="ru-RU" sz="1900" dirty="0">
                <a:latin typeface="Cambria" panose="02040503050406030204" pitchFamily="18" charset="0"/>
              </a:rPr>
              <a:t> будут опубликованы на открытых информационных ресурсах </a:t>
            </a:r>
            <a:r>
              <a:rPr lang="ru-RU" sz="1900" dirty="0">
                <a:solidFill>
                  <a:srgbClr val="22419B"/>
                </a:solidFill>
                <a:latin typeface="Cambria" panose="02040503050406030204" pitchFamily="18" charset="0"/>
              </a:rPr>
              <a:t>(</a:t>
            </a:r>
            <a:r>
              <a:rPr lang="ru-RU" sz="1900" dirty="0">
                <a:solidFill>
                  <a:srgbClr val="22419B"/>
                </a:solidFill>
                <a:latin typeface="Cambria" panose="02040503050406030204" pitchFamily="18" charset="0"/>
                <a:hlinkClick r:id="rId4"/>
              </a:rPr>
              <a:t>http://www.ege.edu.ru</a:t>
            </a:r>
            <a:r>
              <a:rPr lang="ru-RU" sz="1900" dirty="0" smtClean="0">
                <a:solidFill>
                  <a:srgbClr val="22419B"/>
                </a:solidFill>
                <a:latin typeface="Cambria" panose="02040503050406030204" pitchFamily="18" charset="0"/>
                <a:hlinkClick r:id="rId4"/>
              </a:rPr>
              <a:t>/</a:t>
            </a:r>
            <a:r>
              <a:rPr lang="ru-RU" sz="19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, </a:t>
            </a:r>
            <a:r>
              <a:rPr lang="ru-RU" sz="1900" dirty="0">
                <a:solidFill>
                  <a:srgbClr val="22419B"/>
                </a:solidFill>
                <a:latin typeface="Cambria" panose="02040503050406030204" pitchFamily="18" charset="0"/>
                <a:hlinkClick r:id="rId5"/>
              </a:rPr>
              <a:t>http://fipi.ru</a:t>
            </a:r>
            <a:r>
              <a:rPr lang="ru-RU" sz="1900" dirty="0" smtClean="0">
                <a:solidFill>
                  <a:srgbClr val="22419B"/>
                </a:solidFill>
                <a:latin typeface="Cambria" panose="02040503050406030204" pitchFamily="18" charset="0"/>
                <a:hlinkClick r:id="rId5"/>
              </a:rPr>
              <a:t>/</a:t>
            </a:r>
            <a:r>
              <a:rPr lang="ru-RU" sz="19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, </a:t>
            </a:r>
            <a:r>
              <a:rPr lang="en-US" sz="1900" dirty="0">
                <a:solidFill>
                  <a:srgbClr val="22419B"/>
                </a:solidFill>
                <a:latin typeface="Cambria" panose="02040503050406030204" pitchFamily="18" charset="0"/>
                <a:hlinkClick r:id="rId6"/>
              </a:rPr>
              <a:t>http://</a:t>
            </a:r>
            <a:r>
              <a:rPr lang="en-US" sz="1900" dirty="0" smtClean="0">
                <a:solidFill>
                  <a:srgbClr val="22419B"/>
                </a:solidFill>
                <a:latin typeface="Cambria" panose="02040503050406030204" pitchFamily="18" charset="0"/>
                <a:hlinkClick r:id="rId6"/>
              </a:rPr>
              <a:t>www.rcoi61.org.ru</a:t>
            </a:r>
            <a:r>
              <a:rPr lang="ru-RU" sz="19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).</a:t>
            </a:r>
            <a:endParaRPr lang="ru-RU" sz="1900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dirty="0" smtClean="0">
                <a:latin typeface="Cambria" panose="02040503050406030204" pitchFamily="18" charset="0"/>
              </a:rPr>
              <a:t>РОЦОИСО </a:t>
            </a:r>
            <a:r>
              <a:rPr lang="ru-RU" sz="1900" dirty="0">
                <a:latin typeface="Cambria" panose="02040503050406030204" pitchFamily="18" charset="0"/>
              </a:rPr>
              <a:t>на сайте технической поддержки ГИА-11 (</a:t>
            </a:r>
            <a:r>
              <a:rPr lang="ru-RU" sz="1900" dirty="0">
                <a:latin typeface="Cambria" panose="02040503050406030204" pitchFamily="18" charset="0"/>
                <a:hlinkClick r:id="rId7"/>
              </a:rPr>
              <a:t>http://www.ege.rcoi61.org.ru</a:t>
            </a:r>
            <a:r>
              <a:rPr lang="ru-RU" sz="1900" dirty="0" smtClean="0">
                <a:latin typeface="Cambria" panose="02040503050406030204" pitchFamily="18" charset="0"/>
                <a:hlinkClick r:id="rId7"/>
              </a:rPr>
              <a:t>/</a:t>
            </a:r>
            <a:r>
              <a:rPr lang="ru-RU" sz="1900" dirty="0" smtClean="0">
                <a:latin typeface="Cambria" panose="02040503050406030204" pitchFamily="18" charset="0"/>
              </a:rPr>
              <a:t>) </a:t>
            </a:r>
            <a:r>
              <a:rPr lang="ru-RU" sz="1900" dirty="0">
                <a:latin typeface="Cambria" panose="02040503050406030204" pitchFamily="18" charset="0"/>
              </a:rPr>
              <a:t>размещает комплекты </a:t>
            </a:r>
            <a:r>
              <a:rPr lang="ru-RU" sz="1900" u="sng" dirty="0">
                <a:latin typeface="Cambria" panose="02040503050406030204" pitchFamily="18" charset="0"/>
              </a:rPr>
              <a:t>тем итогового сочинения (тексты изложений)</a:t>
            </a:r>
            <a:r>
              <a:rPr lang="ru-RU" sz="1900" dirty="0">
                <a:latin typeface="Cambria" panose="02040503050406030204" pitchFamily="18" charset="0"/>
              </a:rPr>
              <a:t> для органов местного самоуправления, осуществляющих управление в сфере образования, а также областных государственных общеобразовательных организаций </a:t>
            </a:r>
            <a:r>
              <a:rPr lang="ru-RU" sz="1900" b="1" dirty="0">
                <a:solidFill>
                  <a:srgbClr val="FF0000"/>
                </a:solidFill>
                <a:latin typeface="Cambria" panose="02040503050406030204" pitchFamily="18" charset="0"/>
              </a:rPr>
              <a:t>за </a:t>
            </a:r>
            <a:r>
              <a:rPr lang="ru-RU" sz="19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15 минут</a:t>
            </a:r>
            <a:r>
              <a:rPr lang="ru-RU" sz="1900" dirty="0" smtClean="0">
                <a:latin typeface="Cambria" panose="02040503050406030204" pitchFamily="18" charset="0"/>
              </a:rPr>
              <a:t> </a:t>
            </a:r>
            <a:r>
              <a:rPr lang="ru-RU" sz="1900" dirty="0">
                <a:latin typeface="Cambria" panose="02040503050406030204" pitchFamily="18" charset="0"/>
              </a:rPr>
              <a:t>до проведения итогового сочинения (изложения</a:t>
            </a:r>
            <a:r>
              <a:rPr lang="ru-RU" sz="1900" dirty="0" smtClean="0">
                <a:latin typeface="Cambria" panose="02040503050406030204" pitchFamily="18" charset="0"/>
              </a:rPr>
              <a:t>).</a:t>
            </a:r>
            <a:endParaRPr lang="ru-RU" sz="1900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dirty="0">
                <a:latin typeface="Cambria" panose="02040503050406030204" pitchFamily="18" charset="0"/>
              </a:rPr>
              <a:t>Органы местного </a:t>
            </a:r>
            <a:r>
              <a:rPr lang="ru-RU" sz="1900" dirty="0" smtClean="0">
                <a:latin typeface="Cambria" panose="02040503050406030204" pitchFamily="18" charset="0"/>
              </a:rPr>
              <a:t>самоуправления </a:t>
            </a:r>
            <a:r>
              <a:rPr lang="ru-RU" sz="19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сразу</a:t>
            </a:r>
            <a:r>
              <a:rPr lang="ru-RU" sz="19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1900" dirty="0">
                <a:latin typeface="Cambria" panose="02040503050406030204" pitchFamily="18" charset="0"/>
              </a:rPr>
              <a:t>после получения комплектов </a:t>
            </a:r>
            <a:r>
              <a:rPr lang="ru-RU" sz="1900" u="sng" dirty="0">
                <a:latin typeface="Cambria" panose="02040503050406030204" pitchFamily="18" charset="0"/>
              </a:rPr>
              <a:t>тем итогового сочинения (текстов изложений)</a:t>
            </a:r>
            <a:r>
              <a:rPr lang="ru-RU" sz="1900" dirty="0">
                <a:latin typeface="Cambria" panose="02040503050406030204" pitchFamily="18" charset="0"/>
              </a:rPr>
              <a:t> передают </a:t>
            </a:r>
            <a:r>
              <a:rPr lang="ru-RU" sz="1900" dirty="0" smtClean="0">
                <a:latin typeface="Cambria" panose="02040503050406030204" pitchFamily="18" charset="0"/>
              </a:rPr>
              <a:t>их муниципальным </a:t>
            </a:r>
            <a:r>
              <a:rPr lang="ru-RU" sz="1900" dirty="0">
                <a:latin typeface="Cambria" panose="02040503050406030204" pitchFamily="18" charset="0"/>
              </a:rPr>
              <a:t>общеобразовательным организациям по закрытым каналам связи (в случае их наличия) или по электронной почте (в случае отсутствия закрытых каналов связи у общеобразовательной организации</a:t>
            </a:r>
            <a:r>
              <a:rPr lang="ru-RU" sz="1900" dirty="0" smtClean="0">
                <a:latin typeface="Cambria" panose="02040503050406030204" pitchFamily="18" charset="0"/>
              </a:rPr>
              <a:t>).</a:t>
            </a:r>
            <a:endParaRPr lang="ru-RU" sz="1900" dirty="0">
              <a:latin typeface="Cambria" panose="020405030504060302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2255" y="687109"/>
            <a:ext cx="10659549" cy="66977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Доставка тем сочинений (текстов изложений)</a:t>
            </a:r>
            <a:endParaRPr lang="en-US" sz="3600" b="1" dirty="0" smtClean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4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500101"/>
              </p:ext>
            </p:extLst>
          </p:nvPr>
        </p:nvGraphicFramePr>
        <p:xfrm>
          <a:off x="410548" y="1073017"/>
          <a:ext cx="11364686" cy="534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5271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275" y="2034073"/>
            <a:ext cx="7376529" cy="4425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42255" y="687108"/>
            <a:ext cx="10659549" cy="1757511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  <a:cs typeface="Calibri" pitchFamily="34" charset="0"/>
              </a:rPr>
              <a:t>Оригиналы бланков записей после копирования  </a:t>
            </a:r>
            <a:r>
              <a:rPr lang="ru-RU" sz="2800" dirty="0" err="1" smtClean="0">
                <a:solidFill>
                  <a:srgbClr val="22419B"/>
                </a:solidFill>
                <a:latin typeface="Cambria" panose="02040503050406030204" pitchFamily="18" charset="0"/>
                <a:cs typeface="Calibri" pitchFamily="34" charset="0"/>
              </a:rPr>
              <a:t>поаудиторно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  <a:cs typeface="Calibri" pitchFamily="34" charset="0"/>
              </a:rPr>
              <a:t> упаковываются в чистые конверты, заготовленные заранее. </a:t>
            </a:r>
            <a:b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  <a:cs typeface="Calibri" pitchFamily="34" charset="0"/>
              </a:rPr>
            </a:b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  <a:cs typeface="Calibri" pitchFamily="34" charset="0"/>
              </a:rPr>
              <a:t>На конверты наклеиваются заполненные сопроводительные бланки.</a:t>
            </a:r>
            <a:endParaRPr lang="en-US" sz="2800" dirty="0" smtClean="0">
              <a:solidFill>
                <a:srgbClr val="22419B"/>
              </a:solidFill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5970" y="2489520"/>
            <a:ext cx="4510676" cy="3970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  <a:cs typeface="Calibri" pitchFamily="34" charset="0"/>
              </a:rPr>
              <a:t>Конверты с бланками записей незамедлительно передается в МОУО, который доставляет их в РЦОИ в день проведения итогового сочинения (изложения) по графику.</a:t>
            </a:r>
            <a:endParaRPr lang="en-US" sz="2800" dirty="0" smtClean="0">
              <a:solidFill>
                <a:srgbClr val="22419B"/>
              </a:solidFill>
              <a:latin typeface="Cambria" panose="0204050305040603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74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511105"/>
              </p:ext>
            </p:extLst>
          </p:nvPr>
        </p:nvGraphicFramePr>
        <p:xfrm>
          <a:off x="410548" y="1073017"/>
          <a:ext cx="11364686" cy="534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3144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042A4D-6872-4BFE-B0F2-0BF6E359BF91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1" name="Down Arrow 10"/>
          <p:cNvSpPr/>
          <p:nvPr/>
        </p:nvSpPr>
        <p:spPr>
          <a:xfrm>
            <a:off x="9128342" y="3499250"/>
            <a:ext cx="484632" cy="2980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ambria" panose="02040503050406030204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1212" y="748739"/>
            <a:ext cx="10346441" cy="79555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СЦЕНАРИИ ОБРАБОТКИ СОЧИНЕНИЯ (ИЗЛОЖЕНИЯ)</a:t>
            </a:r>
            <a:endParaRPr lang="en-US" sz="32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24405" y="1926760"/>
            <a:ext cx="8719342" cy="4054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Проверка сочинений, заполнение результатов оценивания в ОО</a:t>
            </a:r>
          </a:p>
        </p:txBody>
      </p:sp>
      <p:sp>
        <p:nvSpPr>
          <p:cNvPr id="14" name="Down Arrow 13"/>
          <p:cNvSpPr/>
          <p:nvPr/>
        </p:nvSpPr>
        <p:spPr>
          <a:xfrm rot="19157388">
            <a:off x="9056280" y="2369287"/>
            <a:ext cx="311055" cy="469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736" y="2782106"/>
            <a:ext cx="6109452" cy="810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Сканирование бланков на удаленной станции сканирования и экспорт на съемный носитель в школе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3142872" y="6019512"/>
            <a:ext cx="6087175" cy="3088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Выгрузка изображений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18" name="Rectangle 7"/>
          <p:cNvSpPr/>
          <p:nvPr/>
        </p:nvSpPr>
        <p:spPr>
          <a:xfrm>
            <a:off x="6625618" y="2787183"/>
            <a:ext cx="5242036" cy="609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Доставка бланков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обработки в РЦОИ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3184464" y="4867320"/>
            <a:ext cx="6059448" cy="403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Распознавание и верификация бланков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РЦОИ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21" name="Rectangle 7"/>
          <p:cNvSpPr/>
          <p:nvPr/>
        </p:nvSpPr>
        <p:spPr>
          <a:xfrm>
            <a:off x="3170599" y="5446317"/>
            <a:ext cx="6059448" cy="385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Загрузка данных в РБД</a:t>
            </a:r>
          </a:p>
        </p:txBody>
      </p:sp>
      <p:sp>
        <p:nvSpPr>
          <p:cNvPr id="22" name="Rectangle 7"/>
          <p:cNvSpPr/>
          <p:nvPr/>
        </p:nvSpPr>
        <p:spPr>
          <a:xfrm>
            <a:off x="104736" y="3833929"/>
            <a:ext cx="6109452" cy="609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Доставка съемного носителя и бланков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обработки в РЦОИ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23" name="Rectangle 7"/>
          <p:cNvSpPr/>
          <p:nvPr/>
        </p:nvSpPr>
        <p:spPr>
          <a:xfrm>
            <a:off x="6625618" y="3831603"/>
            <a:ext cx="5242036" cy="471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Сканирование бланков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РЦОИ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24" name="Down Arrow 10"/>
          <p:cNvSpPr/>
          <p:nvPr/>
        </p:nvSpPr>
        <p:spPr>
          <a:xfrm>
            <a:off x="5971872" y="5852098"/>
            <a:ext cx="484632" cy="146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ambria" panose="02040503050406030204" pitchFamily="18" charset="0"/>
            </a:endParaRPr>
          </a:p>
        </p:txBody>
      </p:sp>
      <p:sp>
        <p:nvSpPr>
          <p:cNvPr id="27" name="Down Arrow 10"/>
          <p:cNvSpPr/>
          <p:nvPr/>
        </p:nvSpPr>
        <p:spPr>
          <a:xfrm>
            <a:off x="5971872" y="5288867"/>
            <a:ext cx="484632" cy="146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ambria" panose="02040503050406030204" pitchFamily="18" charset="0"/>
            </a:endParaRPr>
          </a:p>
        </p:txBody>
      </p:sp>
      <p:sp>
        <p:nvSpPr>
          <p:cNvPr id="28" name="Down Arrow 10"/>
          <p:cNvSpPr/>
          <p:nvPr/>
        </p:nvSpPr>
        <p:spPr>
          <a:xfrm>
            <a:off x="2768489" y="3592958"/>
            <a:ext cx="484632" cy="2937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ambria" panose="02040503050406030204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 rot="2393494">
            <a:off x="3254554" y="2377187"/>
            <a:ext cx="306767" cy="4078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ambria" panose="02040503050406030204" pitchFamily="18" charset="0"/>
            </a:endParaRPr>
          </a:p>
        </p:txBody>
      </p:sp>
      <p:sp>
        <p:nvSpPr>
          <p:cNvPr id="26" name="Down Arrow 9"/>
          <p:cNvSpPr/>
          <p:nvPr/>
        </p:nvSpPr>
        <p:spPr>
          <a:xfrm rot="19213084">
            <a:off x="3256929" y="4480195"/>
            <a:ext cx="306767" cy="4078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ambria" panose="02040503050406030204" pitchFamily="18" charset="0"/>
            </a:endParaRPr>
          </a:p>
        </p:txBody>
      </p:sp>
      <p:sp>
        <p:nvSpPr>
          <p:cNvPr id="25" name="Down Arrow 9"/>
          <p:cNvSpPr/>
          <p:nvPr/>
        </p:nvSpPr>
        <p:spPr>
          <a:xfrm rot="2393494">
            <a:off x="9033106" y="4353530"/>
            <a:ext cx="306767" cy="4078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Cambria" panose="020405030504060302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66531" y="2472612"/>
            <a:ext cx="5365102" cy="2202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271195" y="2482104"/>
            <a:ext cx="5051400" cy="23302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17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2255" y="911040"/>
            <a:ext cx="6050227" cy="66977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Бланки</a:t>
            </a:r>
            <a:endParaRPr lang="en-US" b="1" dirty="0" smtClean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43" y="715094"/>
            <a:ext cx="4000500" cy="581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8"/>
          <p:cNvSpPr txBox="1">
            <a:spLocks noChangeArrowheads="1"/>
          </p:cNvSpPr>
          <p:nvPr/>
        </p:nvSpPr>
        <p:spPr>
          <a:xfrm>
            <a:off x="1442255" y="1725948"/>
            <a:ext cx="6348806" cy="44975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4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Char char="–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</a:rPr>
              <a:t>Бланк регистрации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</a:rPr>
              <a:t>Бланк </a:t>
            </a:r>
            <a:r>
              <a:rPr lang="ru-RU" sz="3200" dirty="0" smtClean="0">
                <a:solidFill>
                  <a:schemeClr val="tx1"/>
                </a:solidFill>
              </a:rPr>
              <a:t>записи и дополнительный бланк записи</a:t>
            </a:r>
            <a:endParaRPr lang="ru-RU" sz="3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ru-RU" sz="3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3200" dirty="0">
                <a:solidFill>
                  <a:schemeClr val="tx1"/>
                </a:solidFill>
              </a:rPr>
              <a:t>Бланки </a:t>
            </a:r>
            <a:r>
              <a:rPr lang="ru-RU" sz="3200" dirty="0" smtClean="0">
                <a:solidFill>
                  <a:schemeClr val="tx1"/>
                </a:solidFill>
              </a:rPr>
              <a:t>печатаются </a:t>
            </a:r>
            <a:r>
              <a:rPr lang="ru-RU" sz="3200" dirty="0">
                <a:solidFill>
                  <a:schemeClr val="tx1"/>
                </a:solidFill>
              </a:rPr>
              <a:t>на</a:t>
            </a:r>
            <a:r>
              <a:rPr lang="ru-RU" sz="3200" dirty="0" smtClean="0">
                <a:solidFill>
                  <a:schemeClr val="tx1"/>
                </a:solidFill>
              </a:rPr>
              <a:t>:</a:t>
            </a:r>
            <a:endParaRPr lang="ru-RU" sz="3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</a:rPr>
              <a:t>муниципальном </a:t>
            </a:r>
            <a:r>
              <a:rPr lang="ru-RU" sz="2800" dirty="0">
                <a:solidFill>
                  <a:schemeClr val="tx1"/>
                </a:solidFill>
              </a:rPr>
              <a:t>уровне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школах</a:t>
            </a:r>
            <a:endParaRPr lang="ru-RU" sz="2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26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03854" y="1203639"/>
            <a:ext cx="7296538" cy="5337117"/>
          </a:xfrm>
          <a:noFill/>
        </p:spPr>
        <p:txBody>
          <a:bodyPr>
            <a:normAutofit fontScale="92500"/>
          </a:bodyPr>
          <a:lstStyle/>
          <a:p>
            <a:pPr lvl="0"/>
            <a:r>
              <a:rPr lang="ru-RU" dirty="0">
                <a:latin typeface="Cambria" panose="02040503050406030204" pitchFamily="18" charset="0"/>
              </a:rPr>
              <a:t>На одного по умолчанию участника печатается бланк регистрации и 4 бланка записи. Печать бланков односторонняя.</a:t>
            </a:r>
          </a:p>
          <a:p>
            <a:pPr lvl="0"/>
            <a:r>
              <a:rPr lang="ru-RU" dirty="0">
                <a:latin typeface="Cambria" panose="02040503050406030204" pitchFamily="18" charset="0"/>
              </a:rPr>
              <a:t>Код работы печатается автоматически на бланке регистрации и бланках записи.</a:t>
            </a:r>
          </a:p>
          <a:p>
            <a:pPr lvl="0"/>
            <a:r>
              <a:rPr lang="ru-RU" dirty="0">
                <a:latin typeface="Cambria" panose="02040503050406030204" pitchFamily="18" charset="0"/>
              </a:rPr>
              <a:t>Если участнику не хватает места для ответа, он может попросить дополнительный бланк, который печатается предварительно. </a:t>
            </a:r>
          </a:p>
          <a:p>
            <a:r>
              <a:rPr lang="ru-RU" dirty="0">
                <a:latin typeface="Cambria" panose="02040503050406030204" pitchFamily="18" charset="0"/>
              </a:rPr>
              <a:t>Код работы в дополнительный бланк вписывается вручную с бланка регистрации</a:t>
            </a:r>
            <a:r>
              <a:rPr lang="ru-RU" dirty="0" smtClean="0">
                <a:latin typeface="Cambria" panose="02040503050406030204" pitchFamily="18" charset="0"/>
              </a:rPr>
              <a:t>.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Поле </a:t>
            </a:r>
            <a:r>
              <a:rPr lang="ru-RU" dirty="0">
                <a:latin typeface="Cambria" panose="02040503050406030204" pitchFamily="18" charset="0"/>
              </a:rPr>
              <a:t>«Лист №» заполняется членом комиссии в случае выдачи участнику дополнительного бланка записи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135" y="728662"/>
            <a:ext cx="4032250" cy="581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2255" y="668448"/>
            <a:ext cx="6050227" cy="66977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Бланки</a:t>
            </a:r>
            <a:endParaRPr lang="en-US" b="1" dirty="0" smtClean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18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042A4D-6872-4BFE-B0F2-0BF6E359BF91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7532" y="737118"/>
            <a:ext cx="8820956" cy="1003968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libri" pitchFamily="34" charset="0"/>
              </a:rPr>
              <a:t>Связка бланков</a:t>
            </a:r>
            <a:endParaRPr lang="en-US" b="1" dirty="0" smtClean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3010" b="78931"/>
          <a:stretch>
            <a:fillRect/>
          </a:stretch>
        </p:blipFill>
        <p:spPr bwMode="auto">
          <a:xfrm>
            <a:off x="1508178" y="4077073"/>
            <a:ext cx="9159823" cy="2467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8"/>
          <p:cNvSpPr txBox="1">
            <a:spLocks noChangeArrowheads="1"/>
          </p:cNvSpPr>
          <p:nvPr/>
        </p:nvSpPr>
        <p:spPr>
          <a:xfrm>
            <a:off x="2211355" y="1648694"/>
            <a:ext cx="8063746" cy="23762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200"/>
              </a:spcAft>
              <a:buClr>
                <a:srgbClr val="C60C30"/>
              </a:buClr>
              <a:buFont typeface="Calibri" pitchFamily="34" charset="0"/>
              <a:buChar char="●"/>
              <a:defRPr lang="en-US" sz="24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28650" indent="-27146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Calibri" pitchFamily="34" charset="0"/>
              <a:buChar char="●"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spcBef>
                <a:spcPts val="384"/>
              </a:spcBef>
              <a:spcAft>
                <a:spcPts val="0"/>
              </a:spcAft>
              <a:buFont typeface="Calibri" pitchFamily="34" charset="0"/>
              <a:buChar char="–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412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‐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3200" dirty="0">
                <a:solidFill>
                  <a:schemeClr val="tx1"/>
                </a:solidFill>
                <a:latin typeface="Cambria" panose="02040503050406030204" pitchFamily="18" charset="0"/>
              </a:rPr>
              <a:t>Код работы </a:t>
            </a:r>
            <a:r>
              <a:rPr lang="ru-RU" sz="32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формируется </a:t>
            </a:r>
            <a:r>
              <a:rPr lang="ru-RU" sz="3200" dirty="0">
                <a:solidFill>
                  <a:schemeClr val="tx1"/>
                </a:solidFill>
                <a:latin typeface="Cambria" panose="02040503050406030204" pitchFamily="18" charset="0"/>
              </a:rPr>
              <a:t>автоматизировано при печати бланков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Cambria" panose="02040503050406030204" pitchFamily="18" charset="0"/>
              </a:rPr>
              <a:t>Одинаковый на всех бланках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200" dirty="0">
                <a:solidFill>
                  <a:schemeClr val="tx1"/>
                </a:solidFill>
                <a:latin typeface="Cambria" panose="02040503050406030204" pitchFamily="18" charset="0"/>
              </a:rPr>
              <a:t>10-знаков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endParaRPr lang="ru-RU" sz="32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800" dirty="0">
              <a:solidFill>
                <a:schemeClr val="tx1"/>
              </a:solidFill>
              <a:latin typeface="Cambria" panose="02040503050406030204" pitchFamily="18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800" dirty="0">
              <a:solidFill>
                <a:schemeClr val="tx1"/>
              </a:solidFill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0176" y="5752151"/>
            <a:ext cx="2808312" cy="917209"/>
          </a:xfrm>
          <a:prstGeom prst="rect">
            <a:avLst/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426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6491" y="1630018"/>
            <a:ext cx="10935476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В </a:t>
            </a:r>
            <a:r>
              <a:rPr lang="ru-RU" sz="2800" b="1" dirty="0">
                <a:solidFill>
                  <a:srgbClr val="22419B"/>
                </a:solidFill>
                <a:latin typeface="Cambria" panose="02040503050406030204" pitchFamily="18" charset="0"/>
              </a:rPr>
              <a:t>2014 году во всех ППЭ и РЦОИ </a:t>
            </a: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установлена </a:t>
            </a:r>
            <a:r>
              <a:rPr lang="ru-RU" sz="2800" b="1" dirty="0">
                <a:solidFill>
                  <a:srgbClr val="22419B"/>
                </a:solidFill>
                <a:latin typeface="Cambria" panose="02040503050406030204" pitchFamily="18" charset="0"/>
              </a:rPr>
              <a:t>система </a:t>
            </a: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видеонаблюдения</a:t>
            </a:r>
            <a:endParaRPr lang="ru-RU" sz="2800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 marL="266700" indent="-266700">
              <a:spcAft>
                <a:spcPts val="600"/>
              </a:spcAft>
            </a:pP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Оснащение </a:t>
            </a:r>
            <a:r>
              <a:rPr lang="ru-RU" sz="2800" b="1" dirty="0">
                <a:solidFill>
                  <a:srgbClr val="22419B"/>
                </a:solidFill>
                <a:latin typeface="Cambria" panose="02040503050406030204" pitchFamily="18" charset="0"/>
              </a:rPr>
              <a:t>онлайн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 видеонаблюдением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:</a:t>
            </a:r>
            <a:endParaRPr lang="ru-RU" sz="2800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 marL="266700" indent="-2667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аудитории в ППЭ –</a:t>
            </a: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7%</a:t>
            </a:r>
            <a:endParaRPr lang="ru-RU" sz="2800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 marL="266700" indent="-2667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РЦОИ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: помещения выдачи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, 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приёмки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,</a:t>
            </a:r>
            <a:r>
              <a:rPr lang="en-US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 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хранения, 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обработки 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ЭМ и аудитории для работы экспертов и конфликтной комиссии – </a:t>
            </a: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100% </a:t>
            </a:r>
            <a:endParaRPr lang="ru-RU" sz="2800" b="1" dirty="0">
              <a:solidFill>
                <a:srgbClr val="22419B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5256" y="817549"/>
            <a:ext cx="892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СИСТЕМА ВИДЕОНАБЛЮДЕНИЯ</a:t>
            </a:r>
            <a:endParaRPr lang="ru-RU" sz="36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6491" y="5135532"/>
            <a:ext cx="1122472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22419B"/>
                </a:solidFill>
                <a:latin typeface="Cambria" panose="02040503050406030204" pitchFamily="18" charset="0"/>
              </a:rPr>
              <a:t>В </a:t>
            </a:r>
            <a:r>
              <a:rPr lang="ru-RU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2015</a:t>
            </a: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>
                <a:solidFill>
                  <a:srgbClr val="22419B"/>
                </a:solidFill>
                <a:latin typeface="Cambria" panose="02040503050406030204" pitchFamily="18" charset="0"/>
              </a:rPr>
              <a:t>году </a:t>
            </a: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в </a:t>
            </a:r>
            <a:r>
              <a:rPr lang="ru-RU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80%</a:t>
            </a: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 аудиторий </a:t>
            </a:r>
            <a:r>
              <a:rPr lang="ru-RU" sz="2800" b="1" dirty="0">
                <a:solidFill>
                  <a:srgbClr val="22419B"/>
                </a:solidFill>
                <a:latin typeface="Cambria" panose="02040503050406030204" pitchFamily="18" charset="0"/>
              </a:rPr>
              <a:t>ППЭ </a:t>
            </a:r>
            <a:r>
              <a:rPr lang="ru-RU" sz="28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система видеонаблюдения будет функционировать в режиме </a:t>
            </a:r>
            <a:r>
              <a:rPr lang="ru-RU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ОНЛАЙН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93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551232"/>
            <a:ext cx="9000000" cy="50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944696" y="6614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КАРТА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4891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61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017345"/>
              </p:ext>
            </p:extLst>
          </p:nvPr>
        </p:nvGraphicFramePr>
        <p:xfrm>
          <a:off x="261260" y="1653751"/>
          <a:ext cx="11709915" cy="455541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87991"/>
                <a:gridCol w="1847092"/>
                <a:gridCol w="2136710"/>
                <a:gridCol w="2034074"/>
                <a:gridCol w="1670179"/>
                <a:gridCol w="1791478"/>
                <a:gridCol w="942391"/>
              </a:tblGrid>
              <a:tr h="177385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>
                          <a:effectLst/>
                          <a:latin typeface="Cambria" panose="02040503050406030204" pitchFamily="18" charset="0"/>
                        </a:rPr>
                        <a:t>Год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>
                          <a:effectLst/>
                          <a:latin typeface="Cambria" panose="02040503050406030204" pitchFamily="18" charset="0"/>
                        </a:rPr>
                        <a:t>Количество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2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 smtClean="0">
                          <a:effectLst/>
                          <a:latin typeface="Cambria" panose="02040503050406030204" pitchFamily="18" charset="0"/>
                        </a:rPr>
                        <a:t>Всего </a:t>
                      </a:r>
                      <a:r>
                        <a:rPr lang="ru-RU" sz="1800" b="1" spc="0" baseline="0" dirty="0">
                          <a:effectLst/>
                          <a:latin typeface="Cambria" panose="02040503050406030204" pitchFamily="18" charset="0"/>
                        </a:rPr>
                        <a:t>работ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 smtClean="0">
                          <a:effectLst/>
                          <a:latin typeface="Cambria" panose="02040503050406030204" pitchFamily="18" charset="0"/>
                        </a:rPr>
                        <a:t>Участников ЕГЭ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 smtClean="0">
                          <a:effectLst/>
                          <a:latin typeface="Cambria" panose="02040503050406030204" pitchFamily="18" charset="0"/>
                        </a:rPr>
                        <a:t>Образовательных организаций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>
                          <a:effectLst/>
                          <a:latin typeface="Cambria" panose="02040503050406030204" pitchFamily="18" charset="0"/>
                        </a:rPr>
                        <a:t>ППЭ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vert="vert270" anchor="ctr"/>
                </a:tc>
              </a:tr>
              <a:tr h="501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 smtClean="0">
                          <a:effectLst/>
                          <a:latin typeface="Cambria" panose="02040503050406030204" pitchFamily="18" charset="0"/>
                        </a:rPr>
                        <a:t>Всего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 smtClean="0">
                          <a:effectLst/>
                          <a:latin typeface="Cambria" panose="02040503050406030204" pitchFamily="18" charset="0"/>
                        </a:rPr>
                        <a:t>Выпускники текущего года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 smtClean="0">
                          <a:effectLst/>
                          <a:latin typeface="Cambria" panose="02040503050406030204" pitchFamily="18" charset="0"/>
                        </a:rPr>
                        <a:t>Всего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baseline="0" dirty="0" smtClean="0">
                          <a:effectLst/>
                          <a:latin typeface="Cambria" panose="02040503050406030204" pitchFamily="18" charset="0"/>
                        </a:rPr>
                        <a:t>Участие </a:t>
                      </a:r>
                      <a:r>
                        <a:rPr lang="ru-RU" sz="1800" b="1" spc="0" baseline="0" dirty="0">
                          <a:effectLst/>
                          <a:latin typeface="Cambria" panose="02040503050406030204" pitchFamily="18" charset="0"/>
                        </a:rPr>
                        <a:t>в ЕГЭ</a:t>
                      </a:r>
                      <a:endParaRPr lang="ru-RU" sz="1800" b="1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1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spc="0" baseline="0" dirty="0">
                          <a:effectLst/>
                          <a:latin typeface="Cambria" panose="02040503050406030204" pitchFamily="18" charset="0"/>
                        </a:rPr>
                        <a:t>2012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86 623 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24 032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22 742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spc="0" baseline="0" dirty="0" smtClean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spc="0" baseline="0" dirty="0" smtClean="0">
                          <a:effectLst/>
                          <a:latin typeface="Cambria" panose="02040503050406030204" pitchFamily="18" charset="0"/>
                        </a:rPr>
                        <a:t>034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spc="0" baseline="0">
                          <a:effectLst/>
                          <a:latin typeface="Cambria" panose="02040503050406030204" pitchFamily="18" charset="0"/>
                        </a:rPr>
                        <a:t>951</a:t>
                      </a:r>
                      <a:endParaRPr lang="ru-RU" sz="1800" spc="0" baseline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spc="0" baseline="0">
                          <a:effectLst/>
                          <a:latin typeface="Cambria" panose="02040503050406030204" pitchFamily="18" charset="0"/>
                        </a:rPr>
                        <a:t>141</a:t>
                      </a:r>
                      <a:endParaRPr lang="ru-RU" sz="1800" spc="0" baseline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</a:tr>
              <a:tr h="1061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>
                          <a:effectLst/>
                          <a:latin typeface="Cambria" panose="02040503050406030204" pitchFamily="18" charset="0"/>
                        </a:rPr>
                        <a:t>2013</a:t>
                      </a:r>
                      <a:endParaRPr lang="ru-RU" sz="1800" spc="0" baseline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79 723 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22 022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20 603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>
                          <a:effectLst/>
                          <a:latin typeface="Cambria" panose="02040503050406030204" pitchFamily="18" charset="0"/>
                        </a:rPr>
                        <a:t>982</a:t>
                      </a:r>
                      <a:endParaRPr lang="ru-RU" sz="1800" spc="0" baseline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>
                          <a:effectLst/>
                          <a:latin typeface="Cambria" panose="02040503050406030204" pitchFamily="18" charset="0"/>
                        </a:rPr>
                        <a:t>925</a:t>
                      </a:r>
                      <a:endParaRPr lang="ru-RU" sz="1800" spc="0" baseline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>
                          <a:effectLst/>
                          <a:latin typeface="Cambria" panose="02040503050406030204" pitchFamily="18" charset="0"/>
                        </a:rPr>
                        <a:t>143</a:t>
                      </a:r>
                      <a:endParaRPr lang="ru-RU" sz="1800" spc="0" baseline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</a:tr>
              <a:tr h="1061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spc="0" baseline="0">
                          <a:effectLst/>
                          <a:latin typeface="Cambria" panose="02040503050406030204" pitchFamily="18" charset="0"/>
                        </a:rPr>
                        <a:t>2014</a:t>
                      </a:r>
                      <a:endParaRPr lang="ru-RU" sz="1800" spc="0" baseline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69 856 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19 418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baseline="0" dirty="0" smtClean="0">
                          <a:effectLst/>
                          <a:latin typeface="Cambria" panose="02040503050406030204" pitchFamily="18" charset="0"/>
                        </a:rPr>
                        <a:t>18 452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spc="0" baseline="0" dirty="0">
                          <a:effectLst/>
                          <a:latin typeface="Cambria" panose="02040503050406030204" pitchFamily="18" charset="0"/>
                        </a:rPr>
                        <a:t>976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spc="0" baseline="0"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r>
                        <a:rPr lang="ru-RU" sz="1800" spc="0" baseline="0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r>
                        <a:rPr lang="en-US" sz="1800" spc="0" baseline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800" spc="0" baseline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spc="0" baseline="0" dirty="0">
                          <a:effectLst/>
                          <a:latin typeface="Cambria" panose="02040503050406030204" pitchFamily="18" charset="0"/>
                        </a:rPr>
                        <a:t>134</a:t>
                      </a:r>
                      <a:endParaRPr lang="ru-RU" sz="1800" spc="0" baseline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6" marR="60126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43135" y="822754"/>
            <a:ext cx="10612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Схема участия в ЕГЭ выпускников общеобразовательных учреждений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Ростовской области по </a:t>
            </a:r>
            <a:r>
              <a:rPr lang="ru-RU" sz="24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годам</a:t>
            </a:r>
            <a:endParaRPr lang="ru-RU" sz="24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55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537324"/>
            <a:ext cx="9000000" cy="50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944696" y="6614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КАРТА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1543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73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981200" y="59174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НАРУШЕНИЯ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7400"/>
            <a:ext cx="9144000" cy="50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47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981200" y="57127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НАРУШЕНИЯ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9800"/>
            <a:ext cx="9144000" cy="51435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60096" y="4509120"/>
            <a:ext cx="3096344" cy="1800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07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981200" y="57828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5">
                    <a:lumMod val="75000"/>
                  </a:schemeClr>
                </a:solidFill>
              </a:rPr>
              <a:t>ВИДЕОАРХИВ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661472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WWW.SMOTRIEGE.RU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2738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85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84256" y="682677"/>
            <a:ext cx="10224241" cy="56197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Схема организации системы видеонаблюдения </a:t>
            </a:r>
          </a:p>
        </p:txBody>
      </p:sp>
      <p:sp>
        <p:nvSpPr>
          <p:cNvPr id="73" name="Прямоугольник 72"/>
          <p:cNvSpPr/>
          <p:nvPr/>
        </p:nvSpPr>
        <p:spPr>
          <a:xfrm rot="10800000">
            <a:off x="2866615" y="3318697"/>
            <a:ext cx="8268145" cy="150642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60000">
                <a:schemeClr val="bg1"/>
              </a:gs>
              <a:gs pos="36000">
                <a:schemeClr val="accent6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 rot="10800000">
            <a:off x="2866615" y="1618474"/>
            <a:ext cx="8268145" cy="150642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60000">
                <a:schemeClr val="bg1"/>
              </a:gs>
              <a:gs pos="36000">
                <a:schemeClr val="accent6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7" name="Заголовок 1"/>
          <p:cNvSpPr txBox="1">
            <a:spLocks/>
          </p:cNvSpPr>
          <p:nvPr/>
        </p:nvSpPr>
        <p:spPr bwMode="auto">
          <a:xfrm>
            <a:off x="3831908" y="1743127"/>
            <a:ext cx="30416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Ситуационный центр мониторинга ЕГЭ</a:t>
            </a:r>
          </a:p>
        </p:txBody>
      </p:sp>
      <p:sp>
        <p:nvSpPr>
          <p:cNvPr id="4108" name="Заголовок 1"/>
          <p:cNvSpPr txBox="1">
            <a:spLocks/>
          </p:cNvSpPr>
          <p:nvPr/>
        </p:nvSpPr>
        <p:spPr bwMode="auto">
          <a:xfrm>
            <a:off x="5336859" y="2314627"/>
            <a:ext cx="20939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Аналитика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Контроль процесса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Диспетчеризация</a:t>
            </a:r>
          </a:p>
        </p:txBody>
      </p:sp>
      <p:sp>
        <p:nvSpPr>
          <p:cNvPr id="4109" name="Заголовок 1"/>
          <p:cNvSpPr txBox="1">
            <a:spLocks/>
          </p:cNvSpPr>
          <p:nvPr/>
        </p:nvSpPr>
        <p:spPr bwMode="auto">
          <a:xfrm>
            <a:off x="3831908" y="3421114"/>
            <a:ext cx="30416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1800" b="1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Региональный центр обработки информации</a:t>
            </a:r>
          </a:p>
        </p:txBody>
      </p:sp>
      <p:sp>
        <p:nvSpPr>
          <p:cNvPr id="4110" name="Заголовок 1"/>
          <p:cNvSpPr txBox="1">
            <a:spLocks/>
          </p:cNvSpPr>
          <p:nvPr/>
        </p:nvSpPr>
        <p:spPr bwMode="auto">
          <a:xfrm>
            <a:off x="3831908" y="5140377"/>
            <a:ext cx="21717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Пункты приема экзаменов</a:t>
            </a:r>
          </a:p>
        </p:txBody>
      </p:sp>
      <p:pic>
        <p:nvPicPr>
          <p:cNvPr id="79" name="Picture 2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r="40763" b="20249"/>
          <a:stretch/>
        </p:blipFill>
        <p:spPr bwMode="auto">
          <a:xfrm>
            <a:off x="2019705" y="5018920"/>
            <a:ext cx="1706525" cy="1506424"/>
          </a:xfrm>
          <a:prstGeom prst="chord">
            <a:avLst>
              <a:gd name="adj1" fmla="val 15996727"/>
              <a:gd name="adj2" fmla="val 5539773"/>
            </a:avLst>
          </a:prstGeom>
          <a:noFill/>
          <a:ln w="3175">
            <a:solidFill>
              <a:srgbClr val="00569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" name="Picture 29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t="1862" r="17120"/>
          <a:stretch/>
        </p:blipFill>
        <p:spPr bwMode="auto">
          <a:xfrm>
            <a:off x="2019705" y="3346902"/>
            <a:ext cx="1706525" cy="1450012"/>
          </a:xfrm>
          <a:prstGeom prst="chord">
            <a:avLst>
              <a:gd name="adj1" fmla="val 15996727"/>
              <a:gd name="adj2" fmla="val 5539773"/>
            </a:avLst>
          </a:prstGeom>
          <a:noFill/>
          <a:ln w="3175">
            <a:solidFill>
              <a:srgbClr val="00569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9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6" b="27250"/>
          <a:stretch/>
        </p:blipFill>
        <p:spPr bwMode="auto">
          <a:xfrm>
            <a:off x="2019706" y="1637758"/>
            <a:ext cx="1706525" cy="1487138"/>
          </a:xfrm>
          <a:prstGeom prst="chord">
            <a:avLst>
              <a:gd name="adj1" fmla="val 15996727"/>
              <a:gd name="adj2" fmla="val 5539773"/>
            </a:avLst>
          </a:prstGeom>
          <a:noFill/>
          <a:ln w="3175">
            <a:solidFill>
              <a:srgbClr val="005696"/>
            </a:solidFill>
          </a:ln>
          <a:effectLst/>
        </p:spPr>
      </p:pic>
      <p:pic>
        <p:nvPicPr>
          <p:cNvPr id="82" name="Picture 28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23864" r="14481" b="17938"/>
          <a:stretch/>
        </p:blipFill>
        <p:spPr bwMode="auto">
          <a:xfrm>
            <a:off x="7805514" y="2059510"/>
            <a:ext cx="872872" cy="56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8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23864" r="14481" b="17938"/>
          <a:stretch/>
        </p:blipFill>
        <p:spPr bwMode="auto">
          <a:xfrm>
            <a:off x="10398107" y="3399281"/>
            <a:ext cx="872872" cy="56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284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7114" r="9375" b="17218"/>
          <a:stretch/>
        </p:blipFill>
        <p:spPr bwMode="auto">
          <a:xfrm>
            <a:off x="9757801" y="3435485"/>
            <a:ext cx="716209" cy="44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 t="13017" r="10461" b="6261"/>
          <a:stretch>
            <a:fillRect/>
          </a:stretch>
        </p:blipFill>
        <p:spPr bwMode="auto">
          <a:xfrm>
            <a:off x="10615296" y="1892351"/>
            <a:ext cx="6842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286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22880" r="1696" b="7721"/>
          <a:stretch/>
        </p:blipFill>
        <p:spPr bwMode="auto">
          <a:xfrm>
            <a:off x="9349415" y="2003295"/>
            <a:ext cx="781061" cy="49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10158" y="2476552"/>
            <a:ext cx="1176338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НАБЛЮДАТЕЛИ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331133" y="3802113"/>
            <a:ext cx="1150938" cy="23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НАБЛЮДАТЕЛИ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572308" y="3802113"/>
            <a:ext cx="1087438" cy="23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КАМЕРЫ</a:t>
            </a:r>
          </a:p>
        </p:txBody>
      </p:sp>
      <p:pic>
        <p:nvPicPr>
          <p:cNvPr id="91" name="Picture 28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23864" r="14481" b="17938"/>
          <a:stretch/>
        </p:blipFill>
        <p:spPr bwMode="auto">
          <a:xfrm>
            <a:off x="6862927" y="5435933"/>
            <a:ext cx="872872" cy="56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284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7114" r="9375" b="17218"/>
          <a:stretch/>
        </p:blipFill>
        <p:spPr bwMode="auto">
          <a:xfrm>
            <a:off x="6222620" y="5435932"/>
            <a:ext cx="716209" cy="44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6795771" y="5838877"/>
            <a:ext cx="123666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НАБЛЮДАТЕЛИ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036947" y="5838877"/>
            <a:ext cx="1087437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КАМЕРЫ</a:t>
            </a:r>
          </a:p>
        </p:txBody>
      </p:sp>
      <p:pic>
        <p:nvPicPr>
          <p:cNvPr id="95" name="Picture 28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23864" r="14481" b="17938"/>
          <a:stretch/>
        </p:blipFill>
        <p:spPr bwMode="auto">
          <a:xfrm>
            <a:off x="10549510" y="5438137"/>
            <a:ext cx="872872" cy="56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284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7114" r="9375" b="17218"/>
          <a:stretch/>
        </p:blipFill>
        <p:spPr bwMode="auto">
          <a:xfrm>
            <a:off x="9909204" y="5438136"/>
            <a:ext cx="716209" cy="44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10481946" y="5840463"/>
            <a:ext cx="1111250" cy="23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НАБЛЮДАТЕЛИ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723122" y="5840463"/>
            <a:ext cx="1089025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</a:rPr>
              <a:t>КАМЕРЫ</a:t>
            </a:r>
          </a:p>
        </p:txBody>
      </p:sp>
      <p:pic>
        <p:nvPicPr>
          <p:cNvPr id="99" name="Picture 28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23864" r="14481" b="17938"/>
          <a:stretch/>
        </p:blipFill>
        <p:spPr bwMode="auto">
          <a:xfrm>
            <a:off x="7991554" y="3399281"/>
            <a:ext cx="872872" cy="56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84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7114" r="9375" b="17218"/>
          <a:stretch/>
        </p:blipFill>
        <p:spPr bwMode="auto">
          <a:xfrm>
            <a:off x="7351247" y="3435485"/>
            <a:ext cx="716209" cy="44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32" name="TextBox 100"/>
          <p:cNvSpPr txBox="1">
            <a:spLocks noChangeArrowheads="1"/>
          </p:cNvSpPr>
          <p:nvPr/>
        </p:nvSpPr>
        <p:spPr bwMode="auto">
          <a:xfrm>
            <a:off x="7845108" y="3802113"/>
            <a:ext cx="11684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E46C0A"/>
                </a:solidFill>
                <a:latin typeface="Arial" pitchFamily="34" charset="0"/>
              </a:rPr>
              <a:t>НАБЛЮДАТЕЛИ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165658" y="3802113"/>
            <a:ext cx="1087438" cy="23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КАМЕРЫ</a:t>
            </a:r>
          </a:p>
        </p:txBody>
      </p:sp>
      <p:pic>
        <p:nvPicPr>
          <p:cNvPr id="103" name="Picture 284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7114" r="9375" b="17218"/>
          <a:stretch/>
        </p:blipFill>
        <p:spPr bwMode="auto">
          <a:xfrm>
            <a:off x="8277939" y="5420615"/>
            <a:ext cx="716209" cy="44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35" name="TextBox 103"/>
          <p:cNvSpPr txBox="1">
            <a:spLocks noChangeArrowheads="1"/>
          </p:cNvSpPr>
          <p:nvPr/>
        </p:nvSpPr>
        <p:spPr bwMode="auto">
          <a:xfrm>
            <a:off x="8091172" y="5823001"/>
            <a:ext cx="10890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215968"/>
                </a:solidFill>
              </a:rPr>
              <a:t>КАМЕРЫ</a:t>
            </a:r>
          </a:p>
        </p:txBody>
      </p:sp>
      <p:sp>
        <p:nvSpPr>
          <p:cNvPr id="4136" name="Заголовок 1"/>
          <p:cNvSpPr txBox="1">
            <a:spLocks/>
          </p:cNvSpPr>
          <p:nvPr/>
        </p:nvSpPr>
        <p:spPr bwMode="auto">
          <a:xfrm>
            <a:off x="7156133" y="4027538"/>
            <a:ext cx="17526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itchFamily="34" charset="0"/>
              </a:rPr>
              <a:t>Работа </a:t>
            </a:r>
            <a:r>
              <a:rPr lang="ru-RU" altLang="ru-RU" sz="160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экспертов</a:t>
            </a:r>
          </a:p>
        </p:txBody>
      </p:sp>
      <p:sp>
        <p:nvSpPr>
          <p:cNvPr id="4137" name="Заголовок 1"/>
          <p:cNvSpPr txBox="1">
            <a:spLocks/>
          </p:cNvSpPr>
          <p:nvPr/>
        </p:nvSpPr>
        <p:spPr bwMode="auto">
          <a:xfrm>
            <a:off x="9623108" y="4027538"/>
            <a:ext cx="17970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itchFamily="34" charset="0"/>
              </a:rPr>
              <a:t>Работа экспертов</a:t>
            </a:r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>
            <a:off x="9013509" y="2059039"/>
            <a:ext cx="4763" cy="2849563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Овал 107"/>
          <p:cNvSpPr/>
          <p:nvPr/>
        </p:nvSpPr>
        <p:spPr>
          <a:xfrm>
            <a:off x="8908733" y="1892352"/>
            <a:ext cx="217488" cy="2254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7735572" y="3205214"/>
            <a:ext cx="109537" cy="112713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8359458" y="3217914"/>
            <a:ext cx="109538" cy="1127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10762933" y="3206801"/>
            <a:ext cx="107950" cy="1127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10931208" y="5259439"/>
            <a:ext cx="109538" cy="1127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7245033" y="5259439"/>
            <a:ext cx="109538" cy="1127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7299008" y="4908601"/>
            <a:ext cx="3690938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V="1">
            <a:off x="7299008" y="4908602"/>
            <a:ext cx="0" cy="352425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10989946" y="4908602"/>
            <a:ext cx="0" cy="352425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V="1">
            <a:off x="9018271" y="4557763"/>
            <a:ext cx="0" cy="350838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V="1">
            <a:off x="8415021" y="2986139"/>
            <a:ext cx="0" cy="276225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V="1">
            <a:off x="10820083" y="2986138"/>
            <a:ext cx="0" cy="261938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8415021" y="2986138"/>
            <a:ext cx="2419350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flipV="1">
            <a:off x="9013508" y="2232077"/>
            <a:ext cx="0" cy="261937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Овал 121"/>
          <p:cNvSpPr/>
          <p:nvPr/>
        </p:nvSpPr>
        <p:spPr>
          <a:xfrm>
            <a:off x="10104122" y="3206801"/>
            <a:ext cx="109537" cy="11271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10221597" y="5259439"/>
            <a:ext cx="109537" cy="112713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4" name="Овал 123"/>
          <p:cNvSpPr/>
          <p:nvPr/>
        </p:nvSpPr>
        <p:spPr>
          <a:xfrm>
            <a:off x="6581458" y="5259439"/>
            <a:ext cx="107950" cy="112713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5" name="TextBox 124"/>
          <p:cNvSpPr txBox="1"/>
          <p:nvPr/>
        </p:nvSpPr>
        <p:spPr>
          <a:xfrm>
            <a:off x="9243697" y="2476552"/>
            <a:ext cx="1089025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ВИДЕОСТЕНА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0394633" y="2476552"/>
            <a:ext cx="1087438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ЖУРНАЛИСТЫ</a:t>
            </a:r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>
            <a:off x="7789547" y="2873426"/>
            <a:ext cx="2382837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stCxn id="122" idx="0"/>
          </p:cNvCxnSpPr>
          <p:nvPr/>
        </p:nvCxnSpPr>
        <p:spPr>
          <a:xfrm flipH="1" flipV="1">
            <a:off x="10158096" y="2863901"/>
            <a:ext cx="0" cy="34290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flipH="1" flipV="1">
            <a:off x="7789546" y="2875013"/>
            <a:ext cx="0" cy="34290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6630671" y="4829226"/>
            <a:ext cx="3636962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stCxn id="124" idx="0"/>
          </p:cNvCxnSpPr>
          <p:nvPr/>
        </p:nvCxnSpPr>
        <p:spPr>
          <a:xfrm flipH="1" flipV="1">
            <a:off x="6630671" y="4829226"/>
            <a:ext cx="4762" cy="430212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 flipV="1">
            <a:off x="10267633" y="4829227"/>
            <a:ext cx="7938" cy="420687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Овал 132"/>
          <p:cNvSpPr/>
          <p:nvPr/>
        </p:nvSpPr>
        <p:spPr>
          <a:xfrm>
            <a:off x="9240522" y="2501951"/>
            <a:ext cx="109537" cy="11271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 flipH="1" flipV="1">
            <a:off x="9291322" y="4392663"/>
            <a:ext cx="7937" cy="420688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H="1" flipV="1">
            <a:off x="9288147" y="2654351"/>
            <a:ext cx="7937" cy="41910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133" idx="0"/>
          </p:cNvCxnSpPr>
          <p:nvPr/>
        </p:nvCxnSpPr>
        <p:spPr>
          <a:xfrm>
            <a:off x="9294496" y="2501951"/>
            <a:ext cx="4762" cy="231140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Овал 136"/>
          <p:cNvSpPr/>
          <p:nvPr/>
        </p:nvSpPr>
        <p:spPr>
          <a:xfrm>
            <a:off x="8640446" y="5259439"/>
            <a:ext cx="107950" cy="1127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8" name="Прямая соединительная линия 137"/>
          <p:cNvCxnSpPr/>
          <p:nvPr/>
        </p:nvCxnSpPr>
        <p:spPr>
          <a:xfrm flipV="1">
            <a:off x="8694421" y="4908602"/>
            <a:ext cx="0" cy="352425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Овал 138"/>
          <p:cNvSpPr/>
          <p:nvPr/>
        </p:nvSpPr>
        <p:spPr>
          <a:xfrm>
            <a:off x="9234171" y="5259439"/>
            <a:ext cx="107950" cy="1127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40" name="Прямая соединительная линия 139"/>
          <p:cNvCxnSpPr/>
          <p:nvPr/>
        </p:nvCxnSpPr>
        <p:spPr>
          <a:xfrm flipV="1">
            <a:off x="9288146" y="4908602"/>
            <a:ext cx="0" cy="352425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28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23864" r="14481" b="17938"/>
          <a:stretch/>
        </p:blipFill>
        <p:spPr bwMode="auto">
          <a:xfrm>
            <a:off x="8917029" y="5455147"/>
            <a:ext cx="872872" cy="56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73" name="Заголовок 1"/>
          <p:cNvSpPr txBox="1">
            <a:spLocks/>
          </p:cNvSpPr>
          <p:nvPr/>
        </p:nvSpPr>
        <p:spPr bwMode="auto">
          <a:xfrm>
            <a:off x="6062346" y="6024613"/>
            <a:ext cx="17526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Аудитории</a:t>
            </a:r>
          </a:p>
        </p:txBody>
      </p:sp>
      <p:sp>
        <p:nvSpPr>
          <p:cNvPr id="4174" name="Заголовок 1"/>
          <p:cNvSpPr txBox="1">
            <a:spLocks/>
          </p:cNvSpPr>
          <p:nvPr/>
        </p:nvSpPr>
        <p:spPr bwMode="auto">
          <a:xfrm>
            <a:off x="8049896" y="6064302"/>
            <a:ext cx="17526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Аудитории</a:t>
            </a:r>
          </a:p>
        </p:txBody>
      </p:sp>
      <p:sp>
        <p:nvSpPr>
          <p:cNvPr id="4175" name="Заголовок 1"/>
          <p:cNvSpPr txBox="1">
            <a:spLocks/>
          </p:cNvSpPr>
          <p:nvPr/>
        </p:nvSpPr>
        <p:spPr bwMode="auto">
          <a:xfrm>
            <a:off x="9839008" y="6024613"/>
            <a:ext cx="17541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002060"/>
                </a:solidFill>
                <a:latin typeface="Arial" pitchFamily="34" charset="0"/>
                <a:ea typeface="MS PGothic" pitchFamily="34" charset="-128"/>
              </a:rPr>
              <a:t>Аудитории</a:t>
            </a:r>
          </a:p>
        </p:txBody>
      </p:sp>
      <p:grpSp>
        <p:nvGrpSpPr>
          <p:cNvPr id="76" name="Группа 8"/>
          <p:cNvGrpSpPr>
            <a:grpSpLocks/>
          </p:cNvGrpSpPr>
          <p:nvPr/>
        </p:nvGrpSpPr>
        <p:grpSpPr bwMode="auto">
          <a:xfrm>
            <a:off x="196332" y="1273725"/>
            <a:ext cx="2490895" cy="1955336"/>
            <a:chOff x="455021" y="812532"/>
            <a:chExt cx="2807470" cy="2404500"/>
          </a:xfrm>
        </p:grpSpPr>
        <p:sp>
          <p:nvSpPr>
            <p:cNvPr id="77" name="TextBox 100"/>
            <p:cNvSpPr txBox="1">
              <a:spLocks noChangeArrowheads="1"/>
            </p:cNvSpPr>
            <p:nvPr/>
          </p:nvSpPr>
          <p:spPr bwMode="auto">
            <a:xfrm>
              <a:off x="588400" y="1124480"/>
              <a:ext cx="1298931" cy="1040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РФ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20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48 </a:t>
              </a:r>
              <a:r>
                <a:rPr lang="en-US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4</a:t>
              </a:r>
              <a:r>
                <a:rPr lang="ru-RU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60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Аудиторий</a:t>
              </a:r>
            </a:p>
          </p:txBody>
        </p:sp>
        <p:grpSp>
          <p:nvGrpSpPr>
            <p:cNvPr id="78" name="Группа 4"/>
            <p:cNvGrpSpPr>
              <a:grpSpLocks/>
            </p:cNvGrpSpPr>
            <p:nvPr/>
          </p:nvGrpSpPr>
          <p:grpSpPr bwMode="auto">
            <a:xfrm>
              <a:off x="455021" y="812532"/>
              <a:ext cx="1749426" cy="1823421"/>
              <a:chOff x="611560" y="1200229"/>
              <a:chExt cx="1749426" cy="1823421"/>
            </a:xfrm>
          </p:grpSpPr>
          <p:sp>
            <p:nvSpPr>
              <p:cNvPr id="101" name="Овал 100"/>
              <p:cNvSpPr/>
              <p:nvPr/>
            </p:nvSpPr>
            <p:spPr>
              <a:xfrm>
                <a:off x="611560" y="1200229"/>
                <a:ext cx="1562529" cy="1603551"/>
              </a:xfrm>
              <a:prstGeom prst="ellipse">
                <a:avLst/>
              </a:prstGeom>
              <a:noFill/>
              <a:ln w="698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600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2310651" y="1946436"/>
                <a:ext cx="50814" cy="44455"/>
              </a:xfrm>
              <a:prstGeom prst="ellipse">
                <a:avLst/>
              </a:prstGeom>
              <a:solidFill>
                <a:srgbClr val="F99D33"/>
              </a:solidFill>
              <a:ln w="69850">
                <a:solidFill>
                  <a:srgbClr val="F99D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600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1370593" y="2976836"/>
                <a:ext cx="44462" cy="46043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698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600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496758" y="2573622"/>
              <a:ext cx="1562529" cy="6434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002060"/>
                  </a:solidFill>
                  <a:ea typeface="MS PGothic" pitchFamily="34" charset="-128"/>
                  <a:cs typeface="Arial" panose="020B0604020202020204" pitchFamily="34" charset="0"/>
                </a:rPr>
                <a:t>31 802 </a:t>
              </a:r>
              <a:r>
                <a:rPr lang="ru-RU" sz="1200" b="1" dirty="0" err="1">
                  <a:solidFill>
                    <a:srgbClr val="002060"/>
                  </a:solidFill>
                  <a:ea typeface="MS PGothic" pitchFamily="34" charset="-128"/>
                  <a:cs typeface="Arial" panose="020B0604020202020204" pitchFamily="34" charset="0"/>
                </a:rPr>
                <a:t>Оффлайн</a:t>
              </a:r>
              <a:endParaRPr lang="ru-RU" sz="1000" b="1" dirty="0">
                <a:solidFill>
                  <a:srgbClr val="002060"/>
                </a:solidFill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86" name="TextBox 152"/>
            <p:cNvSpPr txBox="1">
              <a:spLocks noChangeArrowheads="1"/>
            </p:cNvSpPr>
            <p:nvPr/>
          </p:nvSpPr>
          <p:spPr bwMode="auto">
            <a:xfrm>
              <a:off x="2182695" y="1357104"/>
              <a:ext cx="1079796" cy="64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16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ru-RU" altLang="ru-RU" sz="16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altLang="ru-RU" sz="16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ru-RU" sz="16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658 </a:t>
              </a:r>
              <a:r>
                <a:rPr lang="ru-RU" altLang="ru-RU" sz="12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Онлайн</a:t>
              </a:r>
              <a:endParaRPr lang="ru-RU" altLang="ru-RU" sz="900" b="1" dirty="0">
                <a:solidFill>
                  <a:srgbClr val="F15A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Группа 8"/>
          <p:cNvGrpSpPr>
            <a:grpSpLocks/>
          </p:cNvGrpSpPr>
          <p:nvPr/>
        </p:nvGrpSpPr>
        <p:grpSpPr bwMode="auto">
          <a:xfrm>
            <a:off x="202264" y="4868380"/>
            <a:ext cx="2380756" cy="1940994"/>
            <a:chOff x="493396" y="812532"/>
            <a:chExt cx="2769095" cy="2484400"/>
          </a:xfrm>
        </p:grpSpPr>
        <p:sp>
          <p:nvSpPr>
            <p:cNvPr id="142" name="TextBox 100"/>
            <p:cNvSpPr txBox="1">
              <a:spLocks noChangeArrowheads="1"/>
            </p:cNvSpPr>
            <p:nvPr/>
          </p:nvSpPr>
          <p:spPr bwMode="auto">
            <a:xfrm>
              <a:off x="564638" y="965046"/>
              <a:ext cx="1299922" cy="130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altLang="ru-RU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085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Аудиторий</a:t>
              </a:r>
              <a:r>
                <a:rPr lang="ru-RU" altLang="ru-RU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ППЭ</a:t>
              </a:r>
            </a:p>
          </p:txBody>
        </p:sp>
        <p:grpSp>
          <p:nvGrpSpPr>
            <p:cNvPr id="143" name="Группа 4"/>
            <p:cNvGrpSpPr>
              <a:grpSpLocks/>
            </p:cNvGrpSpPr>
            <p:nvPr/>
          </p:nvGrpSpPr>
          <p:grpSpPr bwMode="auto">
            <a:xfrm>
              <a:off x="493396" y="812532"/>
              <a:ext cx="1711619" cy="1821882"/>
              <a:chOff x="649935" y="1200229"/>
              <a:chExt cx="1711619" cy="1821882"/>
            </a:xfrm>
          </p:grpSpPr>
          <p:sp>
            <p:nvSpPr>
              <p:cNvPr id="146" name="Овал 145"/>
              <p:cNvSpPr/>
              <p:nvPr/>
            </p:nvSpPr>
            <p:spPr>
              <a:xfrm>
                <a:off x="649935" y="1200229"/>
                <a:ext cx="1470361" cy="1603357"/>
              </a:xfrm>
              <a:prstGeom prst="ellipse">
                <a:avLst/>
              </a:prstGeom>
              <a:noFill/>
              <a:ln w="698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400"/>
              </a:p>
            </p:txBody>
          </p:sp>
          <p:sp>
            <p:nvSpPr>
              <p:cNvPr id="147" name="Овал 146"/>
              <p:cNvSpPr/>
              <p:nvPr/>
            </p:nvSpPr>
            <p:spPr>
              <a:xfrm>
                <a:off x="2311260" y="1946006"/>
                <a:ext cx="50294" cy="44467"/>
              </a:xfrm>
              <a:prstGeom prst="ellipse">
                <a:avLst/>
              </a:prstGeom>
              <a:solidFill>
                <a:srgbClr val="F99D33"/>
              </a:solidFill>
              <a:ln w="69850">
                <a:solidFill>
                  <a:srgbClr val="F99D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400"/>
              </a:p>
            </p:txBody>
          </p:sp>
          <p:sp>
            <p:nvSpPr>
              <p:cNvPr id="148" name="Овал 147"/>
              <p:cNvSpPr/>
              <p:nvPr/>
            </p:nvSpPr>
            <p:spPr>
              <a:xfrm>
                <a:off x="1371137" y="2976373"/>
                <a:ext cx="43847" cy="45738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698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400"/>
              </a:p>
            </p:txBody>
          </p:sp>
        </p:grpSp>
        <p:sp>
          <p:nvSpPr>
            <p:cNvPr id="144" name="TextBox 143"/>
            <p:cNvSpPr txBox="1"/>
            <p:nvPr/>
          </p:nvSpPr>
          <p:spPr>
            <a:xfrm>
              <a:off x="519705" y="2587835"/>
              <a:ext cx="1561711" cy="709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1 943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ru-RU" sz="1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Оффлайн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45" name="TextBox 152"/>
            <p:cNvSpPr txBox="1">
              <a:spLocks noChangeArrowheads="1"/>
            </p:cNvSpPr>
            <p:nvPr/>
          </p:nvSpPr>
          <p:spPr bwMode="auto">
            <a:xfrm>
              <a:off x="2183091" y="1357572"/>
              <a:ext cx="1079400" cy="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142 </a:t>
              </a:r>
              <a:r>
                <a:rPr lang="ru-RU" altLang="ru-RU" sz="12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Онлайн</a:t>
              </a:r>
            </a:p>
          </p:txBody>
        </p:sp>
      </p:grpSp>
      <p:grpSp>
        <p:nvGrpSpPr>
          <p:cNvPr id="149" name="Группа 8"/>
          <p:cNvGrpSpPr>
            <a:grpSpLocks/>
          </p:cNvGrpSpPr>
          <p:nvPr/>
        </p:nvGrpSpPr>
        <p:grpSpPr bwMode="auto">
          <a:xfrm>
            <a:off x="224604" y="3399281"/>
            <a:ext cx="2380756" cy="1252659"/>
            <a:chOff x="493396" y="812532"/>
            <a:chExt cx="2769095" cy="1603357"/>
          </a:xfrm>
        </p:grpSpPr>
        <p:sp>
          <p:nvSpPr>
            <p:cNvPr id="150" name="TextBox 100"/>
            <p:cNvSpPr txBox="1">
              <a:spLocks noChangeArrowheads="1"/>
            </p:cNvSpPr>
            <p:nvPr/>
          </p:nvSpPr>
          <p:spPr bwMode="auto">
            <a:xfrm>
              <a:off x="564638" y="965046"/>
              <a:ext cx="1299922" cy="130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Аудиторий</a:t>
              </a:r>
              <a:r>
                <a:rPr lang="ru-RU" altLang="ru-RU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altLang="ru-RU" sz="1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РЦОИ</a:t>
              </a:r>
              <a:endParaRPr lang="ru-RU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па 4"/>
            <p:cNvGrpSpPr>
              <a:grpSpLocks/>
            </p:cNvGrpSpPr>
            <p:nvPr/>
          </p:nvGrpSpPr>
          <p:grpSpPr bwMode="auto">
            <a:xfrm>
              <a:off x="493396" y="812532"/>
              <a:ext cx="1711619" cy="1603357"/>
              <a:chOff x="649935" y="1200229"/>
              <a:chExt cx="1711619" cy="1603357"/>
            </a:xfrm>
          </p:grpSpPr>
          <p:sp>
            <p:nvSpPr>
              <p:cNvPr id="154" name="Овал 153"/>
              <p:cNvSpPr/>
              <p:nvPr/>
            </p:nvSpPr>
            <p:spPr>
              <a:xfrm>
                <a:off x="649935" y="1200229"/>
                <a:ext cx="1470361" cy="1603357"/>
              </a:xfrm>
              <a:prstGeom prst="ellipse">
                <a:avLst/>
              </a:prstGeom>
              <a:noFill/>
              <a:ln w="698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400"/>
              </a:p>
            </p:txBody>
          </p:sp>
          <p:sp>
            <p:nvSpPr>
              <p:cNvPr id="155" name="Овал 154"/>
              <p:cNvSpPr/>
              <p:nvPr/>
            </p:nvSpPr>
            <p:spPr>
              <a:xfrm>
                <a:off x="2311260" y="1946006"/>
                <a:ext cx="50294" cy="44467"/>
              </a:xfrm>
              <a:prstGeom prst="ellipse">
                <a:avLst/>
              </a:prstGeom>
              <a:solidFill>
                <a:srgbClr val="F99D33"/>
              </a:solidFill>
              <a:ln w="69850">
                <a:solidFill>
                  <a:srgbClr val="F99D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400"/>
              </a:p>
            </p:txBody>
          </p:sp>
        </p:grpSp>
        <p:sp>
          <p:nvSpPr>
            <p:cNvPr id="153" name="TextBox 152"/>
            <p:cNvSpPr txBox="1">
              <a:spLocks noChangeArrowheads="1"/>
            </p:cNvSpPr>
            <p:nvPr/>
          </p:nvSpPr>
          <p:spPr bwMode="auto">
            <a:xfrm>
              <a:off x="2183091" y="1357572"/>
              <a:ext cx="1079400" cy="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ru-RU" altLang="ru-RU" sz="1200" b="1" dirty="0">
                  <a:solidFill>
                    <a:srgbClr val="F15A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Онлайн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218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17664" y="819151"/>
            <a:ext cx="10044662" cy="561975"/>
          </a:xfrm>
        </p:spPr>
        <p:txBody>
          <a:bodyPr>
            <a:noAutofit/>
          </a:bodyPr>
          <a:lstStyle/>
          <a:p>
            <a:pPr algn="l"/>
            <a:r>
              <a:rPr lang="ru-RU" altLang="ru-RU" sz="3600" b="1" dirty="0">
                <a:solidFill>
                  <a:srgbClr val="22419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Проблематика проекта в 2014 </a:t>
            </a:r>
            <a:r>
              <a:rPr lang="ru-RU" altLang="ru-RU" sz="3600" b="1" dirty="0" smtClean="0">
                <a:solidFill>
                  <a:srgbClr val="22419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году</a:t>
            </a:r>
            <a:endParaRPr lang="ru-RU" altLang="ru-RU" sz="3600" b="1" dirty="0">
              <a:solidFill>
                <a:srgbClr val="22419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1204" name="Picture 2" descr="G:\Файлы\Работа\presentation\new\bg-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4" y="561975"/>
            <a:ext cx="8931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6330238" y="1584036"/>
            <a:ext cx="5566293" cy="46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нес</a:t>
            </a: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оответствие кодов аудиторий в РИС и на ПАК в аудиториях</a:t>
            </a:r>
          </a:p>
          <a:p>
            <a:pPr>
              <a:lnSpc>
                <a:spcPct val="85000"/>
              </a:lnSpc>
              <a:spcBef>
                <a:spcPct val="40000"/>
              </a:spcBef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30% ПАК в режиме </a:t>
            </a:r>
            <a:r>
              <a:rPr lang="ru-RU" altLang="ru-RU" sz="2400" b="1" dirty="0" err="1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оффлайн</a:t>
            </a: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</a:rPr>
              <a:t>операторы не нажимали кнопку начать запись </a:t>
            </a:r>
          </a:p>
          <a:p>
            <a:pPr>
              <a:lnSpc>
                <a:spcPct val="85000"/>
              </a:lnSpc>
              <a:spcBef>
                <a:spcPct val="40000"/>
              </a:spcBef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</a:rPr>
              <a:t>20% ПАК в режиме </a:t>
            </a:r>
            <a:r>
              <a:rPr lang="ru-RU" altLang="ru-RU" sz="2400" b="1" dirty="0" err="1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</a:rPr>
              <a:t>оффлайн</a:t>
            </a: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-</a:t>
            </a: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</a:rPr>
              <a:t> одна из камер отключалась физически из разъема после проведения экзамена </a:t>
            </a:r>
          </a:p>
          <a:p>
            <a:pPr>
              <a:lnSpc>
                <a:spcPct val="85000"/>
              </a:lnSpc>
              <a:spcBef>
                <a:spcPct val="40000"/>
              </a:spcBef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</a:rPr>
              <a:t>При наличии проблем с </a:t>
            </a:r>
            <a:r>
              <a:rPr lang="ru-RU" altLang="ru-RU" sz="2400" b="1" u="sng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</a:rPr>
              <a:t>каналами связи</a:t>
            </a:r>
            <a:r>
              <a:rPr lang="ru-RU" alt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MS PGothic" panose="020B0600070205080204" pitchFamily="34" charset="-128"/>
              </a:rPr>
              <a:t> зафиксированы попытки устранить неисправность самостоятельно</a:t>
            </a:r>
          </a:p>
        </p:txBody>
      </p:sp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0" y="1584036"/>
            <a:ext cx="5871743" cy="5112331"/>
          </a:xfrm>
          <a:prstGeom prst="rect">
            <a:avLst/>
          </a:prstGeom>
          <a:noFill/>
          <a:ln w="50800">
            <a:solidFill>
              <a:srgbClr val="F15A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05141" y="2138430"/>
            <a:ext cx="754483" cy="278200"/>
          </a:xfrm>
          <a:prstGeom prst="rect">
            <a:avLst/>
          </a:prstGeom>
          <a:noFill/>
          <a:ln w="50800">
            <a:solidFill>
              <a:srgbClr val="F1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18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6980" y="1036121"/>
            <a:ext cx="111635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3600" b="1" dirty="0">
                <a:solidFill>
                  <a:srgbClr val="22419B"/>
                </a:solidFill>
                <a:latin typeface="Cambria" panose="02040503050406030204" pitchFamily="18" charset="0"/>
              </a:rPr>
              <a:t>Проблемы при организации видеонаблюдения </a:t>
            </a:r>
          </a:p>
          <a:p>
            <a:pPr algn="ctr"/>
            <a:r>
              <a:rPr lang="ru-RU" sz="3600" b="1" dirty="0">
                <a:solidFill>
                  <a:srgbClr val="22419B"/>
                </a:solidFill>
                <a:latin typeface="Cambria" panose="02040503050406030204" pitchFamily="18" charset="0"/>
              </a:rPr>
              <a:t>в Ростовской </a:t>
            </a:r>
            <a:r>
              <a:rPr lang="ru-RU" sz="36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области</a:t>
            </a:r>
          </a:p>
          <a:p>
            <a:pPr algn="ctr"/>
            <a:endParaRPr lang="ru-RU" sz="3600" b="1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Char char="ü"/>
            </a:pPr>
            <a:r>
              <a:rPr lang="ru-RU" alt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несоответствие </a:t>
            </a:r>
            <a:r>
              <a:rPr lang="ru-RU" alt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кодов аудиторий в РИС и на ПАК в аудиториях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;</a:t>
            </a:r>
          </a:p>
          <a:p>
            <a:pPr marL="457200" indent="-457200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неправильная 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установка камер видеонаблюдения в кабинете 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(наличие «слепых» зон – недостаточная 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зона охвата камеры, предметы, мешающие обзору);</a:t>
            </a:r>
          </a:p>
          <a:p>
            <a:pPr marL="457200" indent="-457200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проблема </a:t>
            </a:r>
            <a:r>
              <a:rPr lang="ru-RU" sz="2800" dirty="0">
                <a:solidFill>
                  <a:srgbClr val="22419B"/>
                </a:solidFill>
                <a:latin typeface="Cambria" panose="02040503050406030204" pitchFamily="18" charset="0"/>
              </a:rPr>
              <a:t>своевременной  доставки видеозаписей с ПАК пунктов в </a:t>
            </a:r>
            <a:r>
              <a:rPr lang="ru-RU" sz="28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РЦОИ</a:t>
            </a:r>
            <a:endParaRPr lang="ru-RU" sz="2800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Font typeface="Arial" panose="020B0604020202020204" pitchFamily="34" charset="0"/>
              <a:buNone/>
            </a:pPr>
            <a:endParaRPr lang="ru-RU" sz="2400" dirty="0">
              <a:solidFill>
                <a:srgbClr val="22419B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9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5865" y="1101758"/>
            <a:ext cx="6314814" cy="52445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ВИДЕОНАБЛЮДЕНИЕ 2015</a:t>
            </a:r>
          </a:p>
          <a:p>
            <a:pPr algn="ctr"/>
            <a:endParaRPr lang="ru-RU" sz="2400" b="1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планируется </a:t>
            </a: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увеличение количества </a:t>
            </a: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онлайн </a:t>
            </a:r>
            <a:r>
              <a:rPr lang="ru-RU" sz="2200" dirty="0" err="1">
                <a:solidFill>
                  <a:srgbClr val="22419B"/>
                </a:solidFill>
                <a:latin typeface="Cambria" panose="02040503050406030204" pitchFamily="18" charset="0"/>
              </a:rPr>
              <a:t>ПАКов</a:t>
            </a: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 в пунктах </a:t>
            </a: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проведения;</a:t>
            </a:r>
            <a:endParaRPr lang="ru-RU" sz="2200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в </a:t>
            </a: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пунктах, в которых штабы не </a:t>
            </a: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были оборудованы </a:t>
            </a:r>
            <a:r>
              <a:rPr lang="ru-RU" sz="2200" dirty="0" err="1">
                <a:solidFill>
                  <a:srgbClr val="22419B"/>
                </a:solidFill>
                <a:latin typeface="Cambria" panose="02040503050406030204" pitchFamily="18" charset="0"/>
              </a:rPr>
              <a:t>ПАКами</a:t>
            </a: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 от РТК, </a:t>
            </a: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необходимо будет </a:t>
            </a: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произвести сокращение </a:t>
            </a: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аудиторного фонда </a:t>
            </a: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и за счет освободившегося </a:t>
            </a:r>
            <a:r>
              <a:rPr lang="ru-RU" sz="2200" dirty="0" err="1">
                <a:solidFill>
                  <a:srgbClr val="22419B"/>
                </a:solidFill>
                <a:latin typeface="Cambria" panose="02040503050406030204" pitchFamily="18" charset="0"/>
              </a:rPr>
              <a:t>ПАКа</a:t>
            </a: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 организовать видеонаблюдение в штабе. При этом сотрудники Ростелеком должны будут перерегистрировать ПАК и присвоить ему номер 7777 — код </a:t>
            </a: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штаба. </a:t>
            </a:r>
            <a:endParaRPr lang="ru-RU" sz="2200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Мы рекомендуем </a:t>
            </a:r>
            <a:r>
              <a:rPr lang="ru-RU" sz="2200" dirty="0" smtClean="0">
                <a:solidFill>
                  <a:srgbClr val="22419B"/>
                </a:solidFill>
                <a:latin typeface="Cambria" panose="02040503050406030204" pitchFamily="18" charset="0"/>
              </a:rPr>
              <a:t>преобразовать последние </a:t>
            </a:r>
            <a:r>
              <a:rPr 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аудитории пункта для удобства внесения изменений в РИС. </a:t>
            </a:r>
          </a:p>
        </p:txBody>
      </p:sp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740" y="1419539"/>
            <a:ext cx="5019036" cy="4234812"/>
          </a:xfrm>
          <a:prstGeom prst="rect">
            <a:avLst/>
          </a:prstGeom>
          <a:noFill/>
          <a:ln w="50800">
            <a:solidFill>
              <a:srgbClr val="C9AE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1524000" y="4581526"/>
            <a:ext cx="903605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163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684" y="107302"/>
            <a:ext cx="3522011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435" y="492697"/>
            <a:ext cx="4176464" cy="592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65" y="1787746"/>
            <a:ext cx="3476619" cy="494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932645" y="757313"/>
            <a:ext cx="51940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ru-RU" sz="2800" dirty="0" smtClean="0">
                <a:ln w="11430"/>
                <a:solidFill>
                  <a:srgbClr val="22419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ИНДИВИДУАЛЬНЫЙ ПАКЕТ УЧАСТНИКА ЕГЭ</a:t>
            </a:r>
            <a:endParaRPr lang="ru-RU" sz="2800" dirty="0">
              <a:ln w="11430"/>
              <a:solidFill>
                <a:srgbClr val="22419B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51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9721" y="1071547"/>
            <a:ext cx="8560677" cy="46166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3552" y="206084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534" y="1302379"/>
            <a:ext cx="710992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ИЗМЕНЕНИЕ БЛАНКА ОТВЕТОВ  №1 </a:t>
            </a:r>
          </a:p>
          <a:p>
            <a:endParaRPr lang="ru-RU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000" dirty="0" smtClean="0">
                <a:latin typeface="Cambria" panose="02040503050406030204" pitchFamily="18" charset="0"/>
              </a:rPr>
              <a:t>В </a:t>
            </a:r>
            <a:r>
              <a:rPr lang="ru-RU" sz="2000" dirty="0">
                <a:latin typeface="Cambria" panose="02040503050406030204" pitchFamily="18" charset="0"/>
              </a:rPr>
              <a:t>связи с планируемыми изменениями в структуре контрольных измерительных материалов ЕГЭ 2015 года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изменилась форма бланка 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индивидуального комплекта участника ЕГЭ 2015 года: </a:t>
            </a:r>
          </a:p>
          <a:p>
            <a:pPr lvl="0"/>
            <a:endParaRPr lang="ru-RU" sz="2000" dirty="0">
              <a:latin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Cambria" panose="02040503050406030204" pitchFamily="18" charset="0"/>
              </a:rPr>
              <a:t>изменена нумерация </a:t>
            </a:r>
            <a:r>
              <a:rPr lang="ru-RU" sz="2000" dirty="0">
                <a:latin typeface="Cambria" panose="02040503050406030204" pitchFamily="18" charset="0"/>
              </a:rPr>
              <a:t>полей для внесения ответов на задания КИМ;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000" dirty="0">
              <a:latin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Cambria" panose="02040503050406030204" pitchFamily="18" charset="0"/>
              </a:rPr>
              <a:t>исключена </a:t>
            </a:r>
            <a:r>
              <a:rPr lang="ru-RU" sz="2000" dirty="0">
                <a:latin typeface="Cambria" panose="02040503050406030204" pitchFamily="18" charset="0"/>
              </a:rPr>
              <a:t>область ответов на задания части А (с выбором ответа из предложенных вариантов);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000" dirty="0">
              <a:latin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Cambria" panose="02040503050406030204" pitchFamily="18" charset="0"/>
              </a:rPr>
              <a:t>исключена </a:t>
            </a:r>
            <a:r>
              <a:rPr lang="ru-RU" sz="2000" dirty="0">
                <a:latin typeface="Cambria" panose="02040503050406030204" pitchFamily="18" charset="0"/>
              </a:rPr>
              <a:t>область замены ошибочных ответов на задания части А.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7133" y="850100"/>
            <a:ext cx="4021317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729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78235"/>
              </p:ext>
            </p:extLst>
          </p:nvPr>
        </p:nvGraphicFramePr>
        <p:xfrm>
          <a:off x="194387" y="1418457"/>
          <a:ext cx="11664820" cy="4975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4921"/>
                <a:gridCol w="2120588"/>
                <a:gridCol w="1971608"/>
                <a:gridCol w="2317115"/>
                <a:gridCol w="2120588"/>
              </a:tblGrid>
              <a:tr h="31163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Предмет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Количество апелляций по предмету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% от числа участников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Удовлетворенные апелляции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Количество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% от числа участников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Русский язык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295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1,55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116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0,61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Математика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209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1,10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49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0,26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Физика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87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1,48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0,07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Химия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60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3,23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0,70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Информатика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1,76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0,14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Биология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101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2,83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27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0,76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История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146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4,25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1,05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География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1,04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0,30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spc="25">
                          <a:effectLst/>
                          <a:latin typeface="Cambria" panose="02040503050406030204" pitchFamily="18" charset="0"/>
                        </a:rPr>
                        <a:t>Английский язык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3,62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0,80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Немецкий язык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3,77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Французский язык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7,32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0,00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Испанский язык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Обществознание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350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2,95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98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0,83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Литература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97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9,82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53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5,36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7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1432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2,07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411</a:t>
                      </a:r>
                      <a:endParaRPr lang="ru-RU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0,59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16697" y="819221"/>
            <a:ext cx="106011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Результаты работы областной конфликтной комиссии на ЕГЭ-2014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18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9657" y="744571"/>
            <a:ext cx="104895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Объединение информации с бланков ЕГЭ </a:t>
            </a:r>
            <a:endParaRPr lang="ru-RU" sz="2800" b="1" dirty="0" smtClean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</a:t>
            </a:r>
            <a:r>
              <a:rPr lang="ru-RU" sz="28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Федеральном Центре тестирования</a:t>
            </a:r>
          </a:p>
        </p:txBody>
      </p:sp>
      <p:pic>
        <p:nvPicPr>
          <p:cNvPr id="6180" name="Picture 21" descr="C:\Users\kadach_tg\Desktop\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5"/>
          <a:stretch/>
        </p:blipFill>
        <p:spPr bwMode="auto">
          <a:xfrm>
            <a:off x="417981" y="1698678"/>
            <a:ext cx="11301273" cy="50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58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41177" y="1554419"/>
            <a:ext cx="6484774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36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Форма для замечаний о нарушениях во время проведения ЕГЭ</a:t>
            </a:r>
          </a:p>
        </p:txBody>
      </p:sp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667546" y="2955195"/>
            <a:ext cx="621090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Участникам ЕГЭ вместе с экзаменационными материалами </a:t>
            </a:r>
            <a:r>
              <a:rPr lang="ru-RU" altLang="ru-RU" sz="2200" b="1" dirty="0">
                <a:solidFill>
                  <a:srgbClr val="22419B"/>
                </a:solidFill>
                <a:latin typeface="Cambria" panose="02040503050406030204" pitchFamily="18" charset="0"/>
              </a:rPr>
              <a:t>выдаётся форма</a:t>
            </a:r>
            <a:r>
              <a:rPr lang="ru-RU" alt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, </a:t>
            </a:r>
            <a:r>
              <a:rPr lang="ru-RU" altLang="ru-RU" sz="2200" b="1" dirty="0">
                <a:solidFill>
                  <a:srgbClr val="22419B"/>
                </a:solidFill>
                <a:latin typeface="Cambria" panose="02040503050406030204" pitchFamily="18" charset="0"/>
              </a:rPr>
              <a:t>где можно указать замечания о нарушениях</a:t>
            </a:r>
            <a:r>
              <a:rPr lang="ru-RU" alt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 процедуры проведения ЕГЭ в ППЭ.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solidFill>
                <a:srgbClr val="22419B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22419B"/>
                </a:solidFill>
                <a:latin typeface="Cambria" panose="02040503050406030204" pitchFamily="18" charset="0"/>
              </a:rPr>
              <a:t>По окончанию экзамена</a:t>
            </a:r>
            <a:r>
              <a:rPr lang="ru-RU" altLang="ru-RU" sz="2200" dirty="0">
                <a:solidFill>
                  <a:srgbClr val="22419B"/>
                </a:solidFill>
                <a:latin typeface="Cambria" panose="02040503050406030204" pitchFamily="18" charset="0"/>
              </a:rPr>
              <a:t> участник ЕГЭ  предоставляет (сдает) данную форма организаторам в аудитории. </a:t>
            </a:r>
          </a:p>
        </p:txBody>
      </p:sp>
      <p:pic>
        <p:nvPicPr>
          <p:cNvPr id="5" name="Picture 2" descr="C:\Users\Гость\AppData\Local\Microsoft\Windows\Temporary Internet Files\Content.IE5\U62C36BC\scan 1ege.jpg"/>
          <p:cNvPicPr>
            <a:picLocks noChangeAspect="1" noChangeArrowheads="1"/>
          </p:cNvPicPr>
          <p:nvPr/>
        </p:nvPicPr>
        <p:blipFill rotWithShape="1">
          <a:blip r:embed="rId2" cstate="print"/>
          <a:srcRect l="2326" t="1988" r="2434" b="2252"/>
          <a:stretch/>
        </p:blipFill>
        <p:spPr bwMode="auto">
          <a:xfrm>
            <a:off x="7222570" y="862067"/>
            <a:ext cx="3910088" cy="566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555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_________________533e70054d5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28" y="3586118"/>
            <a:ext cx="2618792" cy="261879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49355" y="742762"/>
            <a:ext cx="10549812" cy="94728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ПОДАВЛЕНИЕ СИГНАЛА СОТОВОЙ СВЯЗИ</a:t>
            </a:r>
            <a:endParaRPr lang="ru-RU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0178" name="Picture 2" descr="http://blog.jammer.su/wp-content/uploads/2014/09/iPhone-ege-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256" y="1690045"/>
            <a:ext cx="6982249" cy="424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72" name="Прямоугольник 6"/>
          <p:cNvSpPr>
            <a:spLocks noChangeArrowheads="1"/>
          </p:cNvSpPr>
          <p:nvPr/>
        </p:nvSpPr>
        <p:spPr bwMode="auto">
          <a:xfrm>
            <a:off x="7380772" y="1690045"/>
            <a:ext cx="446910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dirty="0">
                <a:latin typeface="Cambria" panose="02040503050406030204" pitchFamily="18" charset="0"/>
              </a:rPr>
              <a:t>В 2015 г. планируется оснащение всех ППЭ средствами подавления сигналов сотовой связи. </a:t>
            </a:r>
          </a:p>
        </p:txBody>
      </p:sp>
    </p:spTree>
    <p:extLst>
      <p:ext uri="{BB962C8B-B14F-4D97-AF65-F5344CB8AC3E}">
        <p14:creationId xmlns:p14="http://schemas.microsoft.com/office/powerpoint/2010/main" val="3171913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2060919"/>
              </p:ext>
            </p:extLst>
          </p:nvPr>
        </p:nvGraphicFramePr>
        <p:xfrm>
          <a:off x="1422401" y="1386037"/>
          <a:ext cx="8856984" cy="4680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579" name="Рисунок 1" descr="Опасны ли глушилки мобильных телефонов для здоровья?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34999">
            <a:off x="3151294" y="1485978"/>
            <a:ext cx="2711853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166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2" descr="alligator40-5-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7" y="1855302"/>
            <a:ext cx="3488094" cy="261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424906" y="4468604"/>
            <a:ext cx="792003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200" b="1" dirty="0">
                <a:latin typeface="Cambria" panose="02040503050406030204" pitchFamily="18" charset="0"/>
              </a:rPr>
              <a:t>Особенности:</a:t>
            </a:r>
            <a:endParaRPr lang="ru-RU" sz="2200" dirty="0">
              <a:latin typeface="Cambria" panose="02040503050406030204" pitchFamily="18" charset="0"/>
            </a:endParaRPr>
          </a:p>
          <a:p>
            <a:r>
              <a:rPr lang="ru-RU" sz="2200" b="1" dirty="0">
                <a:latin typeface="Cambria" panose="02040503050406030204" pitchFamily="18" charset="0"/>
              </a:rPr>
              <a:t>подавление ВСЕХ диапазонов мобильной связи</a:t>
            </a:r>
            <a:r>
              <a:rPr lang="ru-RU" sz="2200" dirty="0">
                <a:latin typeface="Cambria" panose="02040503050406030204" pitchFamily="18" charset="0"/>
              </a:rPr>
              <a:t>:</a:t>
            </a:r>
          </a:p>
          <a:p>
            <a:r>
              <a:rPr lang="ru-RU" sz="2200" dirty="0">
                <a:latin typeface="Cambria" panose="02040503050406030204" pitchFamily="18" charset="0"/>
              </a:rPr>
              <a:t>- CDMA 800 МГц</a:t>
            </a:r>
          </a:p>
          <a:p>
            <a:r>
              <a:rPr lang="ru-RU" sz="2200" dirty="0">
                <a:latin typeface="Cambria" panose="02040503050406030204" pitchFamily="18" charset="0"/>
              </a:rPr>
              <a:t>- GSM 900/1800/1900 МГц</a:t>
            </a:r>
          </a:p>
          <a:p>
            <a:r>
              <a:rPr lang="ru-RU" sz="2200" dirty="0">
                <a:latin typeface="Cambria" panose="02040503050406030204" pitchFamily="18" charset="0"/>
              </a:rPr>
              <a:t>- 3G 2100 </a:t>
            </a:r>
            <a:r>
              <a:rPr lang="ru-RU" sz="2200" dirty="0" smtClean="0">
                <a:latin typeface="Cambria" panose="02040503050406030204" pitchFamily="18" charset="0"/>
              </a:rPr>
              <a:t>МГц</a:t>
            </a:r>
            <a:endParaRPr lang="ru-RU" sz="2200" dirty="0">
              <a:latin typeface="Cambria" panose="02040503050406030204" pitchFamily="18" charset="0"/>
            </a:endParaRPr>
          </a:p>
        </p:txBody>
      </p:sp>
      <p:pic>
        <p:nvPicPr>
          <p:cNvPr id="40964" name="Рисунок 5" descr="алигатор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49" y="1855825"/>
            <a:ext cx="3575518" cy="275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9"/>
          <p:cNvSpPr txBox="1">
            <a:spLocks noChangeArrowheads="1"/>
          </p:cNvSpPr>
          <p:nvPr/>
        </p:nvSpPr>
        <p:spPr bwMode="auto">
          <a:xfrm>
            <a:off x="4511675" y="1989139"/>
            <a:ext cx="390207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200" dirty="0">
                <a:latin typeface="Cambria" panose="02040503050406030204" pitchFamily="18" charset="0"/>
              </a:rPr>
              <a:t>«Alligator-25» блокирует работу мобильных телефонов и подслушивающих устройств, работающих на частоте CDMA, GSM и 3G.</a:t>
            </a:r>
          </a:p>
          <a:p>
            <a:endParaRPr lang="ru-RU" sz="2200" dirty="0">
              <a:latin typeface="Cambria" panose="02040503050406030204" pitchFamily="18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702594" y="1083102"/>
            <a:ext cx="86423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Пример использования систем подавления связи в регионе</a:t>
            </a:r>
          </a:p>
        </p:txBody>
      </p:sp>
    </p:spTree>
    <p:extLst>
      <p:ext uri="{BB962C8B-B14F-4D97-AF65-F5344CB8AC3E}">
        <p14:creationId xmlns:p14="http://schemas.microsoft.com/office/powerpoint/2010/main" val="1120535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Dc\документы рцои\2014\ЕГЭ\ППЭ 2014\Ростелеком\сканы Ростелеком_ППЭ_поэтажные планы\ППЭ 15_ г.Мичуринск СОШ №1\1 00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5" t="19469" r="2666" b="39017"/>
          <a:stretch/>
        </p:blipFill>
        <p:spPr bwMode="auto">
          <a:xfrm>
            <a:off x="269097" y="2060575"/>
            <a:ext cx="11706383" cy="39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642957" y="3004047"/>
            <a:ext cx="443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</a:rPr>
              <a:t>WC</a:t>
            </a:r>
            <a:endParaRPr lang="ru-RU" sz="1200" b="1" dirty="0">
              <a:latin typeface="Arial" panose="020B0604020202020204" pitchFamily="34" charset="0"/>
            </a:endParaRPr>
          </a:p>
        </p:txBody>
      </p:sp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11242500" y="3004047"/>
            <a:ext cx="443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</a:rPr>
              <a:t>WC</a:t>
            </a:r>
            <a:endParaRPr lang="ru-RU" sz="1200" b="1" dirty="0">
              <a:latin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42957" y="4224518"/>
            <a:ext cx="374080" cy="349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346025" y="4224519"/>
            <a:ext cx="339612" cy="349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1801113" y="1241717"/>
            <a:ext cx="86423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Обоснованный выбор мест расположения оборудования</a:t>
            </a:r>
          </a:p>
          <a:p>
            <a:pPr algn="ctr"/>
            <a:endParaRPr lang="ru-RU" sz="28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97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3184" y="781925"/>
            <a:ext cx="11364685" cy="65498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Нормативная правовая база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4294967295"/>
          </p:nvPr>
        </p:nvSpPr>
        <p:spPr bwMode="auto">
          <a:xfrm>
            <a:off x="499187" y="1653236"/>
            <a:ext cx="11392677" cy="4392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b="1" dirty="0">
                <a:latin typeface="Cambria" panose="02040503050406030204" pitchFamily="18" charset="0"/>
              </a:rPr>
              <a:t>п.36  Порядка ГИА-11 от  26.12.2013  №1400</a:t>
            </a:r>
          </a:p>
          <a:p>
            <a:pPr marL="457200" indent="-457200" algn="just">
              <a:buNone/>
            </a:pPr>
            <a:r>
              <a:rPr lang="ru-RU" sz="1800" dirty="0">
                <a:latin typeface="Cambria" panose="02040503050406030204" pitchFamily="18" charset="0"/>
              </a:rPr>
              <a:t>         …По решению ГЭК ППЭ оборудуются системами подавления сигналов подвижной связи…</a:t>
            </a:r>
          </a:p>
          <a:p>
            <a:pPr marL="457200" indent="-457200">
              <a:buNone/>
            </a:pPr>
            <a:r>
              <a:rPr lang="ru-RU" sz="2000" b="1" dirty="0">
                <a:latin typeface="Cambria" panose="02040503050406030204" pitchFamily="18" charset="0"/>
              </a:rPr>
              <a:t>2.      Постановление Правительства РФ от 1 декабря 2009 г. N 982</a:t>
            </a:r>
            <a:br>
              <a:rPr lang="ru-RU" sz="2000" b="1" dirty="0">
                <a:latin typeface="Cambria" panose="02040503050406030204" pitchFamily="18" charset="0"/>
              </a:rPr>
            </a:br>
            <a:r>
              <a:rPr lang="ru-RU" sz="2000" b="1" dirty="0">
                <a:latin typeface="Cambria" panose="02040503050406030204" pitchFamily="18" charset="0"/>
              </a:rPr>
              <a:t>"Об утверждении единого перечня продукции, подлежащей обязательной сертификации, и единого перечня продукции, подтверждение соответствия которой осуществляется в форме принятия декларации о соответствии"</a:t>
            </a:r>
          </a:p>
          <a:p>
            <a:pPr marL="457200" indent="-457200">
              <a:buNone/>
            </a:pPr>
            <a:r>
              <a:rPr lang="ru-RU" sz="2000" b="1" dirty="0">
                <a:latin typeface="Cambria" panose="02040503050406030204" pitchFamily="18" charset="0"/>
              </a:rPr>
              <a:t>3.    п.5 ст. 22 Федерального закона от 7 июля 2003 г. N 126-ФЗ </a:t>
            </a:r>
            <a:r>
              <a:rPr lang="ru-RU" sz="2000" b="1" dirty="0" smtClean="0">
                <a:latin typeface="Cambria" panose="02040503050406030204" pitchFamily="18" charset="0"/>
              </a:rPr>
              <a:t>«О </a:t>
            </a:r>
            <a:r>
              <a:rPr lang="ru-RU" sz="2000" b="1" dirty="0">
                <a:latin typeface="Cambria" panose="02040503050406030204" pitchFamily="18" charset="0"/>
              </a:rPr>
              <a:t>связи»</a:t>
            </a:r>
          </a:p>
          <a:p>
            <a:pPr marL="457200" indent="-457200" algn="just">
              <a:buNone/>
            </a:pPr>
            <a:r>
              <a:rPr lang="ru-RU" sz="1800" dirty="0">
                <a:latin typeface="Cambria" panose="02040503050406030204" pitchFamily="18" charset="0"/>
              </a:rPr>
              <a:t>         …Средства связи, иные радиоэлектронные средства и высокочастотные устройства, являющиеся источниками электромагнитного излучения, подлежат регистрации. Перечень радиоэлектронных средств и высокочастотных устройств, подлежащих регистрации, и порядок их регистрации определяются Правительством Российской Федерации…</a:t>
            </a:r>
            <a:endParaRPr lang="ru-RU" sz="2400" dirty="0">
              <a:latin typeface="Cambria" panose="02040503050406030204" pitchFamily="18" charset="0"/>
            </a:endParaRPr>
          </a:p>
          <a:p>
            <a:pPr marL="457200" indent="-457200">
              <a:buNone/>
            </a:pPr>
            <a:r>
              <a:rPr lang="ru-RU" sz="2000" b="1" dirty="0">
                <a:latin typeface="Cambria" panose="02040503050406030204" pitchFamily="18" charset="0"/>
              </a:rPr>
              <a:t>4.     Постановление Правительства РФ от 12 октября 2004 г. N 539</a:t>
            </a:r>
            <a:br>
              <a:rPr lang="ru-RU" sz="2000" b="1" dirty="0">
                <a:latin typeface="Cambria" panose="02040503050406030204" pitchFamily="18" charset="0"/>
              </a:rPr>
            </a:br>
            <a:r>
              <a:rPr lang="ru-RU" sz="2000" b="1" dirty="0">
                <a:latin typeface="Cambria" panose="02040503050406030204" pitchFamily="18" charset="0"/>
              </a:rPr>
              <a:t>"О порядке регистрации радиоэлектронных средств и высокочастотных  устройств»</a:t>
            </a:r>
          </a:p>
        </p:txBody>
      </p:sp>
    </p:spTree>
    <p:extLst>
      <p:ext uri="{BB962C8B-B14F-4D97-AF65-F5344CB8AC3E}">
        <p14:creationId xmlns:p14="http://schemas.microsoft.com/office/powerpoint/2010/main" val="2906378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69798" y="803179"/>
            <a:ext cx="10230789" cy="7207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Планируемые результаты</a:t>
            </a:r>
            <a:endParaRPr lang="ru-RU" sz="36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6083" name="Содержимое 2"/>
          <p:cNvSpPr>
            <a:spLocks noGrp="1"/>
          </p:cNvSpPr>
          <p:nvPr>
            <p:ph idx="4294967295"/>
          </p:nvPr>
        </p:nvSpPr>
        <p:spPr bwMode="auto">
          <a:xfrm>
            <a:off x="550506" y="2071397"/>
            <a:ext cx="11150081" cy="36296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2419B"/>
                </a:solidFill>
                <a:latin typeface="Cambria" panose="02040503050406030204" pitchFamily="18" charset="0"/>
              </a:rPr>
              <a:t>Комплекс мер по информационной безопасности позволяет предотвратить нарушения порядка проведения ГИА, связанные с использованием технических  средств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2419B"/>
                </a:solidFill>
                <a:latin typeface="Cambria" panose="02040503050406030204" pitchFamily="18" charset="0"/>
              </a:rPr>
              <a:t>Отсутствие КИМ в интернет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2419B"/>
                </a:solidFill>
                <a:latin typeface="Cambria" panose="02040503050406030204" pitchFamily="18" charset="0"/>
              </a:rPr>
              <a:t>Отсутствие негативной информации в СМИ, жалоб и обращений со стороны участников и их родителей</a:t>
            </a:r>
            <a:endParaRPr lang="ru-RU" dirty="0" smtClean="0">
              <a:solidFill>
                <a:srgbClr val="22419B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96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287624" y="2845836"/>
            <a:ext cx="10114384" cy="625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902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54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anose="02040503050406030204" pitchFamily="18" charset="0"/>
                <a:cs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56051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61796" y="615539"/>
            <a:ext cx="107302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Сравнение количества поданных и удовлетворенных апелляций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на ЕГЭ в 2013-2014 гг.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9457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 b="-73"/>
          <a:stretch>
            <a:fillRect/>
          </a:stretch>
        </p:blipFill>
        <p:spPr bwMode="auto">
          <a:xfrm>
            <a:off x="1054355" y="1539554"/>
            <a:ext cx="10618237" cy="50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34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2081" y="815619"/>
            <a:ext cx="11616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Техническое обеспечение </a:t>
            </a:r>
            <a:r>
              <a:rPr lang="ru-RU" sz="24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и соблюдения норм </a:t>
            </a:r>
            <a:endParaRPr lang="ru-RU" sz="2400" b="1" dirty="0" smtClean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ИНФОРМАЦИОННОЙ БЕЗОПАСНОСТИ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при формировании РИС </a:t>
            </a:r>
            <a:r>
              <a:rPr lang="ru-RU" sz="2400" b="1" dirty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Ростовской области </a:t>
            </a:r>
            <a:endParaRPr lang="ru-RU" sz="24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318647"/>
              </p:ext>
            </p:extLst>
          </p:nvPr>
        </p:nvGraphicFramePr>
        <p:xfrm>
          <a:off x="203718" y="2158546"/>
          <a:ext cx="11870095" cy="407535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935055"/>
                <a:gridCol w="2233760"/>
                <a:gridCol w="2233760"/>
                <a:gridCol w="2233760"/>
                <a:gridCol w="2233760"/>
              </a:tblGrid>
              <a:tr h="8743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Подключение к ЗСПД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ППОИ (11)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МОУО (63)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ППЭ, задействованные в 2014 году (134)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ОО 2014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</a:tr>
              <a:tr h="437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Подключен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26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32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75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</a:tr>
              <a:tr h="437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Не подключен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28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78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829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</a:tr>
              <a:tr h="8743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Не получена ПКИ / подключение не завершено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19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56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</a:tr>
              <a:tr h="8743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Не корректная настройка подключения (письма не проходят)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endParaRPr lang="ru-RU" sz="2000" b="0" i="0" u="none" strike="noStrike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</a:tr>
              <a:tr h="437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63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134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Cambria" panose="02040503050406030204" pitchFamily="18" charset="0"/>
                        </a:rPr>
                        <a:t>973</a:t>
                      </a:r>
                      <a:endParaRPr lang="ru-RU" sz="2000" b="1" i="0" u="none" strike="noStrike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903" marR="6903" marT="690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986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455576" y="709127"/>
            <a:ext cx="10590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НОРМАТИВНО-ПРАВОВЫЕ АКТЫ В СФЕРЕ ЗАЩИТЫ ПЕРСОНАЛЬНЫХ ДАННЫХ И ИНФОРМАЦИИ ОГРАНИЧЕННОГО ДОСТУПА</a:t>
            </a:r>
            <a:endParaRPr lang="ru-RU" sz="24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84397141"/>
              </p:ext>
            </p:extLst>
          </p:nvPr>
        </p:nvGraphicFramePr>
        <p:xfrm>
          <a:off x="1110343" y="1502228"/>
          <a:ext cx="10114383" cy="4951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9625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189551" y="718457"/>
            <a:ext cx="11002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  <a:cs typeface="Arial" pitchFamily="34" charset="0"/>
              </a:rPr>
              <a:t>Соблюдение баланса возможностей современных информационных технологий и выполнение требований информационной </a:t>
            </a:r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  <a:cs typeface="Arial" pitchFamily="34" charset="0"/>
              </a:rPr>
              <a:t>безопасности</a:t>
            </a:r>
            <a:endParaRPr lang="ru-RU" sz="2400" b="1" dirty="0">
              <a:solidFill>
                <a:srgbClr val="22419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3076" name="Picture 4" descr="&amp;CHcy;&amp;iecy;&amp;lcy;&amp;ocy;&amp;vcy;&amp;iecy;&amp;chcy;&amp;kcy;&amp;icy; 3D - Hq &amp;ocy;&amp;bcy;&amp;ocy;&amp;icy; &amp;bcy;&amp;ocy;&amp;lcy;&amp;softcy;&amp;shcy;&amp;icy;&amp;khcy; &amp;rcy;&amp;acy;&amp;zcy;&amp;mcy;&amp;iecy;&amp;rcy;&amp;ocy;&amp;vcy;, &amp;kcy;&amp;acy;&amp;chcy;&amp;iecy;&amp;scy;&amp;tcy;&amp;vcy;&amp;iecy;&amp;ncy;&amp;ncy;&amp;ycy;&amp;iecy; &amp;fcy;&amp;ocy;&amp;tcy;&amp;ocy;&amp;gcy;&amp;rcy;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69" y="5329808"/>
            <a:ext cx="1528192" cy="15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70402699"/>
              </p:ext>
            </p:extLst>
          </p:nvPr>
        </p:nvGraphicFramePr>
        <p:xfrm>
          <a:off x="681135" y="1520890"/>
          <a:ext cx="11000792" cy="3924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84303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Kuznetsov\Мои документы\Мои рисунки\logoGCS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0221" y="882172"/>
            <a:ext cx="1789247" cy="12379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3852" y="2112784"/>
            <a:ext cx="1118310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Доставка ЭМ в Ростовскую область на специальных склад ГЦСС </a:t>
            </a:r>
            <a:endParaRPr lang="ru-RU" sz="2400" b="1" dirty="0">
              <a:solidFill>
                <a:srgbClr val="22419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742058" y="2825858"/>
            <a:ext cx="746144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35182" y="3641007"/>
            <a:ext cx="1114674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</a:rPr>
              <a:t>Переупаковка </a:t>
            </a:r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ЭМ сотрудниками РЦОИ на территории склада ГЦСС</a:t>
            </a:r>
            <a:endParaRPr lang="ru-RU" sz="2400" b="1" dirty="0">
              <a:solidFill>
                <a:srgbClr val="22419B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768943" y="4262421"/>
            <a:ext cx="746144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50846" y="5065112"/>
            <a:ext cx="1112856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</a:rPr>
              <a:t>Выдача </a:t>
            </a:r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ЭМ членам </a:t>
            </a:r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</a:rPr>
              <a:t>ГЭК в день </a:t>
            </a:r>
            <a:r>
              <a:rPr lang="ru-RU" sz="2400" b="1" dirty="0" smtClean="0">
                <a:solidFill>
                  <a:srgbClr val="22419B"/>
                </a:solidFill>
                <a:latin typeface="Cambria" panose="02040503050406030204" pitchFamily="18" charset="0"/>
              </a:rPr>
              <a:t>экзамена непосредственно в ППЭ сотрудниками </a:t>
            </a:r>
            <a:r>
              <a:rPr lang="ru-RU" sz="2400" b="1" dirty="0">
                <a:solidFill>
                  <a:srgbClr val="22419B"/>
                </a:solidFill>
                <a:latin typeface="Cambria" panose="02040503050406030204" pitchFamily="18" charset="0"/>
              </a:rPr>
              <a:t>ГЦСС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4563" y="784157"/>
            <a:ext cx="11574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ДОСТАВКА ЭКЗАМЕНАЦИОННЫХ </a:t>
            </a:r>
          </a:p>
          <a:p>
            <a:pPr algn="ctr"/>
            <a:r>
              <a:rPr lang="ru-RU" sz="3200" b="1" dirty="0" smtClean="0">
                <a:solidFill>
                  <a:srgbClr val="2241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МАТЕРИАЛОВ СИЛАМИ ГЦСС ДО ППЭ</a:t>
            </a:r>
            <a:endParaRPr lang="ru-RU" sz="3200" b="1" dirty="0">
              <a:solidFill>
                <a:srgbClr val="2241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45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1"/>
          <p:cNvSpPr>
            <a:spLocks noGrp="1"/>
          </p:cNvSpPr>
          <p:nvPr/>
        </p:nvSpPr>
        <p:spPr bwMode="auto">
          <a:xfrm>
            <a:off x="1981200" y="142331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542925" fontAlgn="auto">
              <a:spcAft>
                <a:spcPts val="0"/>
              </a:spcAft>
              <a:buNone/>
              <a:defRPr/>
            </a:pP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1870" y="85871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ТЕХНОЛОГИЯ ПЕЧАТИ КИМ В ППЭ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71870" y="1556793"/>
            <a:ext cx="644035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 lvl="2" algn="just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defRPr/>
            </a:pPr>
            <a:r>
              <a:rPr lang="ru-RU" sz="1700" b="1" dirty="0">
                <a:latin typeface="Cambria" panose="02040503050406030204" pitchFamily="18" charset="0"/>
                <a:cs typeface="Times New Roman" pitchFamily="18" charset="0"/>
              </a:rPr>
              <a:t>Доставочный пакет с экзаменационным материалами включает:</a:t>
            </a:r>
          </a:p>
          <a:p>
            <a:pPr marL="300038" lvl="2" indent="-285750" algn="just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700" b="1" dirty="0">
                <a:latin typeface="Cambria" panose="02040503050406030204" pitchFamily="18" charset="0"/>
                <a:cs typeface="Times New Roman" pitchFamily="18" charset="0"/>
              </a:rPr>
              <a:t>Бумажные бланки, упакованные в </a:t>
            </a:r>
            <a:r>
              <a:rPr lang="ru-RU" sz="1700" b="1" dirty="0" smtClean="0">
                <a:latin typeface="Cambria" panose="02040503050406030204" pitchFamily="18" charset="0"/>
                <a:cs typeface="Times New Roman" pitchFamily="18" charset="0"/>
              </a:rPr>
              <a:t>индивидуальные комплекты</a:t>
            </a:r>
            <a:endParaRPr lang="ru-RU" sz="1700" b="1" dirty="0">
              <a:latin typeface="Cambria" panose="02040503050406030204" pitchFamily="18" charset="0"/>
              <a:cs typeface="Times New Roman" pitchFamily="18" charset="0"/>
            </a:endParaRPr>
          </a:p>
          <a:p>
            <a:pPr marL="300038" lvl="2" indent="-285750" algn="just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en-US" sz="1700" b="1" dirty="0">
                <a:latin typeface="Cambria" panose="02040503050406030204" pitchFamily="18" charset="0"/>
                <a:cs typeface="Times New Roman" pitchFamily="18" charset="0"/>
              </a:rPr>
              <a:t>CD-</a:t>
            </a:r>
            <a:r>
              <a:rPr lang="ru-RU" sz="1700" b="1" dirty="0">
                <a:latin typeface="Cambria" panose="02040503050406030204" pitchFamily="18" charset="0"/>
                <a:cs typeface="Times New Roman" pitchFamily="18" charset="0"/>
              </a:rPr>
              <a:t>диски с зашифрованными КИМ, номера которых соответствуют бумажным бланкам </a:t>
            </a:r>
          </a:p>
          <a:p>
            <a:pPr marL="300038" lvl="2" indent="-285750" algn="just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endParaRPr lang="ru-RU" sz="1700" b="1" dirty="0">
              <a:latin typeface="Cambria" panose="02040503050406030204" pitchFamily="18" charset="0"/>
              <a:cs typeface="Times New Roman" pitchFamily="18" charset="0"/>
            </a:endParaRPr>
          </a:p>
          <a:p>
            <a:pPr marL="300038" lvl="2" indent="-285750" algn="just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endParaRPr lang="ru-RU" sz="1700" b="1" dirty="0">
              <a:latin typeface="Cambria" panose="02040503050406030204" pitchFamily="18" charset="0"/>
              <a:cs typeface="Times New Roman" pitchFamily="18" charset="0"/>
            </a:endParaRPr>
          </a:p>
          <a:p>
            <a:pPr marL="300038" lvl="2" indent="-285750" algn="just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ü"/>
              <a:defRPr/>
            </a:pPr>
            <a:endParaRPr lang="ru-RU" sz="1700" b="1" dirty="0">
              <a:latin typeface="Cambria" panose="02040503050406030204" pitchFamily="18" charset="0"/>
              <a:cs typeface="Times New Roman" pitchFamily="18" charset="0"/>
            </a:endParaRPr>
          </a:p>
          <a:p>
            <a:pPr marL="14288" lvl="2" algn="just"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defRPr/>
            </a:pPr>
            <a:r>
              <a:rPr lang="ru-RU" sz="1700" b="1" dirty="0">
                <a:latin typeface="Cambria" panose="02040503050406030204" pitchFamily="18" charset="0"/>
                <a:cs typeface="Times New Roman" pitchFamily="18" charset="0"/>
              </a:rPr>
              <a:t>	</a:t>
            </a:r>
            <a:endParaRPr lang="en-US" sz="1700" b="1" dirty="0">
              <a:latin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629137" y="3604262"/>
            <a:ext cx="8859350" cy="11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 descr="http://s.appleinsider.ru/2013/07/1096880_6378604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92" t="13636" r="20384" b="7272"/>
          <a:stretch>
            <a:fillRect/>
          </a:stretch>
        </p:blipFill>
        <p:spPr bwMode="auto">
          <a:xfrm>
            <a:off x="8474696" y="1770498"/>
            <a:ext cx="2803430" cy="1401715"/>
          </a:xfrm>
          <a:prstGeom prst="rect">
            <a:avLst/>
          </a:prstGeom>
          <a:noFill/>
        </p:spPr>
      </p:pic>
      <p:pic>
        <p:nvPicPr>
          <p:cNvPr id="12" name="Picture 8" descr="http://winda41.ru/d/472881/d/241814806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9621" y="3651819"/>
            <a:ext cx="1436927" cy="1436927"/>
          </a:xfrm>
          <a:prstGeom prst="rect">
            <a:avLst/>
          </a:prstGeom>
          <a:noFill/>
        </p:spPr>
      </p:pic>
      <p:pic>
        <p:nvPicPr>
          <p:cNvPr id="13" name="Picture 6" descr="http://www.originalam.net/img/pages/16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661" y="3925154"/>
            <a:ext cx="1229401" cy="1229401"/>
          </a:xfrm>
          <a:prstGeom prst="rect">
            <a:avLst/>
          </a:prstGeom>
          <a:noFill/>
        </p:spPr>
      </p:pic>
      <p:pic>
        <p:nvPicPr>
          <p:cNvPr id="14" name="Picture 2" descr="http://www.softcom.ua/main/about/images/certificate-icon.png"/>
          <p:cNvPicPr>
            <a:picLocks noChangeAspect="1" noChangeArrowheads="1"/>
          </p:cNvPicPr>
          <p:nvPr/>
        </p:nvPicPr>
        <p:blipFill>
          <a:blip r:embed="rId5" cstate="print"/>
          <a:srcRect l="8859" t="19195" r="9931" b="18790"/>
          <a:stretch>
            <a:fillRect/>
          </a:stretch>
        </p:blipFill>
        <p:spPr bwMode="auto">
          <a:xfrm>
            <a:off x="5146748" y="4691257"/>
            <a:ext cx="591848" cy="45195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922612" y="5142544"/>
            <a:ext cx="24699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latin typeface="Cambria" panose="02040503050406030204" pitchFamily="18" charset="0"/>
                <a:cs typeface="Times New Roman" pitchFamily="18" charset="0"/>
              </a:rPr>
              <a:t>Ключ расшифровки КИМ уникальный на регион и дату экзамена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itchFamily="18" charset="0"/>
              </a:rPr>
              <a:t>(доступен за </a:t>
            </a:r>
            <a:r>
              <a:rPr lang="en-US" sz="1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itchFamily="18" charset="0"/>
              </a:rPr>
              <a:t>2</a:t>
            </a:r>
            <a:r>
              <a:rPr lang="ru-RU" sz="1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itchFamily="18" charset="0"/>
              </a:rPr>
              <a:t>0 </a:t>
            </a:r>
            <a:r>
              <a:rPr lang="ru-RU" sz="1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itchFamily="18" charset="0"/>
              </a:rPr>
              <a:t>минут до экзамена) </a:t>
            </a:r>
          </a:p>
        </p:txBody>
      </p:sp>
      <p:pic>
        <p:nvPicPr>
          <p:cNvPr id="16" name="Picture 4" descr="http://upload.wikimedia.org/wikipedia/commons/thumb/6/65/Usbdrive_icon.svg/220px-Usbdrive_icon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0925" y="3920734"/>
            <a:ext cx="1156703" cy="115670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312024" y="5090286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latin typeface="Cambria" panose="02040503050406030204" pitchFamily="18" charset="0"/>
                <a:cs typeface="Times New Roman" pitchFamily="18" charset="0"/>
              </a:rPr>
              <a:t>ЭП члена ГЭК</a:t>
            </a:r>
          </a:p>
        </p:txBody>
      </p:sp>
      <p:sp>
        <p:nvSpPr>
          <p:cNvPr id="18" name="Плюс 17"/>
          <p:cNvSpPr/>
          <p:nvPr/>
        </p:nvSpPr>
        <p:spPr>
          <a:xfrm>
            <a:off x="5807968" y="3992742"/>
            <a:ext cx="770384" cy="7200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</a:endParaRPr>
          </a:p>
        </p:txBody>
      </p:sp>
      <p:pic>
        <p:nvPicPr>
          <p:cNvPr id="19" name="Picture 6" descr="http://www.originalam.net/img/pages/16.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4789" y="4676210"/>
            <a:ext cx="357743" cy="35774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487488" y="5141383"/>
            <a:ext cx="2579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latin typeface="Cambria" panose="02040503050406030204" pitchFamily="18" charset="0"/>
                <a:cs typeface="Times New Roman" pitchFamily="18" charset="0"/>
              </a:rPr>
              <a:t>Зашифрованные КИМ на дату экзамена </a:t>
            </a:r>
          </a:p>
          <a:p>
            <a:pPr algn="ctr">
              <a:defRPr/>
            </a:pPr>
            <a:r>
              <a:rPr lang="ru-RU" sz="1400" dirty="0">
                <a:latin typeface="Cambria" panose="02040503050406030204" pitchFamily="18" charset="0"/>
                <a:cs typeface="Times New Roman" pitchFamily="18" charset="0"/>
              </a:rPr>
              <a:t>на </a:t>
            </a:r>
            <a:r>
              <a:rPr lang="en-US" sz="1400" dirty="0">
                <a:latin typeface="Cambria" panose="02040503050406030204" pitchFamily="18" charset="0"/>
                <a:cs typeface="Times New Roman" pitchFamily="18" charset="0"/>
              </a:rPr>
              <a:t>CD-</a:t>
            </a:r>
            <a:r>
              <a:rPr lang="ru-RU" sz="1400" dirty="0">
                <a:latin typeface="Cambria" panose="02040503050406030204" pitchFamily="18" charset="0"/>
                <a:cs typeface="Times New Roman" pitchFamily="18" charset="0"/>
              </a:rPr>
              <a:t>диске</a:t>
            </a:r>
          </a:p>
          <a:p>
            <a:pPr algn="ctr">
              <a:defRPr/>
            </a:pPr>
            <a:r>
              <a:rPr lang="ru-RU" sz="1400" dirty="0">
                <a:latin typeface="Cambria" panose="02040503050406030204" pitchFamily="18" charset="0"/>
                <a:cs typeface="Times New Roman" pitchFamily="18" charset="0"/>
              </a:rPr>
              <a:t>(доставляется с ЭМ) </a:t>
            </a:r>
          </a:p>
        </p:txBody>
      </p:sp>
      <p:sp>
        <p:nvSpPr>
          <p:cNvPr id="21" name="Плюс 20"/>
          <p:cNvSpPr/>
          <p:nvPr/>
        </p:nvSpPr>
        <p:spPr>
          <a:xfrm>
            <a:off x="3346548" y="3984372"/>
            <a:ext cx="770384" cy="7200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</a:endParaRPr>
          </a:p>
        </p:txBody>
      </p:sp>
      <p:sp>
        <p:nvSpPr>
          <p:cNvPr id="22" name="Плюс 21"/>
          <p:cNvSpPr/>
          <p:nvPr/>
        </p:nvSpPr>
        <p:spPr>
          <a:xfrm>
            <a:off x="8112224" y="3938157"/>
            <a:ext cx="770384" cy="7200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400256" y="5087958"/>
            <a:ext cx="2232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latin typeface="Cambria" panose="02040503050406030204" pitchFamily="18" charset="0"/>
                <a:cs typeface="Times New Roman" pitchFamily="18" charset="0"/>
              </a:rPr>
              <a:t>Специализированное программное обеспечение</a:t>
            </a:r>
          </a:p>
        </p:txBody>
      </p:sp>
      <p:pic>
        <p:nvPicPr>
          <p:cNvPr id="24" name="Picture 4" descr="http://softoplace.ru/images/test/system_information_viewe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30904" y="3615621"/>
            <a:ext cx="1457583" cy="1457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89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1518</Words>
  <Application>Microsoft Office PowerPoint</Application>
  <PresentationFormat>Широкоэкранный</PresentationFormat>
  <Paragraphs>380</Paragraphs>
  <Slides>38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MS PGothic</vt:lpstr>
      <vt:lpstr>Arial</vt:lpstr>
      <vt:lpstr>Calibri</vt:lpstr>
      <vt:lpstr>Calibri Light</vt:lpstr>
      <vt:lpstr>Cambria</vt:lpstr>
      <vt:lpstr>Times New Roman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Доставка тем сочинений (текстов изложений)</vt:lpstr>
      <vt:lpstr>Презентация PowerPoint</vt:lpstr>
      <vt:lpstr>Оригиналы бланков записей после копирования  поаудиторно упаковываются в чистые конверты, заготовленные заранее.  На конверты наклеиваются заполненные сопроводительные бланки.</vt:lpstr>
      <vt:lpstr>Презентация PowerPoint</vt:lpstr>
      <vt:lpstr>СЦЕНАРИИ ОБРАБОТКИ СОЧИНЕНИЯ (ИЗЛОЖЕНИЯ)</vt:lpstr>
      <vt:lpstr>Бланки</vt:lpstr>
      <vt:lpstr>Бланки</vt:lpstr>
      <vt:lpstr>Связка бланков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организации системы видеонаблюдения </vt:lpstr>
      <vt:lpstr>Проблематика проекта в 2014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ПОДАВЛЕНИЕ СИГНАЛА СОТОВОЙ СВЯЗИ</vt:lpstr>
      <vt:lpstr>Презентация PowerPoint</vt:lpstr>
      <vt:lpstr>Презентация PowerPoint</vt:lpstr>
      <vt:lpstr>Презентация PowerPoint</vt:lpstr>
      <vt:lpstr>Нормативная правовая база</vt:lpstr>
      <vt:lpstr>Планируемые результаты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 Snezhko</dc:creator>
  <cp:lastModifiedBy>Galina Snezhko</cp:lastModifiedBy>
  <cp:revision>32</cp:revision>
  <dcterms:created xsi:type="dcterms:W3CDTF">2014-10-23T19:43:19Z</dcterms:created>
  <dcterms:modified xsi:type="dcterms:W3CDTF">2014-10-24T06:17:05Z</dcterms:modified>
</cp:coreProperties>
</file>