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76" r:id="rId4"/>
    <p:sldId id="274" r:id="rId5"/>
    <p:sldId id="275" r:id="rId6"/>
    <p:sldId id="259" r:id="rId7"/>
    <p:sldId id="261" r:id="rId8"/>
    <p:sldId id="262" r:id="rId9"/>
    <p:sldId id="265" r:id="rId10"/>
    <p:sldId id="267" r:id="rId11"/>
    <p:sldId id="272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E1DC3-3DF3-46DD-9732-3CB2B3987A48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A38D-B734-4EA0-B669-AF88694DE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9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22080-716E-4401-90B5-DAAF2060C8D4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492FA-8E72-4870-93D1-116F6A19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592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AF25C5-A627-43F6-A001-A5835A4BD53A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97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718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42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1B16CB7-428C-484F-8B8C-742AD9E58937}" type="slidenum">
              <a:rPr lang="ru-RU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1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68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68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34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70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 txBox="1">
            <a:spLocks noGrp="1"/>
          </p:cNvSpPr>
          <p:nvPr/>
        </p:nvSpPr>
        <p:spPr bwMode="auto">
          <a:xfrm>
            <a:off x="3849689" y="942816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FC53C7A-BD4F-4803-98D7-6398166425C0}" type="slidenum">
              <a:rPr lang="ru-RU" sz="12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525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96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92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9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551FA-8605-4720-AB93-90AF295C6CB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224-97F7-490A-B934-2FB382DE131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9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CF97-62A0-4DAC-9DB1-FF17090F6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CABE5-8475-4850-83F6-7462E25008E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4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4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36CF-0A3C-47F8-B04A-48650009F40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CB2A-DF0C-4AB6-BF86-A51512CD5F5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73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E9174-92FE-4ED6-A0B6-A3018A59DA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56B28-C4C4-49E3-8878-E65BC629A71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56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FE4C0-960A-4A48-9145-4D58019AC6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E8374-394E-4758-8D1C-9EB470881A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8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1BAD4-6070-4172-BE3C-8EA8647C554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A0F0-A63A-473E-9150-0C876367BA8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9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ACEAC-74A8-424F-A716-F561F079D9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8A911-33B7-49BB-938F-5F8AAA854E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7E159-1827-435F-A2CD-E4511BA35A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75A75-6807-418F-8B59-FE4B1D95466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7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0EE3-CC60-4559-B239-70DBD044A06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CD642-FCC7-4B45-8CC8-F769D80877A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430E5-34C9-4658-9C1C-38FD876929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E1AD-5C48-4B5F-91DC-2A2FC960F57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50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40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DCBE4-FF3B-4D8D-8C61-82BF246C4C2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04BC9-D748-423D-9CB1-BA9C45FBA00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92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15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8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E257E0-7E82-4384-90EF-189AF12F5CE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8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18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FE1F12-A712-4AE9-9E32-66E7461C4D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5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801126"/>
            <a:ext cx="7870080" cy="95410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990033"/>
                </a:solidFill>
                <a:latin typeface="Cambria" pitchFamily="18" charset="0"/>
              </a:rPr>
              <a:t>Нормативные и процедурные особенности проведения ГИА в 2015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4197119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kern="0" dirty="0" smtClean="0">
                <a:solidFill>
                  <a:srgbClr val="2E3192"/>
                </a:solidFill>
                <a:latin typeface="Cambria" pitchFamily="18" charset="0"/>
              </a:rPr>
              <a:t>Тарасов Владимир Валентинович, </a:t>
            </a:r>
            <a:endParaRPr lang="ru-RU" sz="1600" kern="0" dirty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ru-RU" sz="1600" i="1" kern="0" dirty="0" smtClean="0">
                <a:solidFill>
                  <a:srgbClr val="2E3192"/>
                </a:solidFill>
                <a:latin typeface="Cambria" pitchFamily="18" charset="0"/>
              </a:rPr>
              <a:t>заведующий сектором мониторинга и обеспечения проведения </a:t>
            </a:r>
            <a:endParaRPr lang="ru-RU" sz="1600" i="1" kern="0" dirty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ru-RU" sz="1600" i="1" kern="0" dirty="0" smtClean="0">
                <a:solidFill>
                  <a:srgbClr val="2E3192"/>
                </a:solidFill>
                <a:latin typeface="Cambria" pitchFamily="18" charset="0"/>
              </a:rPr>
              <a:t>государственной итоговой  аттестации обучающихся</a:t>
            </a:r>
            <a:endParaRPr lang="ru-RU" sz="1200" i="1" kern="0" dirty="0">
              <a:solidFill>
                <a:sysClr val="windowText" lastClr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5" y="2660706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1" y="246788"/>
            <a:ext cx="8640960" cy="4308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2E3192"/>
                </a:solidFill>
                <a:latin typeface="Cambria" pitchFamily="18" charset="0"/>
              </a:rPr>
              <a:t>Безопасность ЕГЭ-2015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3" y="908720"/>
            <a:ext cx="83529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(Раздел VI. п. 34. Приказа </a:t>
            </a:r>
            <a:r>
              <a:rPr lang="ru-RU" sz="14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 России от 26.12.2013 N 1400)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746380"/>
            <a:ext cx="2591648" cy="341081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</a:pPr>
            <a:endParaRPr lang="ru-RU" sz="2000" dirty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000" dirty="0">
                <a:solidFill>
                  <a:srgbClr val="2E3192"/>
                </a:solidFill>
                <a:latin typeface="Cambria" panose="02040503050406030204" pitchFamily="18" charset="0"/>
              </a:rPr>
              <a:t>Обеспечение информационной безопасности ЕГЭ и избежание утечек контрольно-измерительных материалов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1746380"/>
            <a:ext cx="4824537" cy="864096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20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Видеонаблюдение </a:t>
            </a:r>
            <a:r>
              <a:rPr lang="ru-RU" sz="2000" b="1" dirty="0">
                <a:solidFill>
                  <a:srgbClr val="2E3192"/>
                </a:solidFill>
                <a:latin typeface="Cambria" panose="02040503050406030204" pitchFamily="18" charset="0"/>
              </a:rPr>
              <a:t>до 80% </a:t>
            </a:r>
            <a:r>
              <a:rPr lang="en-US" sz="2000" b="1" dirty="0">
                <a:solidFill>
                  <a:srgbClr val="2E3192"/>
                </a:solidFill>
                <a:latin typeface="Cambria" panose="02040503050406030204" pitchFamily="18" charset="0"/>
              </a:rPr>
              <a:t>on-line</a:t>
            </a:r>
            <a:endParaRPr lang="ru-RU" sz="20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67945" y="2996952"/>
            <a:ext cx="4824536" cy="86691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Печать КИМ в аудиториях ППЭ (февраль)</a:t>
            </a:r>
            <a:endParaRPr lang="ru-RU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67944" y="4283183"/>
            <a:ext cx="4824537" cy="874007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700" dirty="0">
                <a:solidFill>
                  <a:srgbClr val="2E3192"/>
                </a:solidFill>
                <a:latin typeface="Cambria" panose="02040503050406030204" pitchFamily="18" charset="0"/>
              </a:rPr>
              <a:t>Д</a:t>
            </a:r>
            <a:r>
              <a:rPr lang="ru-RU" sz="17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оставка экзаменационных материалов в ППЭ </a:t>
            </a:r>
          </a:p>
          <a:p>
            <a:pPr algn="ctr">
              <a:spcBef>
                <a:spcPct val="0"/>
              </a:spcBef>
            </a:pPr>
            <a:r>
              <a:rPr lang="ru-RU" dirty="0" smtClean="0">
                <a:solidFill>
                  <a:srgbClr val="2E3192"/>
                </a:solidFill>
                <a:latin typeface="Cambria" panose="02040503050406030204" pitchFamily="18" charset="0"/>
              </a:rPr>
              <a:t>ФГУП </a:t>
            </a:r>
            <a:r>
              <a:rPr lang="ru-RU" dirty="0">
                <a:solidFill>
                  <a:srgbClr val="2E3192"/>
                </a:solidFill>
                <a:latin typeface="Cambria" panose="02040503050406030204" pitchFamily="18" charset="0"/>
              </a:rPr>
              <a:t>«Главный центр специальной связи»</a:t>
            </a:r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2684958" y="3166033"/>
            <a:ext cx="1800200" cy="435550"/>
          </a:xfrm>
          <a:prstGeom prst="downArrow">
            <a:avLst/>
          </a:prstGeom>
          <a:gradFill>
            <a:gsLst>
              <a:gs pos="0">
                <a:sysClr val="window" lastClr="FFFFFF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3" y="5424035"/>
            <a:ext cx="8352928" cy="698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Оптимизация сети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ППЭ </a:t>
            </a: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(сокращение пунктов по отдельным муниципальным образованиям области)</a:t>
            </a:r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4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636912"/>
            <a:ext cx="5803000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БЛАГОДАРЮ </a:t>
            </a:r>
            <a:r>
              <a:rPr lang="ru-RU" sz="3200" b="1" dirty="0">
                <a:solidFill>
                  <a:srgbClr val="2E3192"/>
                </a:solidFill>
                <a:latin typeface="Cambria" panose="02040503050406030204" pitchFamily="18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77035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3528" y="184268"/>
            <a:ext cx="8503666" cy="70788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2E3192"/>
                </a:solidFill>
                <a:latin typeface="Cambria" pitchFamily="18" charset="0"/>
              </a:rPr>
              <a:t>Перечень нормативных правовых </a:t>
            </a: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актов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на федеральном уровне </a:t>
            </a:r>
            <a:endParaRPr lang="ru-RU" sz="20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23528" y="5291573"/>
            <a:ext cx="8641085" cy="1824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14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908720"/>
            <a:ext cx="8496944" cy="36004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Ст. 59 Федерального закона «Об образовании в Российской Федерации» от 29.12.2012 № 273-ФЗ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417296"/>
            <a:ext cx="8496944" cy="64914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Правила формирования и ведения ФИС ГИА и приема и РИС ГИА </a:t>
            </a:r>
          </a:p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(утв. Постановлением Правительства Российской Федерации от 31.08.2013 № 755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) </a:t>
            </a:r>
          </a:p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готовится  новый документ</a:t>
            </a:r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5013176"/>
            <a:ext cx="8503666" cy="79208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Порядок разработки, использования и хранения КИМ для ЕГЭ</a:t>
            </a:r>
          </a:p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 ( утв. приказом </a:t>
            </a:r>
            <a:r>
              <a:rPr lang="ru-RU" sz="1400" b="1" dirty="0" err="1">
                <a:solidFill>
                  <a:srgbClr val="2E3192"/>
                </a:solidFill>
                <a:latin typeface="Cambria" panose="02040503050406030204" pitchFamily="18" charset="0"/>
              </a:rPr>
              <a:t>Рособрнадзора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 от 17.12.2013 № 1274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)</a:t>
            </a:r>
          </a:p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г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отовится новый документ о внесении изменений в Приказ</a:t>
            </a:r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2204864"/>
            <a:ext cx="8496945" cy="901213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Порядок проведения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государственной итоговой аттестации по образовательным программам среднего общего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образования (утв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. приказом Минобрнауки России от 26.12.2013 №1400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) с изменениями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от 05.08.2014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№ 923)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  <a:ea typeface="Times New Roman"/>
            </a:endParaRPr>
          </a:p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г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отовится новый документ о внесении изменений в Приказ</a:t>
            </a:r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4077072"/>
            <a:ext cx="8503666" cy="778973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Порядок аккредитации общественных наблюдателей </a:t>
            </a:r>
          </a:p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(утв. Приказом </a:t>
            </a:r>
            <a:r>
              <a:rPr lang="ru-RU" sz="1400" b="1" dirty="0" err="1">
                <a:solidFill>
                  <a:srgbClr val="2E3192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 России от 28.06.2013 № 491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) </a:t>
            </a:r>
          </a:p>
          <a:p>
            <a:pPr lvl="0" algn="ctr">
              <a:spcBef>
                <a:spcPct val="0"/>
              </a:spcBef>
            </a:pP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г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отовится новый документ </a:t>
            </a: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о внесении изменений в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Приказ</a:t>
            </a:r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5949280"/>
            <a:ext cx="8503666" cy="36004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u="sng" dirty="0">
                <a:solidFill>
                  <a:srgbClr val="333399"/>
                </a:solidFill>
                <a:latin typeface="Cambria" panose="02040503050406030204" pitchFamily="18" charset="0"/>
              </a:rPr>
              <a:t>Распоряжение </a:t>
            </a:r>
            <a:r>
              <a:rPr lang="ru-RU" sz="1400" b="1" u="sng" dirty="0" err="1">
                <a:solidFill>
                  <a:srgbClr val="333399"/>
                </a:solidFill>
                <a:latin typeface="Cambria" panose="02040503050406030204" pitchFamily="18" charset="0"/>
              </a:rPr>
              <a:t>Рособрнадзора</a:t>
            </a:r>
            <a:r>
              <a:rPr lang="ru-RU" sz="1400" b="1" u="sng" dirty="0">
                <a:solidFill>
                  <a:srgbClr val="333399"/>
                </a:solidFill>
                <a:latin typeface="Cambria" panose="02040503050406030204" pitchFamily="18" charset="0"/>
              </a:rPr>
              <a:t> по минимальным баллам от 04.09.2014 №1701-01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3284984"/>
            <a:ext cx="8496945" cy="64807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Порядок проведения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государственной итоговой аттестации по образовательным программам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основного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общего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образования (утв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. приказом Минобрнауки России №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1394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от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25.12.2013)</a:t>
            </a:r>
          </a:p>
          <a:p>
            <a:pPr lvl="0" algn="ctr">
              <a:spcBef>
                <a:spcPct val="0"/>
              </a:spcBef>
            </a:pP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г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отовится новый документ </a:t>
            </a: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о внесении изменений в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Приказ</a:t>
            </a:r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69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3528" y="260648"/>
            <a:ext cx="8503666" cy="70788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2E3192"/>
                </a:solidFill>
                <a:latin typeface="Cambria" pitchFamily="18" charset="0"/>
              </a:rPr>
              <a:t>Перечень нормативных правовых </a:t>
            </a: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актов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на областном уровне </a:t>
            </a:r>
            <a:endParaRPr lang="ru-RU" sz="20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23528" y="5291573"/>
            <a:ext cx="8641085" cy="1824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14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7" y="1124744"/>
            <a:ext cx="8381682" cy="864096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Приказ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минобразования РО от 02.09.2014 №561 </a:t>
            </a:r>
            <a:endParaRPr lang="ru-RU" sz="1400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«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Об утверждении плана мероприятий по подготовке и проведению ГИА на территории РО в 2014-2015 учебном году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»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2204864"/>
            <a:ext cx="8381682" cy="104371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Приказ минобразования РО от 22.09.2014 №600 </a:t>
            </a:r>
            <a:endParaRPr lang="ru-RU" sz="1400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«Об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определении места хранения комплектов тем итогового сочинения (текстов изложения) и утверждении списка лиц, имеющих доступ к комплектам тем итогового сочинения (текстам изложения) в 2014-2015 учебном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году»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5536" y="3469974"/>
            <a:ext cx="8381682" cy="79208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Приказ минобразования РО от 23.09.2014 №604 </a:t>
            </a:r>
            <a:endParaRPr lang="ru-RU" sz="1400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«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Об утверждении мест регистрации заявлений на участие в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95537" y="5373216"/>
            <a:ext cx="8381682" cy="490941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Приказ минобразования РО от 08.10.2014 №642 «Об утверждении Положения о ГЭК РО»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509120"/>
            <a:ext cx="8381681" cy="64807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Приказ минобразования РО от 07.09.2014 № 639 </a:t>
            </a:r>
            <a:endParaRPr lang="ru-RU" sz="1400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«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Об утверждении списка лиц, имеющих доступ к ЭМ в 2015 году»</a:t>
            </a:r>
          </a:p>
        </p:txBody>
      </p:sp>
    </p:spTree>
    <p:extLst>
      <p:ext uri="{BB962C8B-B14F-4D97-AF65-F5344CB8AC3E}">
        <p14:creationId xmlns:p14="http://schemas.microsoft.com/office/powerpoint/2010/main" val="786486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5" y="2660713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260648"/>
            <a:ext cx="8712967" cy="70788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333399"/>
                </a:solidFill>
                <a:latin typeface="Times New Roman"/>
                <a:ea typeface="Calibri"/>
              </a:rPr>
              <a:t>Проект Постановления Правительства №755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333399"/>
                </a:solidFill>
                <a:latin typeface="Times New Roman"/>
                <a:ea typeface="Calibri"/>
              </a:rPr>
              <a:t>«Об </a:t>
            </a:r>
            <a:r>
              <a:rPr lang="ru-RU" sz="2000" b="1" dirty="0">
                <a:solidFill>
                  <a:srgbClr val="333399"/>
                </a:solidFill>
                <a:latin typeface="Times New Roman"/>
                <a:ea typeface="Calibri"/>
              </a:rPr>
              <a:t>утверждении Правил формирования и ведения ФИС, РИС и </a:t>
            </a:r>
            <a:r>
              <a:rPr lang="ru-RU" sz="2000" b="1" dirty="0" smtClean="0">
                <a:solidFill>
                  <a:srgbClr val="333399"/>
                </a:solidFill>
                <a:latin typeface="Times New Roman"/>
                <a:ea typeface="Calibri"/>
              </a:rPr>
              <a:t>приема»</a:t>
            </a:r>
            <a:endParaRPr lang="ru-RU" sz="2000" b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716016" y="-3491869"/>
            <a:ext cx="59766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5219" y="2132857"/>
            <a:ext cx="3790823" cy="86754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Общий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перечень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без указания конкретных сведений и сроков, вносимых в ФИС и РИС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5219" y="4077072"/>
            <a:ext cx="3790823" cy="768083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Удалены избыточные сведения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, которые отсутствуют в ФИС и РИС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8138" y="5068674"/>
            <a:ext cx="3790823" cy="792087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Поставщики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информации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ФИС и РИС 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вправе предоставлять оператору сведения для внесения в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ФИС и РИС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20535" y="2132857"/>
            <a:ext cx="4371945" cy="180020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При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внесении сведений в ФИС и РИС операторы и поставщики информации используют электронную подпись. </a:t>
            </a:r>
            <a:endParaRPr lang="ru-RU" sz="14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Выдача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сертификата ключа осуществляется удостоверяющими центрами </a:t>
            </a:r>
            <a:endParaRPr lang="ru-RU" sz="14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i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(требование </a:t>
            </a:r>
            <a:r>
              <a:rPr lang="ru-RU" sz="1400" i="1" dirty="0">
                <a:solidFill>
                  <a:srgbClr val="2E3192"/>
                </a:solidFill>
                <a:latin typeface="Cambria" panose="02040503050406030204" pitchFamily="18" charset="0"/>
              </a:rPr>
              <a:t>вступает в силу с 1 октября 2016 г</a:t>
            </a:r>
            <a:r>
              <a:rPr lang="ru-RU" sz="1400" i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.)</a:t>
            </a:r>
            <a:endParaRPr lang="ru-RU" sz="1400" i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12956" y="4077072"/>
            <a:ext cx="4366881" cy="76808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Новая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категория поставщиков РИС -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органы местного самоуправления,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 общественные и иные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организации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20534" y="5068674"/>
            <a:ext cx="4371946" cy="792086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Добавлено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требование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своевременности внесения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и предоставления сведений в ФИС и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РИС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3148" y="3116966"/>
            <a:ext cx="3790823" cy="81609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Конкретные </a:t>
            </a:r>
            <a:r>
              <a:rPr lang="ru-RU" sz="1400" dirty="0">
                <a:solidFill>
                  <a:srgbClr val="2E3192"/>
                </a:solidFill>
                <a:latin typeface="Cambria" panose="02040503050406030204" pitchFamily="18" charset="0"/>
              </a:rPr>
              <a:t>требования к срокам, составу и формату сведений, определяется Приказом </a:t>
            </a:r>
            <a:r>
              <a:rPr lang="ru-RU" sz="1400" dirty="0" err="1" smtClean="0">
                <a:solidFill>
                  <a:srgbClr val="2E3192"/>
                </a:solidFill>
                <a:latin typeface="Cambria" panose="02040503050406030204" pitchFamily="18" charset="0"/>
              </a:rPr>
              <a:t>Рособрнадзора</a:t>
            </a:r>
            <a:endParaRPr lang="ru-RU" sz="14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32768" y="1313858"/>
            <a:ext cx="2975531" cy="60297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lvl="0" algn="ctr"/>
            <a:r>
              <a:rPr lang="ru-RU" sz="2000" b="1" dirty="0">
                <a:solidFill>
                  <a:srgbClr val="C00000"/>
                </a:solidFill>
                <a:latin typeface="Times New Roman"/>
                <a:ea typeface="Calibri"/>
              </a:rPr>
              <a:t>Основные изменения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137" y="5949280"/>
            <a:ext cx="8401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РИС – это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ГИА9 и ГИА11!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7578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5" y="2932234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1865" y="193435"/>
            <a:ext cx="8338607" cy="4308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2E3192"/>
                </a:solidFill>
                <a:latin typeface="Cambria" pitchFamily="18" charset="0"/>
              </a:rPr>
              <a:t>Изменения в нормативных правовых актах по </a:t>
            </a: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ГИА-11</a:t>
            </a:r>
            <a:endParaRPr lang="ru-RU" sz="22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716016" y="-3491869"/>
            <a:ext cx="59766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9424" y="1700808"/>
            <a:ext cx="3814548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Итоговое сочинение (изложение) как допуск к ГИА-11,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новые категории участников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1866" y="3543474"/>
            <a:ext cx="3836710" cy="576063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3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Введение раздела «Говорение» в ЕГЭ по иностранным языкам </a:t>
            </a:r>
            <a:r>
              <a:rPr lang="ru-RU" sz="13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на добровольной основе</a:t>
            </a:r>
            <a:endParaRPr lang="ru-RU" sz="13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1700808"/>
            <a:ext cx="4176464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Пересдача по выбранному предмету на любом этапе проведения экзаменов не более 1 раза в год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06604" y="5301208"/>
            <a:ext cx="4065595" cy="80859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Сроки подачи заявления на участие в ЕГЭ </a:t>
            </a:r>
          </a:p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(для участия ЕГЭ в феврале – до 1 декабря;</a:t>
            </a:r>
          </a:p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для участия в другие сроки – до 1 февраля)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9424" y="2609575"/>
            <a:ext cx="3814548" cy="76808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Разделение ЕГЭ по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математике на базовый и профильный уровни 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06604" y="764704"/>
            <a:ext cx="4065595" cy="60297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/>
                <a:ea typeface="Calibri"/>
              </a:rPr>
              <a:t>Основные изменения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44007" y="2609575"/>
            <a:ext cx="4158548" cy="76808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Определение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места для личных вещей участников ГИА в здании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(комплексе зданий), где расположен ППЭ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26090" y="3543474"/>
            <a:ext cx="4176465" cy="57606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Бланки ответов на задания экзаменационной работы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ГВЭ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9423" y="4345608"/>
            <a:ext cx="3790823" cy="739575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Изменение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сроков обработки бланков ЕГЭ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РЦОИ  по математике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26090" y="4345609"/>
            <a:ext cx="4158547" cy="73957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Совместно с </a:t>
            </a:r>
            <a:r>
              <a:rPr lang="ru-RU" sz="1400" dirty="0" err="1" smtClean="0">
                <a:solidFill>
                  <a:srgbClr val="2E3192"/>
                </a:solidFill>
                <a:latin typeface="Cambria" panose="02040503050406030204" pitchFamily="18" charset="0"/>
              </a:rPr>
              <a:t>Рособрнадзором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 рассматривается вопрос по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созданию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 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специализированного центра по сдаче ЕГЭ на территории области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141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98825" y="3213310"/>
            <a:ext cx="1079500" cy="287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8175" y="3477893"/>
            <a:ext cx="1079500" cy="14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30661" y="2732826"/>
            <a:ext cx="220663" cy="287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08560" y="3082074"/>
            <a:ext cx="669925" cy="287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69" y="2876823"/>
            <a:ext cx="684213" cy="71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85" y="2660715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2542325"/>
            <a:ext cx="306388" cy="14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3801" name="Подзаголовок 4"/>
          <p:cNvSpPr txBox="1">
            <a:spLocks/>
          </p:cNvSpPr>
          <p:nvPr/>
        </p:nvSpPr>
        <p:spPr bwMode="auto">
          <a:xfrm>
            <a:off x="1419165" y="100841"/>
            <a:ext cx="7126288" cy="96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4460" y="188640"/>
            <a:ext cx="8194397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Итоговое сочинение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95537" y="918729"/>
            <a:ext cx="2376264" cy="928850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spcAft>
                <a:spcPts val="0"/>
              </a:spcAft>
            </a:pPr>
            <a:r>
              <a:rPr lang="ru-RU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Расписание</a:t>
            </a:r>
            <a:endParaRPr lang="ru-RU" b="1" dirty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2066544"/>
            <a:ext cx="8434363" cy="617661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spcAft>
                <a:spcPts val="0"/>
              </a:spcAft>
            </a:pPr>
            <a:r>
              <a:rPr lang="ru-RU" sz="1600" u="sng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Время</a:t>
            </a:r>
            <a:r>
              <a:rPr lang="ru-RU" sz="1600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: начало в </a:t>
            </a:r>
            <a:r>
              <a:rPr lang="ru-RU" sz="1600" b="1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10.00</a:t>
            </a:r>
            <a:r>
              <a:rPr lang="ru-RU" sz="1600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 по м</a:t>
            </a:r>
            <a:r>
              <a:rPr lang="ru-RU" sz="1600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осковскому времени</a:t>
            </a:r>
            <a:r>
              <a:rPr lang="ru-RU" sz="1600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. </a:t>
            </a:r>
            <a:r>
              <a:rPr lang="ru-RU" sz="1600" u="sng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Сочинение/Изложение</a:t>
            </a:r>
            <a:r>
              <a:rPr lang="ru-RU" sz="1600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 – </a:t>
            </a:r>
            <a:r>
              <a:rPr lang="ru-RU" sz="1600" b="1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3 часа 55 </a:t>
            </a: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минут</a:t>
            </a:r>
            <a:endParaRPr lang="ru-RU" sz="1600" dirty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5537" y="2832574"/>
            <a:ext cx="8434362" cy="1028473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spcAft>
                <a:spcPts val="0"/>
              </a:spcAft>
            </a:pP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Места проведения</a:t>
            </a:r>
            <a:r>
              <a:rPr lang="ru-RU" sz="1600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: </a:t>
            </a:r>
          </a:p>
          <a:p>
            <a:pPr lvl="0">
              <a:spcAft>
                <a:spcPts val="0"/>
              </a:spcAft>
            </a:pPr>
            <a:r>
              <a:rPr lang="ru-RU" sz="1600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для выпускников текущего года – </a:t>
            </a:r>
            <a:r>
              <a:rPr lang="ru-RU" sz="1600" u="sng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в своих школах</a:t>
            </a:r>
            <a:r>
              <a:rPr lang="ru-RU" sz="1600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, </a:t>
            </a:r>
          </a:p>
          <a:p>
            <a:pPr lvl="0">
              <a:spcAft>
                <a:spcPts val="0"/>
              </a:spcAft>
            </a:pPr>
            <a:r>
              <a:rPr lang="ru-RU" sz="1600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для выпускников прошлых лет – </a:t>
            </a:r>
            <a:r>
              <a:rPr lang="ru-RU" sz="1600" u="sng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места, определяемые органами местного самоуправления в сфере образования</a:t>
            </a:r>
            <a:endParaRPr lang="ru-RU" sz="1600" dirty="0" smtClean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82309" y="847911"/>
            <a:ext cx="1193800" cy="319753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spcAft>
                <a:spcPts val="0"/>
              </a:spcAft>
            </a:pPr>
            <a:r>
              <a:rPr lang="ru-RU" sz="14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03.12.2014 </a:t>
            </a:r>
            <a:endParaRPr lang="ru-RU" sz="1400" b="1" dirty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82309" y="1233440"/>
            <a:ext cx="1193801" cy="29942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spcAft>
                <a:spcPts val="0"/>
              </a:spcAft>
            </a:pPr>
            <a:r>
              <a:rPr lang="ru-RU" sz="14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04.02.2015</a:t>
            </a:r>
            <a:endParaRPr lang="ru-RU" sz="1400" b="1" dirty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982309" y="1591186"/>
            <a:ext cx="1193800" cy="256393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spcAft>
                <a:spcPts val="0"/>
              </a:spcAft>
            </a:pPr>
            <a:r>
              <a:rPr lang="ru-RU" sz="1400" b="1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 06.05.2015</a:t>
            </a:r>
            <a:endParaRPr lang="ru-RU" sz="1400" b="1" dirty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29" name="Стрелка вниз 28"/>
          <p:cNvSpPr/>
          <p:nvPr/>
        </p:nvSpPr>
        <p:spPr>
          <a:xfrm rot="16200000">
            <a:off x="3250101" y="554153"/>
            <a:ext cx="928851" cy="1657997"/>
          </a:xfrm>
          <a:prstGeom prst="downArrow">
            <a:avLst/>
          </a:prstGeom>
          <a:gradFill>
            <a:gsLst>
              <a:gs pos="0">
                <a:sysClr val="window" lastClr="FFFFFF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5536" y="4797152"/>
            <a:ext cx="8434363" cy="1152128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Размещение тем за 20 минут – </a:t>
            </a:r>
            <a:r>
              <a:rPr lang="en-US" sz="1600" b="1" dirty="0" err="1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ege</a:t>
            </a: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.</a:t>
            </a:r>
            <a:r>
              <a:rPr lang="en-US" sz="1600" b="1" dirty="0" err="1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edu</a:t>
            </a: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.</a:t>
            </a:r>
            <a:r>
              <a:rPr lang="en-US" sz="1600" b="1" dirty="0" err="1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ru</a:t>
            </a: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fipi.ru</a:t>
            </a:r>
            <a:r>
              <a:rPr lang="ru-RU" sz="1600" b="1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и за 15 минут - </a:t>
            </a:r>
            <a:r>
              <a:rPr lang="en-US" sz="1600" b="1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http://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www.rcoi61.ru</a:t>
            </a:r>
            <a:endParaRPr lang="ru-RU" sz="1600" b="1" dirty="0" smtClean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Бланковая технология с обязательным сканированием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Проверка копий работ</a:t>
            </a:r>
            <a:endParaRPr lang="ru-RU" sz="1600" b="1" dirty="0">
              <a:solidFill>
                <a:srgbClr val="333399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95538" y="4005064"/>
            <a:ext cx="8434362" cy="672053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spcAft>
                <a:spcPts val="0"/>
              </a:spcAft>
            </a:pPr>
            <a:r>
              <a:rPr lang="ru-RU" sz="1600" b="1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Проверка сочинения/изложения</a:t>
            </a:r>
            <a:r>
              <a:rPr lang="ru-RU" sz="1600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: </a:t>
            </a:r>
          </a:p>
          <a:p>
            <a:pPr lvl="0">
              <a:spcAft>
                <a:spcPts val="0"/>
              </a:spcAft>
            </a:pPr>
            <a:r>
              <a:rPr lang="ru-RU" sz="1600" dirty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н</a:t>
            </a:r>
            <a:r>
              <a:rPr lang="ru-RU" sz="1600" dirty="0" smtClean="0">
                <a:solidFill>
                  <a:srgbClr val="333399"/>
                </a:solidFill>
                <a:latin typeface="+mj-lt"/>
                <a:ea typeface="Calibri"/>
                <a:cs typeface="Times New Roman"/>
              </a:rPr>
              <a:t>а уровне ОО – комиссия ОО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44208" y="1069956"/>
            <a:ext cx="1839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Апробация 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20.11.2014</a:t>
            </a:r>
          </a:p>
        </p:txBody>
      </p:sp>
    </p:spTree>
    <p:extLst>
      <p:ext uri="{BB962C8B-B14F-4D97-AF65-F5344CB8AC3E}">
        <p14:creationId xmlns:p14="http://schemas.microsoft.com/office/powerpoint/2010/main" val="4213636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5" y="2660713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413" y="238835"/>
            <a:ext cx="8353052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Математика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95412" y="5157192"/>
            <a:ext cx="8641085" cy="1056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расписании определены </a:t>
            </a:r>
            <a:r>
              <a:rPr lang="ru-RU" sz="14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отдельные дни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для проведения экзамена на базовом и профильном уровнях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Выпускники </a:t>
            </a: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могут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сдавать: </a:t>
            </a: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оба уровня одновременно,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один </a:t>
            </a: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из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уровней</a:t>
            </a:r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Пересдача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только одного экзамена на </a:t>
            </a:r>
            <a:r>
              <a:rPr lang="ru-RU" sz="1400" b="1" dirty="0">
                <a:solidFill>
                  <a:srgbClr val="C00000"/>
                </a:solidFill>
                <a:latin typeface="Cambria" panose="02040503050406030204" pitchFamily="18" charset="0"/>
              </a:rPr>
              <a:t>базовом уровне</a:t>
            </a:r>
          </a:p>
          <a:p>
            <a:endParaRPr lang="ru-RU" sz="1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8633" y="2366577"/>
            <a:ext cx="3312367" cy="264029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20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Базовый</a:t>
            </a:r>
            <a:endParaRPr lang="ru-RU" sz="1400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 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аттестат</a:t>
            </a:r>
          </a:p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поступление </a:t>
            </a: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в вуз </a:t>
            </a: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на направления 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подготовки без математики</a:t>
            </a:r>
          </a:p>
          <a:p>
            <a:pPr algn="ctr">
              <a:spcBef>
                <a:spcPct val="0"/>
              </a:spcBef>
            </a:pPr>
            <a:endParaRPr lang="ru-RU" sz="16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5-балльная система</a:t>
            </a:r>
          </a:p>
          <a:p>
            <a:pPr algn="ctr">
              <a:spcBef>
                <a:spcPct val="0"/>
              </a:spcBef>
            </a:pPr>
            <a:endParaRPr lang="ru-RU" sz="16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апробация октябрь 2014г.</a:t>
            </a:r>
            <a:endParaRPr lang="ru-RU" sz="1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29539" y="2366577"/>
            <a:ext cx="3456384" cy="264029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20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Профильный</a:t>
            </a:r>
            <a:endParaRPr lang="ru-RU" sz="1400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 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аттестат</a:t>
            </a:r>
          </a:p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поступление в вуз</a:t>
            </a:r>
          </a:p>
          <a:p>
            <a:pPr algn="ctr">
              <a:spcBef>
                <a:spcPct val="0"/>
              </a:spcBef>
            </a:pPr>
            <a:endParaRPr lang="ru-RU" sz="16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модель </a:t>
            </a: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2014 года </a:t>
            </a:r>
          </a:p>
          <a:p>
            <a:pPr algn="ctr">
              <a:spcBef>
                <a:spcPct val="0"/>
              </a:spcBef>
            </a:pP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100-балльная система</a:t>
            </a:r>
          </a:p>
          <a:p>
            <a:pPr algn="ctr">
              <a:spcBef>
                <a:spcPct val="0"/>
              </a:spcBef>
            </a:pP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 </a:t>
            </a:r>
            <a:endParaRPr lang="ru-RU" sz="16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минимальный порог - 27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3707842" y="1556792"/>
            <a:ext cx="1728192" cy="809785"/>
          </a:xfrm>
          <a:prstGeom prst="downArrow">
            <a:avLst/>
          </a:prstGeom>
          <a:gradFill>
            <a:gsLst>
              <a:gs pos="0">
                <a:sysClr val="window" lastClr="FFFFFF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413" y="836712"/>
            <a:ext cx="8353051" cy="648071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dirty="0">
                <a:solidFill>
                  <a:srgbClr val="2E3192"/>
                </a:solidFill>
                <a:latin typeface="Cambria" panose="02040503050406030204" pitchFamily="18" charset="0"/>
              </a:rPr>
              <a:t>В соответствии с Концепцией развития математического образования в РФ, ЕГЭ по математике будет разделен на два уровня:</a:t>
            </a:r>
          </a:p>
        </p:txBody>
      </p:sp>
    </p:spTree>
    <p:extLst>
      <p:ext uri="{BB962C8B-B14F-4D97-AF65-F5344CB8AC3E}">
        <p14:creationId xmlns:p14="http://schemas.microsoft.com/office/powerpoint/2010/main" val="417296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5" y="2660713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5219" y="238835"/>
            <a:ext cx="8243245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Иностранные языки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716016" y="-3491869"/>
            <a:ext cx="59766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5219" y="908720"/>
            <a:ext cx="8243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Апробации:    12.11.2014г.         </a:t>
            </a:r>
            <a:r>
              <a:rPr lang="en-US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 </a:t>
            </a:r>
            <a:r>
              <a:rPr lang="ru-RU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квартал 2015г.</a:t>
            </a:r>
            <a:endParaRPr lang="ru-RU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5219" y="1582313"/>
            <a:ext cx="3790823" cy="114472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При проведении экзамена по иностранному языку в экзамен будет включен раздел </a:t>
            </a: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«Говорение</a:t>
            </a: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» на добровольной основе</a:t>
            </a:r>
            <a:endParaRPr lang="ru-RU" sz="16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5219" y="3789040"/>
            <a:ext cx="3790823" cy="1027857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Иностранный язык оценивается как </a:t>
            </a: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один предмет</a:t>
            </a:r>
          </a:p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Апелляция к предмету целиком</a:t>
            </a: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144" y="5003542"/>
            <a:ext cx="3790823" cy="110950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Баллы:</a:t>
            </a:r>
          </a:p>
          <a:p>
            <a:pPr>
              <a:spcBef>
                <a:spcPct val="0"/>
              </a:spcBef>
            </a:pP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письмо – 80 баллов</a:t>
            </a:r>
          </a:p>
          <a:p>
            <a:pPr>
              <a:spcBef>
                <a:spcPct val="0"/>
              </a:spcBef>
            </a:pP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устная часть  - 20 баллов</a:t>
            </a:r>
          </a:p>
          <a:p>
            <a:pPr>
              <a:spcBef>
                <a:spcPct val="0"/>
              </a:spcBef>
            </a:pP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минимальный балл – </a:t>
            </a: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22</a:t>
            </a: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6017" y="1582311"/>
            <a:ext cx="4032448" cy="1144721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Процедура сдачи 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автоматизирована :</a:t>
            </a:r>
          </a:p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АРМ участника 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для записи, потоковой записи и прослушивания</a:t>
            </a: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6017" y="2944689"/>
            <a:ext cx="4032448" cy="124817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АРМ эксперта: </a:t>
            </a:r>
          </a:p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возможность неоднократного прослушивания ответов</a:t>
            </a:r>
          </a:p>
          <a:p>
            <a:pPr>
              <a:spcBef>
                <a:spcPct val="0"/>
              </a:spcBef>
            </a:pPr>
            <a:endParaRPr lang="ru-RU" sz="16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удаленный ППЗ</a:t>
            </a: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7" y="4431193"/>
            <a:ext cx="4032447" cy="1144697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Задания </a:t>
            </a: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ориентированы на 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решение </a:t>
            </a: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коммуникативных задач</a:t>
            </a: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</a:rPr>
              <a:t>, встречающихся в повседневной 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жизни</a:t>
            </a:r>
            <a:endParaRPr lang="ru-RU" sz="16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3148" y="2848740"/>
            <a:ext cx="3790823" cy="720033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В расписании отдельные дни для устной части: </a:t>
            </a:r>
          </a:p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1 день – в апреле 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и</a:t>
            </a: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 2 дня в июне</a:t>
            </a:r>
            <a:endParaRPr lang="ru-RU" sz="16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16017" y="5753002"/>
            <a:ext cx="4032448" cy="36004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Электронная подпись члена ГЭК</a:t>
            </a:r>
            <a:endParaRPr lang="ru-RU" sz="1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57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95537" y="332656"/>
            <a:ext cx="8424936" cy="4308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Расписание ГИА и сроки выбора предметов</a:t>
            </a:r>
            <a:endParaRPr lang="ru-RU" sz="22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21931" y="2278295"/>
            <a:ext cx="306388" cy="14393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8" y="2965106"/>
            <a:ext cx="8424934" cy="103995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ru-RU" sz="1400" b="1" u="sng" dirty="0">
                <a:solidFill>
                  <a:srgbClr val="C00000"/>
                </a:solidFill>
                <a:latin typeface="Cambria" pitchFamily="18" charset="0"/>
              </a:rPr>
              <a:t>регистрация до 01.02.2015</a:t>
            </a:r>
            <a:r>
              <a:rPr lang="ru-RU" sz="1400" b="1" u="sng" dirty="0" smtClean="0">
                <a:solidFill>
                  <a:srgbClr val="C00000"/>
                </a:solidFill>
                <a:latin typeface="Cambria" pitchFamily="18" charset="0"/>
              </a:rPr>
              <a:t>:</a:t>
            </a:r>
            <a:endParaRPr lang="ru-RU" sz="1400" b="1" u="sng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z="1400" b="1" u="sng" dirty="0" smtClean="0">
                <a:solidFill>
                  <a:srgbClr val="2E3192"/>
                </a:solidFill>
                <a:latin typeface="Cambria" pitchFamily="18" charset="0"/>
              </a:rPr>
              <a:t>март - апрель 2015</a:t>
            </a:r>
          </a:p>
          <a:p>
            <a:pPr algn="just">
              <a:defRPr/>
            </a:pP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д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ля выпускников текущего года, имеющих допуск педагогического совета, </a:t>
            </a:r>
            <a:endParaRPr lang="ru-RU" sz="1400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выпускников прошлых лет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538" y="1556792"/>
            <a:ext cx="8424934" cy="1080119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ru-RU" sz="1400" b="1" u="sng" dirty="0" smtClean="0">
                <a:solidFill>
                  <a:srgbClr val="2E3192"/>
                </a:solidFill>
                <a:latin typeface="Cambria" pitchFamily="18" charset="0"/>
              </a:rPr>
              <a:t>февраль 2015 года</a:t>
            </a: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 (русский язык, география)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.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выпускники прошлых лет и лица, освоившие образовательные программы среднего общего образования, но получившие справку 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об обучении в 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образовательной организации</a:t>
            </a:r>
          </a:p>
          <a:p>
            <a:pPr algn="just">
              <a:defRPr/>
            </a:pPr>
            <a:endParaRPr lang="ru-RU" sz="1400" dirty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rgbClr val="C00000"/>
                </a:solidFill>
                <a:latin typeface="Cambria" pitchFamily="18" charset="0"/>
              </a:rPr>
              <a:t>регистрация до 01.12.2014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4293096"/>
            <a:ext cx="8424937" cy="672075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ru-RU" sz="1400" b="1" u="sng" dirty="0" smtClean="0">
                <a:solidFill>
                  <a:srgbClr val="2E3192"/>
                </a:solidFill>
                <a:latin typeface="Cambria" pitchFamily="18" charset="0"/>
              </a:rPr>
              <a:t>май-июнь 2015 года</a:t>
            </a:r>
          </a:p>
          <a:p>
            <a:pPr algn="just">
              <a:defRPr/>
            </a:pP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в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ыпускники текущего года </a:t>
            </a:r>
            <a:endParaRPr lang="ru-RU" sz="1400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выпускники 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прошлых лет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7" y="5301208"/>
            <a:ext cx="8424935" cy="768085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ru-RU" sz="1400" b="1" u="sng" dirty="0" smtClean="0">
                <a:solidFill>
                  <a:srgbClr val="2E3192"/>
                </a:solidFill>
                <a:latin typeface="Cambria" pitchFamily="18" charset="0"/>
              </a:rPr>
              <a:t>сентябрь  2015 года </a:t>
            </a: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 - в специализированных центрах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пересдача неудовлетворительных результатов</a:t>
            </a:r>
          </a:p>
          <a:p>
            <a:pPr algn="just">
              <a:defRPr/>
            </a:pPr>
            <a:r>
              <a:rPr lang="ru-RU" sz="1400" b="1" dirty="0">
                <a:solidFill>
                  <a:srgbClr val="C00000"/>
                </a:solidFill>
                <a:latin typeface="Cambria" pitchFamily="18" charset="0"/>
              </a:rPr>
              <a:t>р</a:t>
            </a:r>
            <a:r>
              <a:rPr lang="ru-RU" sz="1400" b="1" dirty="0" smtClean="0">
                <a:solidFill>
                  <a:srgbClr val="C00000"/>
                </a:solidFill>
                <a:latin typeface="Cambria" pitchFamily="18" charset="0"/>
              </a:rPr>
              <a:t>егистрация в августе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7" y="908777"/>
            <a:ext cx="6587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C00000"/>
                </a:solidFill>
                <a:latin typeface="Cambria" pitchFamily="18" charset="0"/>
              </a:rPr>
              <a:t>Предварительный опрос по выбору предметов к 01.12.2014</a:t>
            </a:r>
          </a:p>
        </p:txBody>
      </p:sp>
    </p:spTree>
    <p:extLst>
      <p:ext uri="{BB962C8B-B14F-4D97-AF65-F5344CB8AC3E}">
        <p14:creationId xmlns:p14="http://schemas.microsoft.com/office/powerpoint/2010/main" val="549363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1598</TotalTime>
  <Words>1050</Words>
  <Application>Microsoft Office PowerPoint</Application>
  <PresentationFormat>Экран (4:3)</PresentationFormat>
  <Paragraphs>155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Рособрнадзор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Асланова Улькяр Теймуровна</dc:creator>
  <cp:lastModifiedBy>Тарасов Владимир Валентинович</cp:lastModifiedBy>
  <cp:revision>64</cp:revision>
  <cp:lastPrinted>2014-10-09T17:27:59Z</cp:lastPrinted>
  <dcterms:created xsi:type="dcterms:W3CDTF">2014-10-08T15:07:29Z</dcterms:created>
  <dcterms:modified xsi:type="dcterms:W3CDTF">2014-10-23T12:36:46Z</dcterms:modified>
</cp:coreProperties>
</file>