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76" r:id="rId4"/>
    <p:sldId id="274" r:id="rId5"/>
    <p:sldId id="275" r:id="rId6"/>
    <p:sldId id="259" r:id="rId7"/>
    <p:sldId id="261" r:id="rId8"/>
    <p:sldId id="262" r:id="rId9"/>
    <p:sldId id="265" r:id="rId10"/>
    <p:sldId id="267" r:id="rId11"/>
    <p:sldId id="272" r:id="rId1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E1DC3-3DF3-46DD-9732-3CB2B3987A48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9A38D-B734-4EA0-B669-AF88694DE1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962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22080-716E-4401-90B5-DAAF2060C8D4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492FA-8E72-4870-93D1-116F6A19BF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592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325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BAF25C5-A627-43F6-A001-A5835A4BD53A}" type="slidenum">
              <a:rPr lang="ru-RU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2978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939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0610A5B-78C8-4F91-BC82-F4B1F3E5F0B9}" type="slidenum">
              <a:rPr lang="ru-RU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7182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42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1B16CB7-428C-484F-8B8C-742AD9E58937}" type="slidenum">
              <a:rPr lang="ru-RU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791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5939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0610A5B-78C8-4F91-BC82-F4B1F3E5F0B9}" type="slidenum">
              <a:rPr lang="ru-RU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068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5939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0610A5B-78C8-4F91-BC82-F4B1F3E5F0B9}" type="slidenum">
              <a:rPr lang="ru-RU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068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5939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0610A5B-78C8-4F91-BC82-F4B1F3E5F0B9}" type="slidenum">
              <a:rPr lang="ru-RU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34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5939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0610A5B-78C8-4F91-BC82-F4B1F3E5F0B9}" type="slidenum">
              <a:rPr lang="ru-RU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705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4819" name="Номер слайда 3"/>
          <p:cNvSpPr txBox="1">
            <a:spLocks noGrp="1"/>
          </p:cNvSpPr>
          <p:nvPr/>
        </p:nvSpPr>
        <p:spPr bwMode="auto">
          <a:xfrm>
            <a:off x="3849689" y="9428163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FC53C7A-BD4F-4803-98D7-6398166425C0}" type="slidenum">
              <a:rPr lang="ru-RU" sz="1200">
                <a:solidFill>
                  <a:prstClr val="black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5258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939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0610A5B-78C8-4F91-BC82-F4B1F3E5F0B9}" type="slidenum">
              <a:rPr lang="ru-RU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7963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5939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0610A5B-78C8-4F91-BC82-F4B1F3E5F0B9}" type="slidenum">
              <a:rPr lang="ru-RU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5922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939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0610A5B-78C8-4F91-BC82-F4B1F3E5F0B9}" type="slidenum">
              <a:rPr lang="ru-RU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14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93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551FA-8605-4720-AB93-90AF295C6CB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C0224-97F7-490A-B934-2FB382DE131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690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4CF97-62A0-4DAC-9DB1-FF17090F65A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CABE5-8475-4850-83F6-7462E25008E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85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6374"/>
            <a:ext cx="2057400" cy="438785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6374"/>
            <a:ext cx="6019800" cy="43878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F36CF-0A3C-47F8-B04A-48650009F40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6CB2A-DF0C-4AB6-BF86-A51512CD5F5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730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E9174-92FE-4ED6-A0B6-A3018A59DA4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56B28-C4C4-49E3-8878-E65BC629A71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568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FE4C0-960A-4A48-9145-4D58019AC6B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E8374-394E-4758-8D1C-9EB470881AE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381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1BAD4-6070-4172-BE3C-8EA8647C554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6A0F0-A63A-473E-9150-0C876367BA8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95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ACEAC-74A8-424F-A716-F561F079D9A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8A911-33B7-49BB-938F-5F8AAA854EC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96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7E159-1827-435F-A2CD-E4511BA35A4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75A75-6807-418F-8B59-FE4B1D95466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47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40EE3-CC60-4559-B239-70DBD044A06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CD642-FCC7-4B45-8CC8-F769D80877A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6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6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430E5-34C9-4658-9C1C-38FD876929A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7E1AD-5C48-4B5F-91DC-2A2FC960F57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507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405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DCBE4-FF3B-4D8D-8C61-82BF246C4C2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04BC9-D748-423D-9CB1-BA9C45FBA00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926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5167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15"/>
            <a:ext cx="8229600" cy="452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418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7E257E0-7E82-4384-90EF-189AF12F5CE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418"/>
            <a:ext cx="2895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418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8FE1F12-A712-4AE9-9E32-66E7461C4D7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45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2801126"/>
            <a:ext cx="7870080" cy="95410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990033"/>
                </a:solidFill>
                <a:latin typeface="Cambria" pitchFamily="18" charset="0"/>
              </a:rPr>
              <a:t>Нормативные и процедурные особенности проведения ГИА в 2015 году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4197119"/>
            <a:ext cx="66967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kern="0" dirty="0" smtClean="0">
                <a:solidFill>
                  <a:srgbClr val="2E3192"/>
                </a:solidFill>
                <a:latin typeface="Cambria" pitchFamily="18" charset="0"/>
              </a:rPr>
              <a:t>Тарасов Владимир Валентинович, </a:t>
            </a:r>
            <a:endParaRPr lang="ru-RU" sz="1600" kern="0" dirty="0">
              <a:solidFill>
                <a:srgbClr val="2E3192"/>
              </a:solidFill>
              <a:latin typeface="Cambria" pitchFamily="18" charset="0"/>
            </a:endParaRPr>
          </a:p>
          <a:p>
            <a:pPr algn="ctr">
              <a:defRPr/>
            </a:pPr>
            <a:r>
              <a:rPr lang="ru-RU" sz="1600" i="1" kern="0" dirty="0" smtClean="0">
                <a:solidFill>
                  <a:srgbClr val="2E3192"/>
                </a:solidFill>
                <a:latin typeface="Cambria" pitchFamily="18" charset="0"/>
              </a:rPr>
              <a:t>заведующий сектором мониторинга и обеспечения проведения </a:t>
            </a:r>
            <a:endParaRPr lang="ru-RU" sz="1600" i="1" kern="0" dirty="0">
              <a:solidFill>
                <a:srgbClr val="2E3192"/>
              </a:solidFill>
              <a:latin typeface="Cambria" pitchFamily="18" charset="0"/>
            </a:endParaRPr>
          </a:p>
          <a:p>
            <a:pPr algn="ctr">
              <a:defRPr/>
            </a:pPr>
            <a:r>
              <a:rPr lang="ru-RU" sz="1600" i="1" kern="0" dirty="0" smtClean="0">
                <a:solidFill>
                  <a:srgbClr val="2E3192"/>
                </a:solidFill>
                <a:latin typeface="Cambria" pitchFamily="18" charset="0"/>
              </a:rPr>
              <a:t>государственной итоговой  аттестации обучающихся</a:t>
            </a:r>
            <a:endParaRPr lang="ru-RU" sz="1200" i="1" kern="0" dirty="0">
              <a:solidFill>
                <a:sysClr val="windowText" lastClr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12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187485" y="2660706"/>
            <a:ext cx="288925" cy="61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521" y="246788"/>
            <a:ext cx="8640960" cy="43088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200" b="1" dirty="0">
                <a:solidFill>
                  <a:srgbClr val="2E3192"/>
                </a:solidFill>
                <a:latin typeface="Cambria" pitchFamily="18" charset="0"/>
              </a:rPr>
              <a:t>Безопасность ЕГЭ-2015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3" y="908720"/>
            <a:ext cx="83529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sz="1400" b="1" dirty="0">
                <a:solidFill>
                  <a:srgbClr val="C00000"/>
                </a:solidFill>
                <a:latin typeface="Cambria" panose="02040503050406030204" pitchFamily="18" charset="0"/>
              </a:rPr>
              <a:t>(Раздел VI. п. 34. Приказа </a:t>
            </a:r>
            <a:r>
              <a:rPr lang="ru-RU" sz="1400" b="1" dirty="0" err="1">
                <a:solidFill>
                  <a:srgbClr val="C00000"/>
                </a:solidFill>
                <a:latin typeface="Cambria" panose="02040503050406030204" pitchFamily="18" charset="0"/>
              </a:rPr>
              <a:t>Минобрнауки</a:t>
            </a:r>
            <a:r>
              <a:rPr lang="ru-RU" sz="1400" b="1" dirty="0">
                <a:solidFill>
                  <a:srgbClr val="C00000"/>
                </a:solidFill>
                <a:latin typeface="Cambria" panose="02040503050406030204" pitchFamily="18" charset="0"/>
              </a:rPr>
              <a:t> России от 26.12.2013 N 1400)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1746380"/>
            <a:ext cx="2591648" cy="341081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ct val="0"/>
              </a:spcBef>
            </a:pPr>
            <a:endParaRPr lang="ru-RU" sz="2000" dirty="0">
              <a:solidFill>
                <a:srgbClr val="2E3192"/>
              </a:solidFill>
              <a:latin typeface="Cambria" panose="020405030504060302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sz="2000" dirty="0">
                <a:solidFill>
                  <a:srgbClr val="2E3192"/>
                </a:solidFill>
                <a:latin typeface="Cambria" panose="02040503050406030204" pitchFamily="18" charset="0"/>
              </a:rPr>
              <a:t>Обеспечение информационной безопасности ЕГЭ и избежание утечек контрольно-измерительных материалов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067944" y="1746380"/>
            <a:ext cx="4824537" cy="864096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20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Видеонаблюдение </a:t>
            </a:r>
            <a:r>
              <a:rPr lang="ru-RU" sz="2000" b="1" dirty="0">
                <a:solidFill>
                  <a:srgbClr val="2E3192"/>
                </a:solidFill>
                <a:latin typeface="Cambria" panose="02040503050406030204" pitchFamily="18" charset="0"/>
              </a:rPr>
              <a:t>до 80% </a:t>
            </a:r>
            <a:r>
              <a:rPr lang="en-US" sz="2000" b="1" dirty="0">
                <a:solidFill>
                  <a:srgbClr val="2E3192"/>
                </a:solidFill>
                <a:latin typeface="Cambria" panose="02040503050406030204" pitchFamily="18" charset="0"/>
              </a:rPr>
              <a:t>on-line</a:t>
            </a:r>
            <a:endParaRPr lang="ru-RU" sz="2000" b="1" dirty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67945" y="2996952"/>
            <a:ext cx="4824536" cy="866910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dirty="0" smtClean="0">
                <a:solidFill>
                  <a:srgbClr val="2E3192"/>
                </a:solidFill>
                <a:latin typeface="Cambria" panose="02040503050406030204" pitchFamily="18" charset="0"/>
              </a:rPr>
              <a:t>Печать КИМ в аудиториях ППЭ (февраль)</a:t>
            </a:r>
            <a:endParaRPr lang="ru-RU" dirty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067944" y="4283183"/>
            <a:ext cx="4824537" cy="874007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1700" dirty="0">
                <a:solidFill>
                  <a:srgbClr val="2E3192"/>
                </a:solidFill>
                <a:latin typeface="Cambria" panose="02040503050406030204" pitchFamily="18" charset="0"/>
              </a:rPr>
              <a:t>Д</a:t>
            </a:r>
            <a:r>
              <a:rPr lang="ru-RU" sz="17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оставка экзаменационных материалов в ППЭ </a:t>
            </a:r>
          </a:p>
          <a:p>
            <a:pPr algn="ctr">
              <a:spcBef>
                <a:spcPct val="0"/>
              </a:spcBef>
            </a:pPr>
            <a:r>
              <a:rPr lang="ru-RU" dirty="0" smtClean="0">
                <a:solidFill>
                  <a:srgbClr val="2E3192"/>
                </a:solidFill>
                <a:latin typeface="Cambria" panose="02040503050406030204" pitchFamily="18" charset="0"/>
              </a:rPr>
              <a:t>ФГУП </a:t>
            </a:r>
            <a:r>
              <a:rPr lang="ru-RU" dirty="0">
                <a:solidFill>
                  <a:srgbClr val="2E3192"/>
                </a:solidFill>
                <a:latin typeface="Cambria" panose="02040503050406030204" pitchFamily="18" charset="0"/>
              </a:rPr>
              <a:t>«Главный центр специальной связи»</a:t>
            </a:r>
          </a:p>
        </p:txBody>
      </p:sp>
      <p:sp>
        <p:nvSpPr>
          <p:cNvPr id="14" name="Стрелка вниз 13"/>
          <p:cNvSpPr/>
          <p:nvPr/>
        </p:nvSpPr>
        <p:spPr>
          <a:xfrm rot="16200000">
            <a:off x="2684958" y="3166033"/>
            <a:ext cx="1800200" cy="435550"/>
          </a:xfrm>
          <a:prstGeom prst="downArrow">
            <a:avLst/>
          </a:prstGeom>
          <a:gradFill>
            <a:gsLst>
              <a:gs pos="0">
                <a:sysClr val="window" lastClr="FFFFFF"/>
              </a:gs>
              <a:gs pos="100000">
                <a:srgbClr val="C00000">
                  <a:lumMod val="72000"/>
                  <a:lumOff val="28000"/>
                </a:srgbClr>
              </a:gs>
              <a:gs pos="100000">
                <a:srgbClr val="C00000"/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ru-RU" kern="0" dirty="0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3" y="5424035"/>
            <a:ext cx="8352928" cy="698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ru-RU" sz="1400" b="1" dirty="0">
                <a:solidFill>
                  <a:srgbClr val="C00000"/>
                </a:solidFill>
                <a:latin typeface="Cambria" panose="02040503050406030204" pitchFamily="18" charset="0"/>
              </a:rPr>
              <a:t>Оптимизация сети </a:t>
            </a:r>
            <a:r>
              <a:rPr lang="ru-RU" sz="1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ППЭ </a:t>
            </a:r>
          </a:p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ru-RU" sz="1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(сокращение пунктов по отдельным муниципальным образованиям области)</a:t>
            </a:r>
            <a:endParaRPr lang="ru-RU" sz="14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043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2636912"/>
            <a:ext cx="5803000" cy="5847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БЛАГОДАРЮ </a:t>
            </a:r>
            <a:r>
              <a:rPr lang="ru-RU" sz="3200" b="1" dirty="0">
                <a:solidFill>
                  <a:srgbClr val="2E3192"/>
                </a:solidFill>
                <a:latin typeface="Cambria" panose="02040503050406030204" pitchFamily="18" charset="0"/>
              </a:rPr>
              <a:t>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770353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23528" y="184268"/>
            <a:ext cx="8503666" cy="70788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srgbClr val="2E3192"/>
                </a:solidFill>
                <a:latin typeface="Cambria" pitchFamily="18" charset="0"/>
              </a:rPr>
              <a:t>Перечень нормативных правовых </a:t>
            </a:r>
            <a:r>
              <a:rPr lang="ru-RU" sz="2000" b="1" dirty="0" smtClean="0">
                <a:solidFill>
                  <a:srgbClr val="2E3192"/>
                </a:solidFill>
                <a:latin typeface="Cambria" pitchFamily="18" charset="0"/>
              </a:rPr>
              <a:t>актов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 smtClean="0">
                <a:solidFill>
                  <a:srgbClr val="2E3192"/>
                </a:solidFill>
                <a:latin typeface="Cambria" pitchFamily="18" charset="0"/>
              </a:rPr>
              <a:t>на федеральном уровне </a:t>
            </a:r>
            <a:endParaRPr lang="ru-RU" sz="2000" b="1" dirty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23528" y="5291573"/>
            <a:ext cx="8641085" cy="18242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z="1400" dirty="0" smtClean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3528" y="908720"/>
            <a:ext cx="8496944" cy="360040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1400" b="1" dirty="0">
                <a:solidFill>
                  <a:srgbClr val="2E3192"/>
                </a:solidFill>
                <a:latin typeface="Cambria" panose="02040503050406030204" pitchFamily="18" charset="0"/>
              </a:rPr>
              <a:t>Ст. 59 Федерального закона «Об образовании в Российской Федерации» от 29.12.2012 № 273-ФЗ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1417296"/>
            <a:ext cx="8496944" cy="649144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1400" b="1" dirty="0">
                <a:solidFill>
                  <a:srgbClr val="2E3192"/>
                </a:solidFill>
                <a:latin typeface="Cambria" panose="02040503050406030204" pitchFamily="18" charset="0"/>
              </a:rPr>
              <a:t>Правила формирования и ведения ФИС ГИА и приема и РИС ГИА </a:t>
            </a:r>
          </a:p>
          <a:p>
            <a:pPr algn="ctr">
              <a:spcBef>
                <a:spcPct val="0"/>
              </a:spcBef>
            </a:pPr>
            <a:r>
              <a:rPr lang="ru-RU" sz="1400" b="1" dirty="0">
                <a:solidFill>
                  <a:srgbClr val="2E3192"/>
                </a:solidFill>
                <a:latin typeface="Cambria" panose="02040503050406030204" pitchFamily="18" charset="0"/>
              </a:rPr>
              <a:t>(утв. Постановлением Правительства Российской Федерации от 31.08.2013 № 755</a:t>
            </a:r>
            <a:r>
              <a:rPr lang="ru-RU" sz="14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) </a:t>
            </a:r>
          </a:p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готовится  новый документ</a:t>
            </a:r>
            <a:endParaRPr lang="ru-RU" sz="14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23528" y="5013176"/>
            <a:ext cx="8503666" cy="792088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1400" b="1" dirty="0">
                <a:solidFill>
                  <a:srgbClr val="2E3192"/>
                </a:solidFill>
                <a:latin typeface="Cambria" panose="02040503050406030204" pitchFamily="18" charset="0"/>
              </a:rPr>
              <a:t>Порядок разработки, использования и хранения КИМ для ЕГЭ</a:t>
            </a:r>
          </a:p>
          <a:p>
            <a:pPr algn="ctr">
              <a:spcBef>
                <a:spcPct val="0"/>
              </a:spcBef>
            </a:pPr>
            <a:r>
              <a:rPr lang="ru-RU" sz="1400" b="1" dirty="0">
                <a:solidFill>
                  <a:srgbClr val="2E3192"/>
                </a:solidFill>
                <a:latin typeface="Cambria" panose="02040503050406030204" pitchFamily="18" charset="0"/>
              </a:rPr>
              <a:t> ( утв. приказом </a:t>
            </a:r>
            <a:r>
              <a:rPr lang="ru-RU" sz="1400" b="1" dirty="0" err="1">
                <a:solidFill>
                  <a:srgbClr val="2E3192"/>
                </a:solidFill>
                <a:latin typeface="Cambria" panose="02040503050406030204" pitchFamily="18" charset="0"/>
              </a:rPr>
              <a:t>Рособрнадзора</a:t>
            </a:r>
            <a:r>
              <a:rPr lang="ru-RU" sz="1400" b="1" dirty="0">
                <a:solidFill>
                  <a:srgbClr val="2E3192"/>
                </a:solidFill>
                <a:latin typeface="Cambria" panose="02040503050406030204" pitchFamily="18" charset="0"/>
              </a:rPr>
              <a:t> от 17.12.2013 № 1274 </a:t>
            </a:r>
            <a:r>
              <a:rPr lang="ru-RU" sz="14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)</a:t>
            </a:r>
          </a:p>
          <a:p>
            <a:pPr algn="ctr">
              <a:spcBef>
                <a:spcPct val="0"/>
              </a:spcBef>
            </a:pPr>
            <a:r>
              <a:rPr lang="ru-RU" sz="1400" b="1" dirty="0">
                <a:solidFill>
                  <a:srgbClr val="C00000"/>
                </a:solidFill>
                <a:latin typeface="Cambria" panose="02040503050406030204" pitchFamily="18" charset="0"/>
              </a:rPr>
              <a:t>г</a:t>
            </a:r>
            <a:r>
              <a:rPr lang="ru-RU" sz="1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отовится новый документ о внесении изменений в Приказ</a:t>
            </a:r>
            <a:endParaRPr lang="ru-RU" sz="14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3528" y="2204864"/>
            <a:ext cx="8496945" cy="901213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1400" b="1" dirty="0">
                <a:solidFill>
                  <a:srgbClr val="2E3192"/>
                </a:solidFill>
                <a:latin typeface="Cambria" panose="02040503050406030204" pitchFamily="18" charset="0"/>
              </a:rPr>
              <a:t>Порядок проведения </a:t>
            </a:r>
            <a:r>
              <a:rPr lang="ru-RU" sz="1400" b="1" dirty="0">
                <a:solidFill>
                  <a:srgbClr val="2E3192"/>
                </a:solidFill>
                <a:latin typeface="Cambria" panose="02040503050406030204" pitchFamily="18" charset="0"/>
                <a:ea typeface="Times New Roman"/>
              </a:rPr>
              <a:t>государственной итоговой аттестации по образовательным программам среднего общего </a:t>
            </a:r>
            <a:r>
              <a:rPr lang="ru-RU" sz="1400" b="1" dirty="0" smtClean="0">
                <a:solidFill>
                  <a:srgbClr val="2E3192"/>
                </a:solidFill>
                <a:latin typeface="Cambria" panose="02040503050406030204" pitchFamily="18" charset="0"/>
                <a:ea typeface="Times New Roman"/>
              </a:rPr>
              <a:t>образования (утв</a:t>
            </a:r>
            <a:r>
              <a:rPr lang="ru-RU" sz="1400" b="1" dirty="0">
                <a:solidFill>
                  <a:srgbClr val="2E3192"/>
                </a:solidFill>
                <a:latin typeface="Cambria" panose="02040503050406030204" pitchFamily="18" charset="0"/>
                <a:ea typeface="Times New Roman"/>
              </a:rPr>
              <a:t>. приказом Минобрнауки России от 26.12.2013 №1400 </a:t>
            </a:r>
            <a:r>
              <a:rPr lang="ru-RU" sz="1400" b="1" dirty="0" smtClean="0">
                <a:solidFill>
                  <a:srgbClr val="2E3192"/>
                </a:solidFill>
                <a:latin typeface="Cambria" panose="02040503050406030204" pitchFamily="18" charset="0"/>
                <a:ea typeface="Times New Roman"/>
              </a:rPr>
              <a:t>) с изменениями </a:t>
            </a:r>
            <a:r>
              <a:rPr lang="ru-RU" sz="1400" b="1" dirty="0">
                <a:solidFill>
                  <a:srgbClr val="2E3192"/>
                </a:solidFill>
                <a:latin typeface="Cambria" panose="02040503050406030204" pitchFamily="18" charset="0"/>
                <a:ea typeface="Times New Roman"/>
              </a:rPr>
              <a:t>от 05.08.2014 </a:t>
            </a:r>
            <a:r>
              <a:rPr lang="ru-RU" sz="1400" b="1" dirty="0" smtClean="0">
                <a:solidFill>
                  <a:srgbClr val="2E3192"/>
                </a:solidFill>
                <a:latin typeface="Cambria" panose="02040503050406030204" pitchFamily="18" charset="0"/>
                <a:ea typeface="Times New Roman"/>
              </a:rPr>
              <a:t>№ 923)</a:t>
            </a:r>
            <a:endParaRPr lang="ru-RU" sz="1400" b="1" dirty="0">
              <a:solidFill>
                <a:srgbClr val="2E3192"/>
              </a:solidFill>
              <a:latin typeface="Cambria" panose="02040503050406030204" pitchFamily="18" charset="0"/>
              <a:ea typeface="Times New Roman"/>
            </a:endParaRPr>
          </a:p>
          <a:p>
            <a:pPr algn="ctr">
              <a:spcBef>
                <a:spcPct val="0"/>
              </a:spcBef>
            </a:pPr>
            <a:r>
              <a:rPr lang="ru-RU" sz="1400" b="1" dirty="0">
                <a:solidFill>
                  <a:srgbClr val="C00000"/>
                </a:solidFill>
                <a:latin typeface="Cambria" panose="02040503050406030204" pitchFamily="18" charset="0"/>
              </a:rPr>
              <a:t>г</a:t>
            </a:r>
            <a:r>
              <a:rPr lang="ru-RU" sz="1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отовится новый документ о внесении изменений в Приказ</a:t>
            </a:r>
            <a:endParaRPr lang="ru-RU" sz="14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23528" y="4077072"/>
            <a:ext cx="8503666" cy="778973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1400" b="1" dirty="0">
                <a:solidFill>
                  <a:srgbClr val="2E3192"/>
                </a:solidFill>
                <a:latin typeface="Cambria" panose="02040503050406030204" pitchFamily="18" charset="0"/>
              </a:rPr>
              <a:t>Порядок аккредитации общественных наблюдателей </a:t>
            </a:r>
          </a:p>
          <a:p>
            <a:pPr algn="ctr">
              <a:spcBef>
                <a:spcPct val="0"/>
              </a:spcBef>
            </a:pPr>
            <a:r>
              <a:rPr lang="ru-RU" sz="1400" b="1" dirty="0">
                <a:solidFill>
                  <a:srgbClr val="2E3192"/>
                </a:solidFill>
                <a:latin typeface="Cambria" panose="02040503050406030204" pitchFamily="18" charset="0"/>
              </a:rPr>
              <a:t>(утв. Приказом </a:t>
            </a:r>
            <a:r>
              <a:rPr lang="ru-RU" sz="1400" b="1" dirty="0" err="1">
                <a:solidFill>
                  <a:srgbClr val="2E3192"/>
                </a:solidFill>
                <a:latin typeface="Cambria" panose="02040503050406030204" pitchFamily="18" charset="0"/>
              </a:rPr>
              <a:t>Минобрнауки</a:t>
            </a:r>
            <a:r>
              <a:rPr lang="ru-RU" sz="1400" b="1" dirty="0">
                <a:solidFill>
                  <a:srgbClr val="2E3192"/>
                </a:solidFill>
                <a:latin typeface="Cambria" panose="02040503050406030204" pitchFamily="18" charset="0"/>
              </a:rPr>
              <a:t> России от 28.06.2013 № 491</a:t>
            </a:r>
            <a:r>
              <a:rPr lang="ru-RU" sz="14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) </a:t>
            </a:r>
          </a:p>
          <a:p>
            <a:pPr lvl="0" algn="ctr">
              <a:spcBef>
                <a:spcPct val="0"/>
              </a:spcBef>
            </a:pPr>
            <a:r>
              <a:rPr lang="ru-RU" sz="1400" b="1" dirty="0">
                <a:solidFill>
                  <a:srgbClr val="C00000"/>
                </a:solidFill>
                <a:latin typeface="Cambria" panose="02040503050406030204" pitchFamily="18" charset="0"/>
              </a:rPr>
              <a:t>г</a:t>
            </a:r>
            <a:r>
              <a:rPr lang="ru-RU" sz="1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отовится новый документ </a:t>
            </a:r>
            <a:r>
              <a:rPr lang="ru-RU" sz="1400" b="1" dirty="0">
                <a:solidFill>
                  <a:srgbClr val="C00000"/>
                </a:solidFill>
                <a:latin typeface="Cambria" panose="02040503050406030204" pitchFamily="18" charset="0"/>
              </a:rPr>
              <a:t>о внесении изменений в </a:t>
            </a:r>
            <a:r>
              <a:rPr lang="ru-RU" sz="1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Приказ</a:t>
            </a:r>
            <a:endParaRPr lang="ru-RU" sz="14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23528" y="5949280"/>
            <a:ext cx="8503666" cy="360040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1400" b="1" u="sng" dirty="0">
                <a:solidFill>
                  <a:srgbClr val="333399"/>
                </a:solidFill>
                <a:latin typeface="Cambria" panose="02040503050406030204" pitchFamily="18" charset="0"/>
              </a:rPr>
              <a:t>Распоряжение </a:t>
            </a:r>
            <a:r>
              <a:rPr lang="ru-RU" sz="1400" b="1" u="sng" dirty="0" err="1">
                <a:solidFill>
                  <a:srgbClr val="333399"/>
                </a:solidFill>
                <a:latin typeface="Cambria" panose="02040503050406030204" pitchFamily="18" charset="0"/>
              </a:rPr>
              <a:t>Рособрнадзора</a:t>
            </a:r>
            <a:r>
              <a:rPr lang="ru-RU" sz="1400" b="1" u="sng" dirty="0">
                <a:solidFill>
                  <a:srgbClr val="333399"/>
                </a:solidFill>
                <a:latin typeface="Cambria" panose="02040503050406030204" pitchFamily="18" charset="0"/>
              </a:rPr>
              <a:t> по минимальным баллам от 04.09.2014 №1701-01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23528" y="3284984"/>
            <a:ext cx="8496945" cy="648072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1400" b="1" dirty="0">
                <a:solidFill>
                  <a:srgbClr val="2E3192"/>
                </a:solidFill>
                <a:latin typeface="Cambria" panose="02040503050406030204" pitchFamily="18" charset="0"/>
              </a:rPr>
              <a:t>Порядок проведения </a:t>
            </a:r>
            <a:r>
              <a:rPr lang="ru-RU" sz="1400" b="1" dirty="0">
                <a:solidFill>
                  <a:srgbClr val="2E3192"/>
                </a:solidFill>
                <a:latin typeface="Cambria" panose="02040503050406030204" pitchFamily="18" charset="0"/>
                <a:ea typeface="Times New Roman"/>
              </a:rPr>
              <a:t>государственной итоговой аттестации по образовательным программам </a:t>
            </a:r>
            <a:r>
              <a:rPr lang="ru-RU" sz="1400" b="1" dirty="0" smtClean="0">
                <a:solidFill>
                  <a:srgbClr val="2E3192"/>
                </a:solidFill>
                <a:latin typeface="Cambria" panose="02040503050406030204" pitchFamily="18" charset="0"/>
                <a:ea typeface="Times New Roman"/>
              </a:rPr>
              <a:t>основного </a:t>
            </a:r>
            <a:r>
              <a:rPr lang="ru-RU" sz="1400" b="1" dirty="0">
                <a:solidFill>
                  <a:srgbClr val="2E3192"/>
                </a:solidFill>
                <a:latin typeface="Cambria" panose="02040503050406030204" pitchFamily="18" charset="0"/>
                <a:ea typeface="Times New Roman"/>
              </a:rPr>
              <a:t>общего </a:t>
            </a:r>
            <a:r>
              <a:rPr lang="ru-RU" sz="1400" b="1" dirty="0" smtClean="0">
                <a:solidFill>
                  <a:srgbClr val="2E3192"/>
                </a:solidFill>
                <a:latin typeface="Cambria" panose="02040503050406030204" pitchFamily="18" charset="0"/>
                <a:ea typeface="Times New Roman"/>
              </a:rPr>
              <a:t>образования (утв</a:t>
            </a:r>
            <a:r>
              <a:rPr lang="ru-RU" sz="1400" b="1" dirty="0">
                <a:solidFill>
                  <a:srgbClr val="2E3192"/>
                </a:solidFill>
                <a:latin typeface="Cambria" panose="02040503050406030204" pitchFamily="18" charset="0"/>
                <a:ea typeface="Times New Roman"/>
              </a:rPr>
              <a:t>. приказом Минобрнауки России №</a:t>
            </a:r>
            <a:r>
              <a:rPr lang="ru-RU" sz="1400" b="1" dirty="0" smtClean="0">
                <a:solidFill>
                  <a:srgbClr val="2E3192"/>
                </a:solidFill>
                <a:latin typeface="Cambria" panose="02040503050406030204" pitchFamily="18" charset="0"/>
                <a:ea typeface="Times New Roman"/>
              </a:rPr>
              <a:t>1394 </a:t>
            </a:r>
            <a:r>
              <a:rPr lang="ru-RU" sz="1400" b="1" dirty="0">
                <a:solidFill>
                  <a:srgbClr val="2E3192"/>
                </a:solidFill>
                <a:latin typeface="Cambria" panose="02040503050406030204" pitchFamily="18" charset="0"/>
                <a:ea typeface="Times New Roman"/>
              </a:rPr>
              <a:t>от </a:t>
            </a:r>
            <a:r>
              <a:rPr lang="ru-RU" sz="1400" b="1" dirty="0" smtClean="0">
                <a:solidFill>
                  <a:srgbClr val="2E3192"/>
                </a:solidFill>
                <a:latin typeface="Cambria" panose="02040503050406030204" pitchFamily="18" charset="0"/>
                <a:ea typeface="Times New Roman"/>
              </a:rPr>
              <a:t>25.12.2013)</a:t>
            </a:r>
          </a:p>
          <a:p>
            <a:pPr lvl="0" algn="ctr">
              <a:spcBef>
                <a:spcPct val="0"/>
              </a:spcBef>
            </a:pPr>
            <a:r>
              <a:rPr lang="ru-RU" sz="1400" b="1" dirty="0">
                <a:solidFill>
                  <a:srgbClr val="C00000"/>
                </a:solidFill>
                <a:latin typeface="Cambria" panose="02040503050406030204" pitchFamily="18" charset="0"/>
              </a:rPr>
              <a:t>г</a:t>
            </a:r>
            <a:r>
              <a:rPr lang="ru-RU" sz="1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отовится новый документ </a:t>
            </a:r>
            <a:r>
              <a:rPr lang="ru-RU" sz="1400" b="1" dirty="0">
                <a:solidFill>
                  <a:srgbClr val="C00000"/>
                </a:solidFill>
                <a:latin typeface="Cambria" panose="02040503050406030204" pitchFamily="18" charset="0"/>
              </a:rPr>
              <a:t>о внесении изменений в </a:t>
            </a:r>
            <a:r>
              <a:rPr lang="ru-RU" sz="1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Приказ</a:t>
            </a:r>
            <a:endParaRPr lang="ru-RU" sz="14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5695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23528" y="260648"/>
            <a:ext cx="8503666" cy="70788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srgbClr val="2E3192"/>
                </a:solidFill>
                <a:latin typeface="Cambria" pitchFamily="18" charset="0"/>
              </a:rPr>
              <a:t>Перечень нормативных правовых </a:t>
            </a:r>
            <a:r>
              <a:rPr lang="ru-RU" sz="2000" b="1" dirty="0" smtClean="0">
                <a:solidFill>
                  <a:srgbClr val="2E3192"/>
                </a:solidFill>
                <a:latin typeface="Cambria" pitchFamily="18" charset="0"/>
              </a:rPr>
              <a:t>актов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 smtClean="0">
                <a:solidFill>
                  <a:srgbClr val="2E3192"/>
                </a:solidFill>
                <a:latin typeface="Cambria" pitchFamily="18" charset="0"/>
              </a:rPr>
              <a:t>на областном уровне </a:t>
            </a:r>
            <a:endParaRPr lang="ru-RU" sz="2000" b="1" dirty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23528" y="5291573"/>
            <a:ext cx="8641085" cy="18242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z="1400" dirty="0" smtClean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5537" y="1124744"/>
            <a:ext cx="8381682" cy="864096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Приказ </a:t>
            </a:r>
            <a:r>
              <a:rPr lang="ru-RU" sz="1400" b="1" dirty="0">
                <a:solidFill>
                  <a:srgbClr val="2E3192"/>
                </a:solidFill>
                <a:latin typeface="Cambria" panose="02040503050406030204" pitchFamily="18" charset="0"/>
              </a:rPr>
              <a:t>минобразования РО от 02.09.2014 №561 </a:t>
            </a:r>
            <a:endParaRPr lang="ru-RU" sz="1400" b="1" dirty="0" smtClean="0">
              <a:solidFill>
                <a:srgbClr val="2E3192"/>
              </a:solidFill>
              <a:latin typeface="Cambria" panose="020405030504060302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«</a:t>
            </a:r>
            <a:r>
              <a:rPr lang="ru-RU" sz="1400" b="1" dirty="0">
                <a:solidFill>
                  <a:srgbClr val="2E3192"/>
                </a:solidFill>
                <a:latin typeface="Cambria" panose="02040503050406030204" pitchFamily="18" charset="0"/>
              </a:rPr>
              <a:t>Об утверждении плана мероприятий по подготовке и проведению ГИА на территории РО в 2014-2015 учебном году</a:t>
            </a:r>
            <a:r>
              <a:rPr lang="ru-RU" sz="14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»</a:t>
            </a:r>
            <a:endParaRPr lang="ru-RU" sz="1400" b="1" dirty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2204864"/>
            <a:ext cx="8381682" cy="1043718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1400" b="1" dirty="0">
                <a:solidFill>
                  <a:srgbClr val="2E3192"/>
                </a:solidFill>
                <a:latin typeface="Cambria" panose="02040503050406030204" pitchFamily="18" charset="0"/>
              </a:rPr>
              <a:t>Приказ минобразования РО от 22.09.2014 №600 </a:t>
            </a:r>
            <a:endParaRPr lang="ru-RU" sz="1400" b="1" dirty="0" smtClean="0">
              <a:solidFill>
                <a:srgbClr val="2E3192"/>
              </a:solidFill>
              <a:latin typeface="Cambria" panose="020405030504060302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«Об </a:t>
            </a:r>
            <a:r>
              <a:rPr lang="ru-RU" sz="1400" b="1" dirty="0">
                <a:solidFill>
                  <a:srgbClr val="2E3192"/>
                </a:solidFill>
                <a:latin typeface="Cambria" panose="02040503050406030204" pitchFamily="18" charset="0"/>
              </a:rPr>
              <a:t>определении места хранения комплектов тем итогового сочинения (текстов изложения) и утверждении списка лиц, имеющих доступ к комплектам тем итогового сочинения (текстам изложения) в 2014-2015 учебном </a:t>
            </a:r>
            <a:r>
              <a:rPr lang="ru-RU" sz="14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году»</a:t>
            </a:r>
            <a:endParaRPr lang="ru-RU" sz="1400" b="1" dirty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95536" y="3469974"/>
            <a:ext cx="8381682" cy="792088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1400" b="1" dirty="0">
                <a:solidFill>
                  <a:srgbClr val="2E3192"/>
                </a:solidFill>
                <a:latin typeface="Cambria" panose="02040503050406030204" pitchFamily="18" charset="0"/>
              </a:rPr>
              <a:t>Приказ минобразования РО от 23.09.2014 №604 </a:t>
            </a:r>
            <a:endParaRPr lang="ru-RU" sz="1400" b="1" dirty="0" smtClean="0">
              <a:solidFill>
                <a:srgbClr val="2E3192"/>
              </a:solidFill>
              <a:latin typeface="Cambria" panose="020405030504060302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«</a:t>
            </a:r>
            <a:r>
              <a:rPr lang="ru-RU" sz="1400" b="1" dirty="0">
                <a:solidFill>
                  <a:srgbClr val="2E3192"/>
                </a:solidFill>
                <a:latin typeface="Cambria" panose="02040503050406030204" pitchFamily="18" charset="0"/>
              </a:rPr>
              <a:t>Об утверждении мест регистрации заявлений на участие в государственной итоговой аттестации по образовательным программам среднего общего образования»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95537" y="5373216"/>
            <a:ext cx="8381682" cy="490941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1400" b="1" dirty="0">
                <a:solidFill>
                  <a:srgbClr val="2E3192"/>
                </a:solidFill>
                <a:latin typeface="Cambria" panose="02040503050406030204" pitchFamily="18" charset="0"/>
              </a:rPr>
              <a:t>Приказ минобразования РО от 08.10.2014 №642 «Об утверждении Положения о ГЭК РО»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4509120"/>
            <a:ext cx="8381681" cy="648072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1400" b="1" dirty="0">
                <a:solidFill>
                  <a:srgbClr val="2E3192"/>
                </a:solidFill>
                <a:latin typeface="Cambria" panose="02040503050406030204" pitchFamily="18" charset="0"/>
              </a:rPr>
              <a:t>Приказ минобразования РО от 07.09.2014 № 639 </a:t>
            </a:r>
            <a:endParaRPr lang="ru-RU" sz="1400" b="1" dirty="0" smtClean="0">
              <a:solidFill>
                <a:srgbClr val="2E3192"/>
              </a:solidFill>
              <a:latin typeface="Cambria" panose="020405030504060302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«</a:t>
            </a:r>
            <a:r>
              <a:rPr lang="ru-RU" sz="1400" b="1" dirty="0">
                <a:solidFill>
                  <a:srgbClr val="2E3192"/>
                </a:solidFill>
                <a:latin typeface="Cambria" panose="02040503050406030204" pitchFamily="18" charset="0"/>
              </a:rPr>
              <a:t>Об утверждении списка лиц, имеющих доступ к ЭМ в 2015 году»</a:t>
            </a:r>
          </a:p>
        </p:txBody>
      </p:sp>
    </p:spTree>
    <p:extLst>
      <p:ext uri="{BB962C8B-B14F-4D97-AF65-F5344CB8AC3E}">
        <p14:creationId xmlns:p14="http://schemas.microsoft.com/office/powerpoint/2010/main" val="786486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187485" y="2660713"/>
            <a:ext cx="288925" cy="61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520" y="260648"/>
            <a:ext cx="8712967" cy="70788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 smtClean="0">
                <a:solidFill>
                  <a:srgbClr val="333399"/>
                </a:solidFill>
                <a:latin typeface="Times New Roman"/>
                <a:ea typeface="Calibri"/>
              </a:rPr>
              <a:t>Проект Постановления Правительства №755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 smtClean="0">
                <a:solidFill>
                  <a:srgbClr val="333399"/>
                </a:solidFill>
                <a:latin typeface="Times New Roman"/>
                <a:ea typeface="Calibri"/>
              </a:rPr>
              <a:t>«Об </a:t>
            </a:r>
            <a:r>
              <a:rPr lang="ru-RU" sz="2000" b="1" dirty="0">
                <a:solidFill>
                  <a:srgbClr val="333399"/>
                </a:solidFill>
                <a:latin typeface="Times New Roman"/>
                <a:ea typeface="Calibri"/>
              </a:rPr>
              <a:t>утверждении Правил формирования и ведения ФИС, РИС и </a:t>
            </a:r>
            <a:r>
              <a:rPr lang="ru-RU" sz="2000" b="1" dirty="0" smtClean="0">
                <a:solidFill>
                  <a:srgbClr val="333399"/>
                </a:solidFill>
                <a:latin typeface="Times New Roman"/>
                <a:ea typeface="Calibri"/>
              </a:rPr>
              <a:t>приема»</a:t>
            </a:r>
            <a:endParaRPr lang="ru-RU" sz="2000" b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4716016" y="-3491869"/>
            <a:ext cx="5976664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400" dirty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5219" y="2132857"/>
            <a:ext cx="3790823" cy="867544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Общий </a:t>
            </a:r>
            <a:r>
              <a:rPr lang="ru-RU" sz="1400" b="1" dirty="0">
                <a:solidFill>
                  <a:srgbClr val="2E3192"/>
                </a:solidFill>
                <a:latin typeface="Cambria" panose="02040503050406030204" pitchFamily="18" charset="0"/>
              </a:rPr>
              <a:t>перечень </a:t>
            </a:r>
            <a:r>
              <a:rPr lang="ru-RU" sz="1400" dirty="0">
                <a:solidFill>
                  <a:srgbClr val="2E3192"/>
                </a:solidFill>
                <a:latin typeface="Cambria" panose="02040503050406030204" pitchFamily="18" charset="0"/>
              </a:rPr>
              <a:t>без указания конкретных сведений и сроков, вносимых в ФИС и РИС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5219" y="4077072"/>
            <a:ext cx="3790823" cy="768083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Удалены избыточные сведения</a:t>
            </a:r>
            <a:r>
              <a:rPr lang="ru-RU" sz="14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, которые отсутствуют в ФИС и РИС</a:t>
            </a:r>
            <a:endParaRPr lang="ru-RU" sz="1400" dirty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8138" y="5068674"/>
            <a:ext cx="3790823" cy="792087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14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Поставщики </a:t>
            </a:r>
            <a:r>
              <a:rPr lang="ru-RU" sz="1400" dirty="0">
                <a:solidFill>
                  <a:srgbClr val="2E3192"/>
                </a:solidFill>
                <a:latin typeface="Cambria" panose="02040503050406030204" pitchFamily="18" charset="0"/>
              </a:rPr>
              <a:t>информации </a:t>
            </a:r>
            <a:r>
              <a:rPr lang="ru-RU" sz="14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ФИС и РИС  </a:t>
            </a:r>
            <a:r>
              <a:rPr lang="ru-RU" sz="1400" dirty="0">
                <a:solidFill>
                  <a:srgbClr val="2E3192"/>
                </a:solidFill>
                <a:latin typeface="Cambria" panose="02040503050406030204" pitchFamily="18" charset="0"/>
              </a:rPr>
              <a:t>вправе предоставлять оператору сведения для внесения в </a:t>
            </a:r>
            <a:r>
              <a:rPr lang="ru-RU" sz="14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ФИС и РИС</a:t>
            </a:r>
            <a:endParaRPr lang="ru-RU" sz="1400" dirty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20535" y="2132857"/>
            <a:ext cx="4371945" cy="1800200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14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При </a:t>
            </a:r>
            <a:r>
              <a:rPr lang="ru-RU" sz="1400" dirty="0">
                <a:solidFill>
                  <a:srgbClr val="2E3192"/>
                </a:solidFill>
                <a:latin typeface="Cambria" panose="02040503050406030204" pitchFamily="18" charset="0"/>
              </a:rPr>
              <a:t>внесении сведений в ФИС и РИС операторы и поставщики информации используют электронную подпись. </a:t>
            </a:r>
            <a:endParaRPr lang="ru-RU" sz="1400" dirty="0" smtClean="0">
              <a:solidFill>
                <a:srgbClr val="2E3192"/>
              </a:solidFill>
              <a:latin typeface="Cambria" panose="020405030504060302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sz="14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Выдача </a:t>
            </a:r>
            <a:r>
              <a:rPr lang="ru-RU" sz="1400" dirty="0">
                <a:solidFill>
                  <a:srgbClr val="2E3192"/>
                </a:solidFill>
                <a:latin typeface="Cambria" panose="02040503050406030204" pitchFamily="18" charset="0"/>
              </a:rPr>
              <a:t>сертификата ключа осуществляется удостоверяющими центрами </a:t>
            </a:r>
            <a:endParaRPr lang="ru-RU" sz="1400" dirty="0" smtClean="0">
              <a:solidFill>
                <a:srgbClr val="2E3192"/>
              </a:solidFill>
              <a:latin typeface="Cambria" panose="020405030504060302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sz="1400" i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(требование </a:t>
            </a:r>
            <a:r>
              <a:rPr lang="ru-RU" sz="1400" i="1" dirty="0">
                <a:solidFill>
                  <a:srgbClr val="2E3192"/>
                </a:solidFill>
                <a:latin typeface="Cambria" panose="02040503050406030204" pitchFamily="18" charset="0"/>
              </a:rPr>
              <a:t>вступает в силу с 1 октября 2016 г</a:t>
            </a:r>
            <a:r>
              <a:rPr lang="ru-RU" sz="1400" i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.)</a:t>
            </a:r>
            <a:endParaRPr lang="ru-RU" sz="1400" i="1" dirty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12956" y="4077072"/>
            <a:ext cx="4366881" cy="768084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14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Новая </a:t>
            </a:r>
            <a:r>
              <a:rPr lang="ru-RU" sz="1400" dirty="0">
                <a:solidFill>
                  <a:srgbClr val="2E3192"/>
                </a:solidFill>
                <a:latin typeface="Cambria" panose="02040503050406030204" pitchFamily="18" charset="0"/>
              </a:rPr>
              <a:t>категория поставщиков РИС - </a:t>
            </a:r>
            <a:r>
              <a:rPr lang="ru-RU" sz="1400" b="1" dirty="0">
                <a:solidFill>
                  <a:srgbClr val="2E3192"/>
                </a:solidFill>
                <a:latin typeface="Cambria" panose="02040503050406030204" pitchFamily="18" charset="0"/>
              </a:rPr>
              <a:t>органы местного самоуправления,</a:t>
            </a:r>
            <a:r>
              <a:rPr lang="ru-RU" sz="1400" dirty="0">
                <a:solidFill>
                  <a:srgbClr val="2E3192"/>
                </a:solidFill>
                <a:latin typeface="Cambria" panose="02040503050406030204" pitchFamily="18" charset="0"/>
              </a:rPr>
              <a:t> общественные и иные </a:t>
            </a:r>
            <a:r>
              <a:rPr lang="ru-RU" sz="14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организации</a:t>
            </a:r>
            <a:endParaRPr lang="ru-RU" sz="1400" dirty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520534" y="5068674"/>
            <a:ext cx="4371946" cy="792086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14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Добавлено </a:t>
            </a:r>
            <a:r>
              <a:rPr lang="ru-RU" sz="1400" dirty="0">
                <a:solidFill>
                  <a:srgbClr val="2E3192"/>
                </a:solidFill>
                <a:latin typeface="Cambria" panose="02040503050406030204" pitchFamily="18" charset="0"/>
              </a:rPr>
              <a:t>требование </a:t>
            </a:r>
            <a:r>
              <a:rPr lang="ru-RU" sz="1400" b="1" dirty="0">
                <a:solidFill>
                  <a:srgbClr val="2E3192"/>
                </a:solidFill>
                <a:latin typeface="Cambria" panose="02040503050406030204" pitchFamily="18" charset="0"/>
              </a:rPr>
              <a:t>своевременности внесения </a:t>
            </a:r>
            <a:r>
              <a:rPr lang="ru-RU" sz="1400" dirty="0">
                <a:solidFill>
                  <a:srgbClr val="2E3192"/>
                </a:solidFill>
                <a:latin typeface="Cambria" panose="02040503050406030204" pitchFamily="18" charset="0"/>
              </a:rPr>
              <a:t>и предоставления сведений в ФИС и </a:t>
            </a:r>
            <a:r>
              <a:rPr lang="ru-RU" sz="14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РИС</a:t>
            </a:r>
            <a:endParaRPr lang="ru-RU" sz="1400" dirty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93148" y="3116966"/>
            <a:ext cx="3790823" cy="816092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14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Конкретные </a:t>
            </a:r>
            <a:r>
              <a:rPr lang="ru-RU" sz="1400" dirty="0">
                <a:solidFill>
                  <a:srgbClr val="2E3192"/>
                </a:solidFill>
                <a:latin typeface="Cambria" panose="02040503050406030204" pitchFamily="18" charset="0"/>
              </a:rPr>
              <a:t>требования к срокам, составу и формату сведений, определяется Приказом </a:t>
            </a:r>
            <a:r>
              <a:rPr lang="ru-RU" sz="1400" dirty="0" err="1" smtClean="0">
                <a:solidFill>
                  <a:srgbClr val="2E3192"/>
                </a:solidFill>
                <a:latin typeface="Cambria" panose="02040503050406030204" pitchFamily="18" charset="0"/>
              </a:rPr>
              <a:t>Рособрнадзора</a:t>
            </a:r>
            <a:endParaRPr lang="ru-RU" sz="1400" dirty="0" smtClean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032768" y="1313858"/>
            <a:ext cx="2975531" cy="602974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lvl="0" algn="ctr"/>
            <a:r>
              <a:rPr lang="ru-RU" sz="2000" b="1" dirty="0">
                <a:solidFill>
                  <a:srgbClr val="C00000"/>
                </a:solidFill>
                <a:latin typeface="Times New Roman"/>
                <a:ea typeface="Calibri"/>
              </a:rPr>
              <a:t>Основные изменения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8137" y="5949280"/>
            <a:ext cx="8401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РИС – это 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ГИА9 и ГИА11!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75783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187485" y="2932234"/>
            <a:ext cx="288925" cy="61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1865" y="193435"/>
            <a:ext cx="8338607" cy="43088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200" b="1" dirty="0">
                <a:solidFill>
                  <a:srgbClr val="2E3192"/>
                </a:solidFill>
                <a:latin typeface="Cambria" pitchFamily="18" charset="0"/>
              </a:rPr>
              <a:t>Изменения в нормативных правовых актах по </a:t>
            </a:r>
            <a:r>
              <a:rPr lang="ru-RU" sz="2200" b="1" dirty="0" smtClean="0">
                <a:solidFill>
                  <a:srgbClr val="2E3192"/>
                </a:solidFill>
                <a:latin typeface="Cambria" pitchFamily="18" charset="0"/>
              </a:rPr>
              <a:t>ГИА-11</a:t>
            </a:r>
            <a:endParaRPr lang="ru-RU" sz="2200" b="1" dirty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4716016" y="-3491869"/>
            <a:ext cx="5976664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400" dirty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9424" y="1700808"/>
            <a:ext cx="3814548" cy="720080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14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Итоговое сочинение (изложение) как допуск к ГИА-11, </a:t>
            </a:r>
            <a:r>
              <a:rPr lang="ru-RU" sz="14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новые категории участников</a:t>
            </a:r>
            <a:endParaRPr lang="ru-RU" sz="1400" b="1" dirty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1866" y="3543474"/>
            <a:ext cx="3836710" cy="576063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13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Введение раздела «Говорение» в ЕГЭ по иностранным языкам </a:t>
            </a:r>
            <a:r>
              <a:rPr lang="ru-RU" sz="13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на добровольной основе</a:t>
            </a:r>
            <a:endParaRPr lang="ru-RU" sz="1300" b="1" dirty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44008" y="1700808"/>
            <a:ext cx="4176464" cy="720080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14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Пересдача по выбранному предмету на любом этапе проведения экзаменов не более 1 раза в год</a:t>
            </a:r>
            <a:endParaRPr lang="ru-RU" sz="1400" b="1" dirty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306604" y="5301208"/>
            <a:ext cx="4065595" cy="808598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14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Сроки подачи заявления на участие в ЕГЭ </a:t>
            </a:r>
          </a:p>
          <a:p>
            <a:pPr algn="ctr">
              <a:spcBef>
                <a:spcPct val="0"/>
              </a:spcBef>
            </a:pPr>
            <a:r>
              <a:rPr lang="ru-RU" sz="14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(для участия ЕГЭ в феврале – до 1 декабря;</a:t>
            </a:r>
          </a:p>
          <a:p>
            <a:pPr algn="ctr">
              <a:spcBef>
                <a:spcPct val="0"/>
              </a:spcBef>
            </a:pPr>
            <a:r>
              <a:rPr lang="ru-RU" sz="14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для участия в другие сроки – до 1 февраля)</a:t>
            </a:r>
            <a:endParaRPr lang="ru-RU" sz="1400" dirty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69424" y="2609575"/>
            <a:ext cx="3814548" cy="768084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14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Разделение ЕГЭ по </a:t>
            </a:r>
            <a:r>
              <a:rPr lang="ru-RU" sz="14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математике на базовый и профильный уровни </a:t>
            </a:r>
            <a:endParaRPr lang="ru-RU" sz="1400" b="1" dirty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306604" y="764704"/>
            <a:ext cx="4065595" cy="602974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/>
                <a:ea typeface="Calibri"/>
              </a:rPr>
              <a:t>Основные изменения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644007" y="2609575"/>
            <a:ext cx="4158548" cy="768084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14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Определение </a:t>
            </a:r>
            <a:r>
              <a:rPr lang="ru-RU" sz="14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места для личных вещей участников ГИА в здании </a:t>
            </a:r>
            <a:r>
              <a:rPr lang="ru-RU" sz="14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(комплексе зданий), где расположен ППЭ</a:t>
            </a:r>
            <a:endParaRPr lang="ru-RU" sz="1400" dirty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626090" y="3543474"/>
            <a:ext cx="4176465" cy="576064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14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Бланки ответов на задания экзаменационной работы </a:t>
            </a:r>
            <a:r>
              <a:rPr lang="ru-RU" sz="14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ГВЭ</a:t>
            </a:r>
            <a:endParaRPr lang="ru-RU" sz="1400" b="1" dirty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69423" y="4345608"/>
            <a:ext cx="3790823" cy="739575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14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Изменение </a:t>
            </a:r>
            <a:r>
              <a:rPr lang="ru-RU" sz="14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сроков обработки бланков ЕГЭ </a:t>
            </a:r>
            <a:r>
              <a:rPr lang="ru-RU" sz="14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РЦОИ  по математике</a:t>
            </a:r>
            <a:endParaRPr lang="ru-RU" sz="1400" dirty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626090" y="4345609"/>
            <a:ext cx="4158547" cy="739574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14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Совместно с </a:t>
            </a:r>
            <a:r>
              <a:rPr lang="ru-RU" sz="1400" dirty="0" err="1" smtClean="0">
                <a:solidFill>
                  <a:srgbClr val="2E3192"/>
                </a:solidFill>
                <a:latin typeface="Cambria" panose="02040503050406030204" pitchFamily="18" charset="0"/>
              </a:rPr>
              <a:t>Рособрнадзором</a:t>
            </a:r>
            <a:r>
              <a:rPr lang="ru-RU" sz="14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 рассматривается вопрос по </a:t>
            </a:r>
            <a:r>
              <a:rPr lang="ru-RU" sz="14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созданию</a:t>
            </a:r>
            <a:r>
              <a:rPr lang="ru-RU" sz="14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  </a:t>
            </a:r>
            <a:r>
              <a:rPr lang="ru-RU" sz="14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специализированного центра по сдаче ЕГЭ на территории области</a:t>
            </a:r>
            <a:endParaRPr lang="ru-RU" sz="1400" b="1" dirty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1410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98825" y="3213310"/>
            <a:ext cx="1079500" cy="287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8175" y="3477893"/>
            <a:ext cx="1079500" cy="1439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30661" y="2732826"/>
            <a:ext cx="220663" cy="287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08560" y="3082074"/>
            <a:ext cx="669925" cy="287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35169" y="2876823"/>
            <a:ext cx="684213" cy="71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87485" y="2660715"/>
            <a:ext cx="288925" cy="61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05025" y="2542325"/>
            <a:ext cx="306388" cy="1439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3801" name="Подзаголовок 4"/>
          <p:cNvSpPr txBox="1">
            <a:spLocks/>
          </p:cNvSpPr>
          <p:nvPr/>
        </p:nvSpPr>
        <p:spPr bwMode="auto">
          <a:xfrm>
            <a:off x="1419165" y="100841"/>
            <a:ext cx="7126288" cy="960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endParaRPr lang="ru-RU" sz="2000" b="1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4460" y="188640"/>
            <a:ext cx="8194397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2E3192"/>
                </a:solidFill>
                <a:latin typeface="Cambria" pitchFamily="18" charset="0"/>
              </a:rPr>
              <a:t>Итоговое сочинение 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95537" y="918729"/>
            <a:ext cx="2376264" cy="928850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spcAft>
                <a:spcPts val="0"/>
              </a:spcAft>
            </a:pPr>
            <a:r>
              <a:rPr lang="ru-RU" b="1" dirty="0" smtClean="0">
                <a:solidFill>
                  <a:srgbClr val="333399"/>
                </a:solidFill>
                <a:latin typeface="+mj-lt"/>
                <a:ea typeface="Calibri"/>
                <a:cs typeface="Times New Roman"/>
              </a:rPr>
              <a:t>Расписание</a:t>
            </a:r>
            <a:endParaRPr lang="ru-RU" b="1" dirty="0">
              <a:solidFill>
                <a:srgbClr val="333399"/>
              </a:solidFill>
              <a:latin typeface="+mj-lt"/>
              <a:ea typeface="Calibri"/>
              <a:cs typeface="Times New Roman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95536" y="2066544"/>
            <a:ext cx="8434363" cy="617661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spcAft>
                <a:spcPts val="0"/>
              </a:spcAft>
            </a:pPr>
            <a:r>
              <a:rPr lang="ru-RU" sz="1600" u="sng" dirty="0" smtClean="0">
                <a:solidFill>
                  <a:srgbClr val="333399"/>
                </a:solidFill>
                <a:latin typeface="+mj-lt"/>
                <a:ea typeface="Calibri"/>
                <a:cs typeface="Times New Roman"/>
              </a:rPr>
              <a:t>Время</a:t>
            </a:r>
            <a:r>
              <a:rPr lang="ru-RU" sz="1600" dirty="0">
                <a:solidFill>
                  <a:srgbClr val="333399"/>
                </a:solidFill>
                <a:latin typeface="+mj-lt"/>
                <a:ea typeface="Calibri"/>
                <a:cs typeface="Times New Roman"/>
              </a:rPr>
              <a:t>: начало в </a:t>
            </a:r>
            <a:r>
              <a:rPr lang="ru-RU" sz="1600" b="1" dirty="0">
                <a:solidFill>
                  <a:srgbClr val="333399"/>
                </a:solidFill>
                <a:latin typeface="+mj-lt"/>
                <a:ea typeface="Calibri"/>
                <a:cs typeface="Times New Roman"/>
              </a:rPr>
              <a:t>10.00</a:t>
            </a:r>
            <a:r>
              <a:rPr lang="ru-RU" sz="1600" dirty="0">
                <a:solidFill>
                  <a:srgbClr val="333399"/>
                </a:solidFill>
                <a:latin typeface="+mj-lt"/>
                <a:ea typeface="Calibri"/>
                <a:cs typeface="Times New Roman"/>
              </a:rPr>
              <a:t> по м</a:t>
            </a:r>
            <a:r>
              <a:rPr lang="ru-RU" sz="1600" dirty="0" smtClean="0">
                <a:solidFill>
                  <a:srgbClr val="333399"/>
                </a:solidFill>
                <a:latin typeface="+mj-lt"/>
                <a:ea typeface="Calibri"/>
                <a:cs typeface="Times New Roman"/>
              </a:rPr>
              <a:t>осковскому времени</a:t>
            </a:r>
            <a:r>
              <a:rPr lang="ru-RU" sz="1600" dirty="0">
                <a:solidFill>
                  <a:srgbClr val="333399"/>
                </a:solidFill>
                <a:latin typeface="+mj-lt"/>
                <a:ea typeface="Calibri"/>
                <a:cs typeface="Times New Roman"/>
              </a:rPr>
              <a:t>. </a:t>
            </a:r>
            <a:r>
              <a:rPr lang="ru-RU" sz="1600" u="sng" dirty="0">
                <a:solidFill>
                  <a:srgbClr val="333399"/>
                </a:solidFill>
                <a:latin typeface="+mj-lt"/>
                <a:ea typeface="Calibri"/>
                <a:cs typeface="Times New Roman"/>
              </a:rPr>
              <a:t>Сочинение/Изложение</a:t>
            </a:r>
            <a:r>
              <a:rPr lang="ru-RU" sz="1600" dirty="0">
                <a:solidFill>
                  <a:srgbClr val="333399"/>
                </a:solidFill>
                <a:latin typeface="+mj-lt"/>
                <a:ea typeface="Calibri"/>
                <a:cs typeface="Times New Roman"/>
              </a:rPr>
              <a:t> – </a:t>
            </a:r>
            <a:r>
              <a:rPr lang="ru-RU" sz="1600" b="1" dirty="0">
                <a:solidFill>
                  <a:srgbClr val="333399"/>
                </a:solidFill>
                <a:latin typeface="+mj-lt"/>
                <a:ea typeface="Calibri"/>
                <a:cs typeface="Times New Roman"/>
              </a:rPr>
              <a:t>3 часа 55 </a:t>
            </a:r>
            <a:r>
              <a:rPr lang="ru-RU" sz="1600" b="1" dirty="0" smtClean="0">
                <a:solidFill>
                  <a:srgbClr val="333399"/>
                </a:solidFill>
                <a:latin typeface="+mj-lt"/>
                <a:ea typeface="Calibri"/>
                <a:cs typeface="Times New Roman"/>
              </a:rPr>
              <a:t>минут</a:t>
            </a:r>
            <a:endParaRPr lang="ru-RU" sz="1600" dirty="0">
              <a:solidFill>
                <a:srgbClr val="333399"/>
              </a:solidFill>
              <a:latin typeface="+mj-lt"/>
              <a:ea typeface="Calibri"/>
              <a:cs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95537" y="2832574"/>
            <a:ext cx="8434362" cy="1028473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spcAft>
                <a:spcPts val="0"/>
              </a:spcAft>
            </a:pPr>
            <a:r>
              <a:rPr lang="ru-RU" sz="1600" b="1" dirty="0" smtClean="0">
                <a:solidFill>
                  <a:srgbClr val="333399"/>
                </a:solidFill>
                <a:latin typeface="+mj-lt"/>
                <a:ea typeface="Calibri"/>
                <a:cs typeface="Times New Roman"/>
              </a:rPr>
              <a:t>Места проведения</a:t>
            </a:r>
            <a:r>
              <a:rPr lang="ru-RU" sz="1600" dirty="0" smtClean="0">
                <a:solidFill>
                  <a:srgbClr val="333399"/>
                </a:solidFill>
                <a:latin typeface="+mj-lt"/>
                <a:ea typeface="Calibri"/>
                <a:cs typeface="Times New Roman"/>
              </a:rPr>
              <a:t>: </a:t>
            </a:r>
          </a:p>
          <a:p>
            <a:pPr lvl="0">
              <a:spcAft>
                <a:spcPts val="0"/>
              </a:spcAft>
            </a:pPr>
            <a:r>
              <a:rPr lang="ru-RU" sz="1600" dirty="0" smtClean="0">
                <a:solidFill>
                  <a:srgbClr val="333399"/>
                </a:solidFill>
                <a:latin typeface="+mj-lt"/>
                <a:ea typeface="Calibri"/>
                <a:cs typeface="Times New Roman"/>
              </a:rPr>
              <a:t>для выпускников текущего года – </a:t>
            </a:r>
            <a:r>
              <a:rPr lang="ru-RU" sz="1600" u="sng" dirty="0" smtClean="0">
                <a:solidFill>
                  <a:srgbClr val="333399"/>
                </a:solidFill>
                <a:latin typeface="+mj-lt"/>
                <a:ea typeface="Calibri"/>
                <a:cs typeface="Times New Roman"/>
              </a:rPr>
              <a:t>в своих школах</a:t>
            </a:r>
            <a:r>
              <a:rPr lang="ru-RU" sz="1600" dirty="0" smtClean="0">
                <a:solidFill>
                  <a:srgbClr val="333399"/>
                </a:solidFill>
                <a:latin typeface="+mj-lt"/>
                <a:ea typeface="Calibri"/>
                <a:cs typeface="Times New Roman"/>
              </a:rPr>
              <a:t>, </a:t>
            </a:r>
          </a:p>
          <a:p>
            <a:pPr lvl="0">
              <a:spcAft>
                <a:spcPts val="0"/>
              </a:spcAft>
            </a:pPr>
            <a:r>
              <a:rPr lang="ru-RU" sz="1600" dirty="0" smtClean="0">
                <a:solidFill>
                  <a:srgbClr val="333399"/>
                </a:solidFill>
                <a:latin typeface="+mj-lt"/>
                <a:ea typeface="Calibri"/>
                <a:cs typeface="Times New Roman"/>
              </a:rPr>
              <a:t>для выпускников прошлых лет – </a:t>
            </a:r>
            <a:r>
              <a:rPr lang="ru-RU" sz="1600" u="sng" dirty="0" smtClean="0">
                <a:solidFill>
                  <a:srgbClr val="333399"/>
                </a:solidFill>
                <a:latin typeface="+mj-lt"/>
                <a:ea typeface="Calibri"/>
                <a:cs typeface="Times New Roman"/>
              </a:rPr>
              <a:t>места, определяемые органами местного самоуправления в сфере образования</a:t>
            </a:r>
            <a:endParaRPr lang="ru-RU" sz="1600" dirty="0" smtClean="0">
              <a:solidFill>
                <a:srgbClr val="333399"/>
              </a:solidFill>
              <a:latin typeface="+mj-lt"/>
              <a:ea typeface="Calibri"/>
              <a:cs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982309" y="847911"/>
            <a:ext cx="1193800" cy="319753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spcAft>
                <a:spcPts val="0"/>
              </a:spcAft>
            </a:pPr>
            <a:r>
              <a:rPr lang="ru-RU" sz="1400" b="1" dirty="0" smtClean="0">
                <a:solidFill>
                  <a:srgbClr val="333399"/>
                </a:solidFill>
                <a:latin typeface="+mj-lt"/>
                <a:ea typeface="Calibri"/>
                <a:cs typeface="Times New Roman"/>
              </a:rPr>
              <a:t>03.12.2014 </a:t>
            </a:r>
            <a:endParaRPr lang="ru-RU" sz="1400" b="1" dirty="0">
              <a:solidFill>
                <a:srgbClr val="333399"/>
              </a:solidFill>
              <a:latin typeface="+mj-lt"/>
              <a:ea typeface="Calibri"/>
              <a:cs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982309" y="1233440"/>
            <a:ext cx="1193801" cy="299422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spcAft>
                <a:spcPts val="0"/>
              </a:spcAft>
            </a:pPr>
            <a:r>
              <a:rPr lang="ru-RU" sz="1400" b="1" dirty="0" smtClean="0">
                <a:solidFill>
                  <a:srgbClr val="333399"/>
                </a:solidFill>
                <a:latin typeface="+mj-lt"/>
                <a:ea typeface="Calibri"/>
                <a:cs typeface="Times New Roman"/>
              </a:rPr>
              <a:t>04.02.2015</a:t>
            </a:r>
            <a:endParaRPr lang="ru-RU" sz="1400" b="1" dirty="0">
              <a:solidFill>
                <a:srgbClr val="333399"/>
              </a:solidFill>
              <a:latin typeface="+mj-lt"/>
              <a:ea typeface="Calibri"/>
              <a:cs typeface="Times New Roman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982309" y="1591186"/>
            <a:ext cx="1193800" cy="256393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spcAft>
                <a:spcPts val="0"/>
              </a:spcAft>
            </a:pPr>
            <a:r>
              <a:rPr lang="ru-RU" sz="1400" b="1" smtClean="0">
                <a:solidFill>
                  <a:srgbClr val="333399"/>
                </a:solidFill>
                <a:latin typeface="+mj-lt"/>
                <a:ea typeface="Calibri"/>
                <a:cs typeface="Times New Roman"/>
              </a:rPr>
              <a:t> 06.05.2015</a:t>
            </a:r>
            <a:endParaRPr lang="ru-RU" sz="1400" b="1" dirty="0">
              <a:solidFill>
                <a:srgbClr val="333399"/>
              </a:solidFill>
              <a:latin typeface="+mj-lt"/>
              <a:ea typeface="Calibri"/>
              <a:cs typeface="Times New Roman"/>
            </a:endParaRPr>
          </a:p>
        </p:txBody>
      </p:sp>
      <p:sp>
        <p:nvSpPr>
          <p:cNvPr id="29" name="Стрелка вниз 28"/>
          <p:cNvSpPr/>
          <p:nvPr/>
        </p:nvSpPr>
        <p:spPr>
          <a:xfrm rot="16200000">
            <a:off x="3250101" y="554153"/>
            <a:ext cx="928851" cy="1657997"/>
          </a:xfrm>
          <a:prstGeom prst="downArrow">
            <a:avLst/>
          </a:prstGeom>
          <a:gradFill>
            <a:gsLst>
              <a:gs pos="0">
                <a:sysClr val="window" lastClr="FFFFFF"/>
              </a:gs>
              <a:gs pos="100000">
                <a:srgbClr val="C00000">
                  <a:lumMod val="72000"/>
                  <a:lumOff val="28000"/>
                </a:srgbClr>
              </a:gs>
              <a:gs pos="100000">
                <a:srgbClr val="C00000"/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95536" y="4797152"/>
            <a:ext cx="8434363" cy="1152128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333399"/>
                </a:solidFill>
                <a:latin typeface="+mj-lt"/>
                <a:ea typeface="Calibri"/>
                <a:cs typeface="Times New Roman"/>
              </a:rPr>
              <a:t>Размещение тем за 20 минут – </a:t>
            </a:r>
            <a:r>
              <a:rPr lang="en-US" sz="1600" b="1" dirty="0" err="1" smtClean="0">
                <a:solidFill>
                  <a:srgbClr val="333399"/>
                </a:solidFill>
                <a:latin typeface="+mj-lt"/>
                <a:ea typeface="Calibri"/>
                <a:cs typeface="Times New Roman"/>
              </a:rPr>
              <a:t>ege</a:t>
            </a:r>
            <a:r>
              <a:rPr lang="ru-RU" sz="1600" b="1" dirty="0" smtClean="0">
                <a:solidFill>
                  <a:srgbClr val="333399"/>
                </a:solidFill>
                <a:latin typeface="+mj-lt"/>
                <a:ea typeface="Calibri"/>
                <a:cs typeface="Times New Roman"/>
              </a:rPr>
              <a:t>.</a:t>
            </a:r>
            <a:r>
              <a:rPr lang="en-US" sz="1600" b="1" dirty="0" err="1" smtClean="0">
                <a:solidFill>
                  <a:srgbClr val="333399"/>
                </a:solidFill>
                <a:latin typeface="+mj-lt"/>
                <a:ea typeface="Calibri"/>
                <a:cs typeface="Times New Roman"/>
              </a:rPr>
              <a:t>edu</a:t>
            </a:r>
            <a:r>
              <a:rPr lang="ru-RU" sz="1600" b="1" dirty="0" smtClean="0">
                <a:solidFill>
                  <a:srgbClr val="333399"/>
                </a:solidFill>
                <a:latin typeface="+mj-lt"/>
                <a:ea typeface="Calibri"/>
                <a:cs typeface="Times New Roman"/>
              </a:rPr>
              <a:t>.</a:t>
            </a:r>
            <a:r>
              <a:rPr lang="en-US" sz="1600" b="1" dirty="0" err="1" smtClean="0">
                <a:solidFill>
                  <a:srgbClr val="333399"/>
                </a:solidFill>
                <a:latin typeface="+mj-lt"/>
                <a:ea typeface="Calibri"/>
                <a:cs typeface="Times New Roman"/>
              </a:rPr>
              <a:t>ru</a:t>
            </a:r>
            <a:r>
              <a:rPr lang="ru-RU" sz="1600" b="1" dirty="0" smtClean="0">
                <a:solidFill>
                  <a:srgbClr val="333399"/>
                </a:solidFill>
                <a:latin typeface="+mj-lt"/>
                <a:ea typeface="Calibri"/>
                <a:cs typeface="Times New Roman"/>
              </a:rPr>
              <a:t>, 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  <a:ea typeface="Calibri"/>
                <a:cs typeface="Times New Roman"/>
              </a:rPr>
              <a:t>fipi.ru</a:t>
            </a:r>
            <a:r>
              <a:rPr lang="ru-RU" sz="1600" b="1" dirty="0">
                <a:solidFill>
                  <a:srgbClr val="333399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ru-RU" sz="1600" b="1" dirty="0" smtClean="0">
                <a:solidFill>
                  <a:srgbClr val="333399"/>
                </a:solidFill>
                <a:latin typeface="+mj-lt"/>
                <a:ea typeface="Calibri"/>
                <a:cs typeface="Times New Roman"/>
              </a:rPr>
              <a:t>и за 15 минут - </a:t>
            </a:r>
            <a:r>
              <a:rPr lang="en-US" sz="1600" b="1" dirty="0">
                <a:solidFill>
                  <a:srgbClr val="333399"/>
                </a:solidFill>
                <a:latin typeface="+mj-lt"/>
                <a:ea typeface="Calibri"/>
                <a:cs typeface="Times New Roman"/>
              </a:rPr>
              <a:t>http://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  <a:ea typeface="Calibri"/>
                <a:cs typeface="Times New Roman"/>
              </a:rPr>
              <a:t>www.rcoi61.ru</a:t>
            </a:r>
            <a:endParaRPr lang="ru-RU" sz="1600" b="1" dirty="0" smtClean="0">
              <a:solidFill>
                <a:srgbClr val="333399"/>
              </a:solidFill>
              <a:latin typeface="+mj-lt"/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333399"/>
                </a:solidFill>
                <a:latin typeface="+mj-lt"/>
                <a:ea typeface="Calibri"/>
                <a:cs typeface="Times New Roman"/>
              </a:rPr>
              <a:t>Бланковая технология с обязательным сканированием</a:t>
            </a: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333399"/>
                </a:solidFill>
                <a:latin typeface="+mj-lt"/>
                <a:ea typeface="Calibri"/>
                <a:cs typeface="Times New Roman"/>
              </a:rPr>
              <a:t>Проверка копий работ</a:t>
            </a:r>
            <a:endParaRPr lang="ru-RU" sz="1600" b="1" dirty="0">
              <a:solidFill>
                <a:srgbClr val="333399"/>
              </a:solidFill>
              <a:latin typeface="+mj-lt"/>
              <a:ea typeface="Calibri"/>
              <a:cs typeface="Times New Roman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95538" y="4005064"/>
            <a:ext cx="8434362" cy="672053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spcAft>
                <a:spcPts val="0"/>
              </a:spcAft>
            </a:pPr>
            <a:r>
              <a:rPr lang="ru-RU" sz="1600" b="1" dirty="0" smtClean="0">
                <a:solidFill>
                  <a:srgbClr val="333399"/>
                </a:solidFill>
                <a:latin typeface="+mj-lt"/>
                <a:ea typeface="Calibri"/>
                <a:cs typeface="Times New Roman"/>
              </a:rPr>
              <a:t>Проверка сочинения/изложения</a:t>
            </a:r>
            <a:r>
              <a:rPr lang="ru-RU" sz="1600" dirty="0" smtClean="0">
                <a:solidFill>
                  <a:srgbClr val="333399"/>
                </a:solidFill>
                <a:latin typeface="+mj-lt"/>
                <a:ea typeface="Calibri"/>
                <a:cs typeface="Times New Roman"/>
              </a:rPr>
              <a:t>: </a:t>
            </a:r>
          </a:p>
          <a:p>
            <a:pPr lvl="0">
              <a:spcAft>
                <a:spcPts val="0"/>
              </a:spcAft>
            </a:pPr>
            <a:r>
              <a:rPr lang="ru-RU" sz="1600" dirty="0">
                <a:solidFill>
                  <a:srgbClr val="333399"/>
                </a:solidFill>
                <a:latin typeface="+mj-lt"/>
                <a:ea typeface="Calibri"/>
                <a:cs typeface="Times New Roman"/>
              </a:rPr>
              <a:t>н</a:t>
            </a:r>
            <a:r>
              <a:rPr lang="ru-RU" sz="1600" dirty="0" smtClean="0">
                <a:solidFill>
                  <a:srgbClr val="333399"/>
                </a:solidFill>
                <a:latin typeface="+mj-lt"/>
                <a:ea typeface="Calibri"/>
                <a:cs typeface="Times New Roman"/>
              </a:rPr>
              <a:t>а уровне ОО – комиссия ОО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44208" y="1069956"/>
            <a:ext cx="18390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Апробация </a:t>
            </a:r>
          </a:p>
          <a:p>
            <a:pPr algn="ctr"/>
            <a:r>
              <a:rPr lang="ru-RU" sz="1600" b="1" dirty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20.11.2014</a:t>
            </a:r>
          </a:p>
        </p:txBody>
      </p:sp>
    </p:spTree>
    <p:extLst>
      <p:ext uri="{BB962C8B-B14F-4D97-AF65-F5344CB8AC3E}">
        <p14:creationId xmlns:p14="http://schemas.microsoft.com/office/powerpoint/2010/main" val="42136367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187485" y="2660713"/>
            <a:ext cx="288925" cy="61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5413" y="238835"/>
            <a:ext cx="8353052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2E3192"/>
                </a:solidFill>
                <a:latin typeface="Cambria" pitchFamily="18" charset="0"/>
              </a:rPr>
              <a:t>Математика</a:t>
            </a: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95412" y="5157192"/>
            <a:ext cx="8641085" cy="1056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В расписании определены </a:t>
            </a:r>
            <a:r>
              <a:rPr lang="ru-RU" sz="1400" b="1" i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отдельные дни </a:t>
            </a:r>
            <a:r>
              <a:rPr lang="ru-RU" sz="1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для проведения экзамена на базовом и профильном уровнях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1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Выпускники </a:t>
            </a:r>
            <a:r>
              <a:rPr lang="ru-RU" sz="1400" b="1" dirty="0">
                <a:solidFill>
                  <a:srgbClr val="C00000"/>
                </a:solidFill>
                <a:latin typeface="Cambria" panose="02040503050406030204" pitchFamily="18" charset="0"/>
              </a:rPr>
              <a:t>могут </a:t>
            </a:r>
            <a:r>
              <a:rPr lang="ru-RU" sz="1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сдавать: </a:t>
            </a:r>
            <a:r>
              <a:rPr lang="ru-RU" sz="1400" b="1" dirty="0">
                <a:solidFill>
                  <a:srgbClr val="C00000"/>
                </a:solidFill>
                <a:latin typeface="Cambria" panose="02040503050406030204" pitchFamily="18" charset="0"/>
              </a:rPr>
              <a:t>оба уровня одновременно, </a:t>
            </a:r>
            <a:r>
              <a:rPr lang="ru-RU" sz="1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один </a:t>
            </a:r>
            <a:r>
              <a:rPr lang="ru-RU" sz="1400" b="1" dirty="0">
                <a:solidFill>
                  <a:srgbClr val="C00000"/>
                </a:solidFill>
                <a:latin typeface="Cambria" panose="02040503050406030204" pitchFamily="18" charset="0"/>
              </a:rPr>
              <a:t>из </a:t>
            </a:r>
            <a:r>
              <a:rPr lang="ru-RU" sz="1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уровней</a:t>
            </a:r>
            <a:endParaRPr lang="ru-RU" sz="1400" b="1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1400" b="1" dirty="0">
                <a:solidFill>
                  <a:srgbClr val="C00000"/>
                </a:solidFill>
                <a:latin typeface="Cambria" panose="02040503050406030204" pitchFamily="18" charset="0"/>
              </a:rPr>
              <a:t>Пересдача </a:t>
            </a:r>
            <a:r>
              <a:rPr lang="ru-RU" sz="1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только одного экзамена на </a:t>
            </a:r>
            <a:r>
              <a:rPr lang="ru-RU" sz="1400" b="1" dirty="0">
                <a:solidFill>
                  <a:srgbClr val="C00000"/>
                </a:solidFill>
                <a:latin typeface="Cambria" panose="02040503050406030204" pitchFamily="18" charset="0"/>
              </a:rPr>
              <a:t>базовом уровне</a:t>
            </a:r>
          </a:p>
          <a:p>
            <a:endParaRPr lang="ru-RU" sz="14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8633" y="2366577"/>
            <a:ext cx="3312367" cy="2640292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20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Базовый</a:t>
            </a:r>
            <a:endParaRPr lang="ru-RU" sz="1400" b="1" dirty="0" smtClean="0">
              <a:solidFill>
                <a:srgbClr val="2E3192"/>
              </a:solidFill>
              <a:latin typeface="Cambria" panose="020405030504060302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sz="14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 </a:t>
            </a:r>
            <a:endParaRPr lang="ru-RU" sz="1400" dirty="0">
              <a:solidFill>
                <a:srgbClr val="2E3192"/>
              </a:solidFill>
              <a:latin typeface="Cambria" panose="020405030504060302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sz="16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аттестат</a:t>
            </a:r>
          </a:p>
          <a:p>
            <a:pPr algn="ctr">
              <a:spcBef>
                <a:spcPct val="0"/>
              </a:spcBef>
            </a:pPr>
            <a:r>
              <a:rPr lang="ru-RU" sz="16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поступление </a:t>
            </a:r>
            <a:r>
              <a:rPr lang="ru-RU" sz="1600" b="1" dirty="0">
                <a:solidFill>
                  <a:srgbClr val="2E3192"/>
                </a:solidFill>
                <a:latin typeface="Cambria" panose="02040503050406030204" pitchFamily="18" charset="0"/>
              </a:rPr>
              <a:t>в вуз </a:t>
            </a:r>
            <a:r>
              <a:rPr lang="ru-RU" sz="1600" dirty="0">
                <a:solidFill>
                  <a:srgbClr val="2E3192"/>
                </a:solidFill>
                <a:latin typeface="Cambria" panose="02040503050406030204" pitchFamily="18" charset="0"/>
              </a:rPr>
              <a:t>на направления </a:t>
            </a:r>
            <a:r>
              <a:rPr lang="ru-RU" sz="16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подготовки без математики</a:t>
            </a:r>
          </a:p>
          <a:p>
            <a:pPr algn="ctr">
              <a:spcBef>
                <a:spcPct val="0"/>
              </a:spcBef>
            </a:pPr>
            <a:endParaRPr lang="ru-RU" sz="1600" dirty="0" smtClean="0">
              <a:solidFill>
                <a:srgbClr val="2E3192"/>
              </a:solidFill>
              <a:latin typeface="Cambria" panose="020405030504060302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sz="16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5-балльная система</a:t>
            </a:r>
          </a:p>
          <a:p>
            <a:pPr algn="ctr">
              <a:spcBef>
                <a:spcPct val="0"/>
              </a:spcBef>
            </a:pPr>
            <a:endParaRPr lang="ru-RU" sz="1600" dirty="0" smtClean="0">
              <a:solidFill>
                <a:srgbClr val="2E3192"/>
              </a:solidFill>
              <a:latin typeface="Cambria" panose="020405030504060302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sz="16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апробация октябрь 2014г.</a:t>
            </a:r>
            <a:endParaRPr lang="ru-RU" sz="16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29539" y="2366577"/>
            <a:ext cx="3456384" cy="2640292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20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Профильный</a:t>
            </a:r>
            <a:endParaRPr lang="ru-RU" sz="1400" b="1" dirty="0" smtClean="0">
              <a:solidFill>
                <a:srgbClr val="2E3192"/>
              </a:solidFill>
              <a:latin typeface="Cambria" panose="020405030504060302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 </a:t>
            </a:r>
            <a:endParaRPr lang="ru-RU" sz="1400" b="1" dirty="0">
              <a:solidFill>
                <a:srgbClr val="2E3192"/>
              </a:solidFill>
              <a:latin typeface="Cambria" panose="020405030504060302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sz="16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аттестат</a:t>
            </a:r>
          </a:p>
          <a:p>
            <a:pPr algn="ctr">
              <a:spcBef>
                <a:spcPct val="0"/>
              </a:spcBef>
            </a:pPr>
            <a:r>
              <a:rPr lang="ru-RU" sz="16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поступление в вуз</a:t>
            </a:r>
          </a:p>
          <a:p>
            <a:pPr algn="ctr">
              <a:spcBef>
                <a:spcPct val="0"/>
              </a:spcBef>
            </a:pPr>
            <a:endParaRPr lang="ru-RU" sz="1600" dirty="0" smtClean="0">
              <a:solidFill>
                <a:srgbClr val="2E3192"/>
              </a:solidFill>
              <a:latin typeface="Cambria" panose="020405030504060302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sz="16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модель </a:t>
            </a:r>
            <a:r>
              <a:rPr lang="ru-RU" sz="1600" dirty="0">
                <a:solidFill>
                  <a:srgbClr val="2E3192"/>
                </a:solidFill>
                <a:latin typeface="Cambria" panose="02040503050406030204" pitchFamily="18" charset="0"/>
              </a:rPr>
              <a:t>2014 года </a:t>
            </a:r>
          </a:p>
          <a:p>
            <a:pPr algn="ctr">
              <a:spcBef>
                <a:spcPct val="0"/>
              </a:spcBef>
            </a:pPr>
            <a:endParaRPr lang="ru-RU" sz="1600" dirty="0">
              <a:solidFill>
                <a:srgbClr val="2E3192"/>
              </a:solidFill>
              <a:latin typeface="Cambria" panose="020405030504060302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sz="16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100-балльная система</a:t>
            </a:r>
          </a:p>
          <a:p>
            <a:pPr algn="ctr">
              <a:spcBef>
                <a:spcPct val="0"/>
              </a:spcBef>
            </a:pPr>
            <a:r>
              <a:rPr lang="ru-RU" sz="1600" dirty="0">
                <a:solidFill>
                  <a:srgbClr val="2E3192"/>
                </a:solidFill>
                <a:latin typeface="Cambria" panose="02040503050406030204" pitchFamily="18" charset="0"/>
              </a:rPr>
              <a:t> </a:t>
            </a:r>
            <a:endParaRPr lang="ru-RU" sz="1600" dirty="0" smtClean="0">
              <a:solidFill>
                <a:srgbClr val="2E3192"/>
              </a:solidFill>
              <a:latin typeface="Cambria" panose="020405030504060302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sz="16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минимальный порог - 27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3707842" y="1556792"/>
            <a:ext cx="1728192" cy="809785"/>
          </a:xfrm>
          <a:prstGeom prst="downArrow">
            <a:avLst/>
          </a:prstGeom>
          <a:gradFill>
            <a:gsLst>
              <a:gs pos="0">
                <a:sysClr val="window" lastClr="FFFFFF"/>
              </a:gs>
              <a:gs pos="100000">
                <a:srgbClr val="C00000">
                  <a:lumMod val="72000"/>
                  <a:lumOff val="28000"/>
                </a:srgbClr>
              </a:gs>
              <a:gs pos="100000">
                <a:srgbClr val="C00000"/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ru-RU" kern="0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5413" y="836712"/>
            <a:ext cx="8353051" cy="648071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dirty="0">
                <a:solidFill>
                  <a:srgbClr val="2E3192"/>
                </a:solidFill>
                <a:latin typeface="Cambria" panose="02040503050406030204" pitchFamily="18" charset="0"/>
              </a:rPr>
              <a:t>В соответствии с Концепцией развития математического образования в РФ, ЕГЭ по математике будет разделен на два уровня:</a:t>
            </a:r>
          </a:p>
        </p:txBody>
      </p:sp>
    </p:spTree>
    <p:extLst>
      <p:ext uri="{BB962C8B-B14F-4D97-AF65-F5344CB8AC3E}">
        <p14:creationId xmlns:p14="http://schemas.microsoft.com/office/powerpoint/2010/main" val="4172965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187485" y="2660713"/>
            <a:ext cx="288925" cy="61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5219" y="238835"/>
            <a:ext cx="8243245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2E3192"/>
                </a:solidFill>
                <a:latin typeface="Cambria" pitchFamily="18" charset="0"/>
              </a:rPr>
              <a:t>Иностранные языки</a:t>
            </a: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4716016" y="-3491869"/>
            <a:ext cx="5976664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400" dirty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5219" y="908720"/>
            <a:ext cx="82432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Апробации:    12.11.2014г.         </a:t>
            </a:r>
            <a:r>
              <a:rPr lang="en-US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I </a:t>
            </a:r>
            <a:r>
              <a:rPr lang="ru-RU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квартал 2015г.</a:t>
            </a:r>
            <a:endParaRPr lang="ru-RU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5219" y="1582313"/>
            <a:ext cx="3790823" cy="1144720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ru-RU" sz="1600" dirty="0">
                <a:solidFill>
                  <a:srgbClr val="2E3192"/>
                </a:solidFill>
                <a:latin typeface="Cambria" panose="02040503050406030204" pitchFamily="18" charset="0"/>
              </a:rPr>
              <a:t>При проведении экзамена по иностранному языку в экзамен будет включен раздел </a:t>
            </a:r>
            <a:r>
              <a:rPr lang="ru-RU" sz="1600" b="1" dirty="0">
                <a:solidFill>
                  <a:srgbClr val="2E3192"/>
                </a:solidFill>
                <a:latin typeface="Cambria" panose="02040503050406030204" pitchFamily="18" charset="0"/>
              </a:rPr>
              <a:t>«Говорение</a:t>
            </a:r>
            <a:r>
              <a:rPr lang="ru-RU" sz="16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» на добровольной основе</a:t>
            </a:r>
            <a:endParaRPr lang="ru-RU" sz="1600" b="1" dirty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5219" y="3789040"/>
            <a:ext cx="3790823" cy="1027857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ru-RU" sz="16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Иностранный язык оценивается как </a:t>
            </a:r>
            <a:r>
              <a:rPr lang="ru-RU" sz="16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один предмет</a:t>
            </a:r>
          </a:p>
          <a:p>
            <a:pPr>
              <a:spcBef>
                <a:spcPct val="0"/>
              </a:spcBef>
            </a:pPr>
            <a:r>
              <a:rPr lang="ru-RU" sz="16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Апелляция к предмету целиком</a:t>
            </a:r>
            <a:endParaRPr lang="ru-RU" sz="1600" dirty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3144" y="5003542"/>
            <a:ext cx="3790823" cy="1109500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ru-RU" sz="16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Баллы:</a:t>
            </a:r>
          </a:p>
          <a:p>
            <a:pPr>
              <a:spcBef>
                <a:spcPct val="0"/>
              </a:spcBef>
            </a:pPr>
            <a:r>
              <a:rPr lang="ru-RU" sz="1600" dirty="0">
                <a:solidFill>
                  <a:srgbClr val="2E3192"/>
                </a:solidFill>
                <a:latin typeface="Cambria" panose="02040503050406030204" pitchFamily="18" charset="0"/>
              </a:rPr>
              <a:t>письмо – 80 баллов</a:t>
            </a:r>
          </a:p>
          <a:p>
            <a:pPr>
              <a:spcBef>
                <a:spcPct val="0"/>
              </a:spcBef>
            </a:pPr>
            <a:r>
              <a:rPr lang="ru-RU" sz="1600" dirty="0">
                <a:solidFill>
                  <a:srgbClr val="2E3192"/>
                </a:solidFill>
                <a:latin typeface="Cambria" panose="02040503050406030204" pitchFamily="18" charset="0"/>
              </a:rPr>
              <a:t>устная часть  - 20 баллов</a:t>
            </a:r>
          </a:p>
          <a:p>
            <a:pPr>
              <a:spcBef>
                <a:spcPct val="0"/>
              </a:spcBef>
            </a:pPr>
            <a:r>
              <a:rPr lang="ru-RU" sz="1600" b="1" dirty="0">
                <a:solidFill>
                  <a:srgbClr val="2E3192"/>
                </a:solidFill>
                <a:latin typeface="Cambria" panose="02040503050406030204" pitchFamily="18" charset="0"/>
              </a:rPr>
              <a:t>минимальный балл – </a:t>
            </a:r>
            <a:r>
              <a:rPr lang="ru-RU" sz="16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22</a:t>
            </a:r>
            <a:endParaRPr lang="ru-RU" sz="1600" dirty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16017" y="1582311"/>
            <a:ext cx="4032448" cy="1144721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ru-RU" sz="1600" dirty="0">
                <a:solidFill>
                  <a:srgbClr val="2E3192"/>
                </a:solidFill>
                <a:latin typeface="Cambria" panose="02040503050406030204" pitchFamily="18" charset="0"/>
              </a:rPr>
              <a:t>Процедура сдачи </a:t>
            </a:r>
            <a:r>
              <a:rPr lang="ru-RU" sz="16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автоматизирована :</a:t>
            </a:r>
          </a:p>
          <a:p>
            <a:pPr>
              <a:spcBef>
                <a:spcPct val="0"/>
              </a:spcBef>
            </a:pPr>
            <a:r>
              <a:rPr lang="ru-RU" sz="16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АРМ участника </a:t>
            </a:r>
            <a:r>
              <a:rPr lang="ru-RU" sz="16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для записи, потоковой записи и прослушивания</a:t>
            </a:r>
            <a:endParaRPr lang="ru-RU" sz="1600" dirty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16017" y="2944689"/>
            <a:ext cx="4032448" cy="1248170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>
              <a:spcBef>
                <a:spcPct val="0"/>
              </a:spcBef>
            </a:pPr>
            <a:endParaRPr lang="ru-RU" sz="1600" dirty="0">
              <a:solidFill>
                <a:srgbClr val="2E3192"/>
              </a:solidFill>
              <a:latin typeface="Cambria" panose="02040503050406030204" pitchFamily="18" charset="0"/>
            </a:endParaRPr>
          </a:p>
          <a:p>
            <a:pPr>
              <a:spcBef>
                <a:spcPct val="0"/>
              </a:spcBef>
            </a:pPr>
            <a:r>
              <a:rPr lang="ru-RU" sz="16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АРМ эксперта: </a:t>
            </a:r>
          </a:p>
          <a:p>
            <a:pPr>
              <a:spcBef>
                <a:spcPct val="0"/>
              </a:spcBef>
            </a:pPr>
            <a:r>
              <a:rPr lang="ru-RU" sz="16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возможность неоднократного прослушивания ответов</a:t>
            </a:r>
          </a:p>
          <a:p>
            <a:pPr>
              <a:spcBef>
                <a:spcPct val="0"/>
              </a:spcBef>
            </a:pPr>
            <a:endParaRPr lang="ru-RU" sz="1600" dirty="0" smtClean="0">
              <a:solidFill>
                <a:srgbClr val="2E3192"/>
              </a:solidFill>
              <a:latin typeface="Cambria" panose="02040503050406030204" pitchFamily="18" charset="0"/>
            </a:endParaRPr>
          </a:p>
          <a:p>
            <a:pPr>
              <a:spcBef>
                <a:spcPct val="0"/>
              </a:spcBef>
            </a:pPr>
            <a:r>
              <a:rPr lang="ru-RU" sz="16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удаленный ППЗ</a:t>
            </a:r>
            <a:endParaRPr lang="ru-RU" sz="1600" dirty="0">
              <a:solidFill>
                <a:srgbClr val="2E3192"/>
              </a:solidFill>
              <a:latin typeface="Cambria" panose="02040503050406030204" pitchFamily="18" charset="0"/>
            </a:endParaRPr>
          </a:p>
          <a:p>
            <a:pPr>
              <a:spcBef>
                <a:spcPct val="0"/>
              </a:spcBef>
            </a:pPr>
            <a:endParaRPr lang="ru-RU" sz="1600" dirty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716017" y="4431193"/>
            <a:ext cx="4032447" cy="1144697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ru-RU" sz="16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Задания </a:t>
            </a:r>
            <a:r>
              <a:rPr lang="ru-RU" sz="1600" dirty="0">
                <a:solidFill>
                  <a:srgbClr val="2E3192"/>
                </a:solidFill>
                <a:latin typeface="Cambria" panose="02040503050406030204" pitchFamily="18" charset="0"/>
              </a:rPr>
              <a:t>ориентированы на </a:t>
            </a:r>
            <a:r>
              <a:rPr lang="ru-RU" sz="16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решение </a:t>
            </a:r>
            <a:r>
              <a:rPr lang="ru-RU" sz="1600" b="1" dirty="0">
                <a:solidFill>
                  <a:srgbClr val="2E3192"/>
                </a:solidFill>
                <a:latin typeface="Cambria" panose="02040503050406030204" pitchFamily="18" charset="0"/>
              </a:rPr>
              <a:t>коммуникативных задач</a:t>
            </a:r>
            <a:r>
              <a:rPr lang="ru-RU" sz="1600" dirty="0">
                <a:solidFill>
                  <a:srgbClr val="2E3192"/>
                </a:solidFill>
                <a:latin typeface="Cambria" panose="02040503050406030204" pitchFamily="18" charset="0"/>
              </a:rPr>
              <a:t>, встречающихся в повседневной </a:t>
            </a:r>
            <a:r>
              <a:rPr lang="ru-RU" sz="16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жизни</a:t>
            </a:r>
            <a:endParaRPr lang="ru-RU" sz="1600" dirty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93148" y="2848740"/>
            <a:ext cx="3790823" cy="720033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ru-RU" sz="16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В расписании отдельные дни для устной части: </a:t>
            </a:r>
          </a:p>
          <a:p>
            <a:pPr>
              <a:spcBef>
                <a:spcPct val="0"/>
              </a:spcBef>
            </a:pPr>
            <a:r>
              <a:rPr lang="ru-RU" sz="16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1 день – в апреле </a:t>
            </a:r>
            <a:r>
              <a:rPr lang="ru-RU" sz="16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и</a:t>
            </a:r>
            <a:r>
              <a:rPr lang="ru-RU" sz="16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 2 дня в июне</a:t>
            </a:r>
            <a:endParaRPr lang="ru-RU" sz="1600" b="1" dirty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716017" y="5753002"/>
            <a:ext cx="4032448" cy="360040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ru-RU" sz="16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Электронная подпись члена ГЭК</a:t>
            </a:r>
            <a:endParaRPr lang="ru-RU" sz="16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7574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95537" y="332656"/>
            <a:ext cx="8424936" cy="43088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200" b="1" dirty="0" smtClean="0">
                <a:solidFill>
                  <a:srgbClr val="2E3192"/>
                </a:solidFill>
                <a:latin typeface="Cambria" pitchFamily="18" charset="0"/>
              </a:rPr>
              <a:t>Расписание ГИА и сроки выбора предметов</a:t>
            </a:r>
            <a:endParaRPr lang="ru-RU" sz="2200" b="1" dirty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21931" y="2278295"/>
            <a:ext cx="306388" cy="14393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5538" y="2965106"/>
            <a:ext cx="8424934" cy="1039958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lvl="0" algn="just">
              <a:defRPr/>
            </a:pPr>
            <a:r>
              <a:rPr lang="ru-RU" sz="1400" b="1" u="sng" dirty="0">
                <a:solidFill>
                  <a:srgbClr val="C00000"/>
                </a:solidFill>
                <a:latin typeface="Cambria" pitchFamily="18" charset="0"/>
              </a:rPr>
              <a:t>регистрация до 01.02.2015</a:t>
            </a:r>
            <a:r>
              <a:rPr lang="ru-RU" sz="1400" b="1" u="sng" dirty="0" smtClean="0">
                <a:solidFill>
                  <a:srgbClr val="C00000"/>
                </a:solidFill>
                <a:latin typeface="Cambria" pitchFamily="18" charset="0"/>
              </a:rPr>
              <a:t>:</a:t>
            </a:r>
            <a:endParaRPr lang="ru-RU" sz="1400" b="1" u="sng" dirty="0" smtClean="0">
              <a:solidFill>
                <a:srgbClr val="2E3192"/>
              </a:solidFill>
              <a:latin typeface="Cambria" pitchFamily="18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ru-RU" sz="1400" b="1" u="sng" dirty="0" smtClean="0">
                <a:solidFill>
                  <a:srgbClr val="2E3192"/>
                </a:solidFill>
                <a:latin typeface="Cambria" pitchFamily="18" charset="0"/>
              </a:rPr>
              <a:t>март - апрель 2015</a:t>
            </a:r>
          </a:p>
          <a:p>
            <a:pPr algn="just">
              <a:defRPr/>
            </a:pPr>
            <a:r>
              <a:rPr lang="ru-RU" sz="1400" dirty="0">
                <a:solidFill>
                  <a:srgbClr val="2E3192"/>
                </a:solidFill>
                <a:latin typeface="Cambria" pitchFamily="18" charset="0"/>
              </a:rPr>
              <a:t>д</a:t>
            </a:r>
            <a:r>
              <a:rPr lang="ru-RU" sz="1400" dirty="0" smtClean="0">
                <a:solidFill>
                  <a:srgbClr val="2E3192"/>
                </a:solidFill>
                <a:latin typeface="Cambria" pitchFamily="18" charset="0"/>
              </a:rPr>
              <a:t>ля выпускников текущего года, имеющих допуск педагогического совета, </a:t>
            </a:r>
            <a:endParaRPr lang="ru-RU" sz="1400" dirty="0" smtClean="0">
              <a:solidFill>
                <a:srgbClr val="2E3192"/>
              </a:solidFill>
              <a:latin typeface="Cambria" pitchFamily="18" charset="0"/>
            </a:endParaRPr>
          </a:p>
          <a:p>
            <a:pPr algn="just">
              <a:defRPr/>
            </a:pPr>
            <a:r>
              <a:rPr lang="ru-RU" sz="1400" dirty="0" smtClean="0">
                <a:solidFill>
                  <a:srgbClr val="2E3192"/>
                </a:solidFill>
                <a:latin typeface="Cambria" pitchFamily="18" charset="0"/>
              </a:rPr>
              <a:t> </a:t>
            </a:r>
            <a:r>
              <a:rPr lang="ru-RU" sz="1400" dirty="0" smtClean="0">
                <a:solidFill>
                  <a:srgbClr val="2E3192"/>
                </a:solidFill>
                <a:latin typeface="Cambria" pitchFamily="18" charset="0"/>
              </a:rPr>
              <a:t>выпускников прошлых лет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95538" y="1556792"/>
            <a:ext cx="8424934" cy="1080119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just">
              <a:defRPr/>
            </a:pPr>
            <a:r>
              <a:rPr lang="ru-RU" sz="1400" b="1" u="sng" dirty="0" smtClean="0">
                <a:solidFill>
                  <a:srgbClr val="2E3192"/>
                </a:solidFill>
                <a:latin typeface="Cambria" pitchFamily="18" charset="0"/>
              </a:rPr>
              <a:t>февраль 2015 года</a:t>
            </a:r>
            <a:r>
              <a:rPr lang="ru-RU" sz="1400" b="1" dirty="0" smtClean="0">
                <a:solidFill>
                  <a:srgbClr val="2E3192"/>
                </a:solidFill>
                <a:latin typeface="Cambria" pitchFamily="18" charset="0"/>
              </a:rPr>
              <a:t> (русский язык, география)</a:t>
            </a:r>
            <a:r>
              <a:rPr lang="ru-RU" sz="1400" dirty="0" smtClean="0">
                <a:solidFill>
                  <a:srgbClr val="2E3192"/>
                </a:solidFill>
                <a:latin typeface="Cambria" pitchFamily="18" charset="0"/>
              </a:rPr>
              <a:t>.</a:t>
            </a:r>
          </a:p>
          <a:p>
            <a:pPr algn="just">
              <a:defRPr/>
            </a:pPr>
            <a:r>
              <a:rPr lang="ru-RU" sz="1400" dirty="0" smtClean="0">
                <a:solidFill>
                  <a:srgbClr val="2E3192"/>
                </a:solidFill>
                <a:latin typeface="Cambria" pitchFamily="18" charset="0"/>
              </a:rPr>
              <a:t>выпускники прошлых лет и лица, освоившие образовательные программы среднего общего образования, но получившие справку </a:t>
            </a:r>
            <a:r>
              <a:rPr lang="ru-RU" sz="1400" dirty="0" smtClean="0">
                <a:solidFill>
                  <a:srgbClr val="2E3192"/>
                </a:solidFill>
                <a:latin typeface="Cambria" pitchFamily="18" charset="0"/>
              </a:rPr>
              <a:t>об обучении в </a:t>
            </a:r>
            <a:r>
              <a:rPr lang="ru-RU" sz="1400" dirty="0" smtClean="0">
                <a:solidFill>
                  <a:srgbClr val="2E3192"/>
                </a:solidFill>
                <a:latin typeface="Cambria" pitchFamily="18" charset="0"/>
              </a:rPr>
              <a:t>образовательной организации</a:t>
            </a:r>
          </a:p>
          <a:p>
            <a:pPr algn="just">
              <a:defRPr/>
            </a:pPr>
            <a:endParaRPr lang="ru-RU" sz="1400" dirty="0">
              <a:solidFill>
                <a:srgbClr val="2E3192"/>
              </a:solidFill>
              <a:latin typeface="Cambria" pitchFamily="18" charset="0"/>
            </a:endParaRPr>
          </a:p>
          <a:p>
            <a:pPr algn="just">
              <a:defRPr/>
            </a:pPr>
            <a:r>
              <a:rPr lang="ru-RU" sz="1400" b="1" u="sng" dirty="0" smtClean="0">
                <a:solidFill>
                  <a:srgbClr val="C00000"/>
                </a:solidFill>
                <a:latin typeface="Cambria" pitchFamily="18" charset="0"/>
              </a:rPr>
              <a:t>регистрация до 01.12.2014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4293096"/>
            <a:ext cx="8424937" cy="672075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just">
              <a:defRPr/>
            </a:pPr>
            <a:r>
              <a:rPr lang="ru-RU" sz="1400" b="1" u="sng" dirty="0" smtClean="0">
                <a:solidFill>
                  <a:srgbClr val="2E3192"/>
                </a:solidFill>
                <a:latin typeface="Cambria" pitchFamily="18" charset="0"/>
              </a:rPr>
              <a:t>май-июнь 2015 года</a:t>
            </a:r>
          </a:p>
          <a:p>
            <a:pPr algn="just">
              <a:defRPr/>
            </a:pPr>
            <a:r>
              <a:rPr lang="ru-RU" sz="1400" dirty="0">
                <a:solidFill>
                  <a:srgbClr val="2E3192"/>
                </a:solidFill>
                <a:latin typeface="Cambria" pitchFamily="18" charset="0"/>
              </a:rPr>
              <a:t>в</a:t>
            </a:r>
            <a:r>
              <a:rPr lang="ru-RU" sz="1400" dirty="0" smtClean="0">
                <a:solidFill>
                  <a:srgbClr val="2E3192"/>
                </a:solidFill>
                <a:latin typeface="Cambria" pitchFamily="18" charset="0"/>
              </a:rPr>
              <a:t>ыпускники текущего года </a:t>
            </a:r>
            <a:endParaRPr lang="ru-RU" sz="1400" dirty="0" smtClean="0">
              <a:solidFill>
                <a:srgbClr val="2E3192"/>
              </a:solidFill>
              <a:latin typeface="Cambria" pitchFamily="18" charset="0"/>
            </a:endParaRPr>
          </a:p>
          <a:p>
            <a:pPr algn="just">
              <a:defRPr/>
            </a:pPr>
            <a:r>
              <a:rPr lang="ru-RU" sz="1400" dirty="0" smtClean="0">
                <a:solidFill>
                  <a:srgbClr val="2E3192"/>
                </a:solidFill>
                <a:latin typeface="Cambria" pitchFamily="18" charset="0"/>
              </a:rPr>
              <a:t>выпускники </a:t>
            </a:r>
            <a:r>
              <a:rPr lang="ru-RU" sz="1400" dirty="0" smtClean="0">
                <a:solidFill>
                  <a:srgbClr val="2E3192"/>
                </a:solidFill>
                <a:latin typeface="Cambria" pitchFamily="18" charset="0"/>
              </a:rPr>
              <a:t>прошлых лет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95537" y="5301208"/>
            <a:ext cx="8424935" cy="768085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just">
              <a:defRPr/>
            </a:pPr>
            <a:r>
              <a:rPr lang="ru-RU" sz="1400" b="1" u="sng" dirty="0" smtClean="0">
                <a:solidFill>
                  <a:srgbClr val="2E3192"/>
                </a:solidFill>
                <a:latin typeface="Cambria" pitchFamily="18" charset="0"/>
              </a:rPr>
              <a:t>сентябрь  2015 года </a:t>
            </a:r>
            <a:r>
              <a:rPr lang="ru-RU" sz="1400" b="1" dirty="0" smtClean="0">
                <a:solidFill>
                  <a:srgbClr val="2E3192"/>
                </a:solidFill>
                <a:latin typeface="Cambria" pitchFamily="18" charset="0"/>
              </a:rPr>
              <a:t> - в специализированных центрах</a:t>
            </a:r>
          </a:p>
          <a:p>
            <a:pPr algn="just">
              <a:defRPr/>
            </a:pPr>
            <a:r>
              <a:rPr lang="ru-RU" sz="1400" dirty="0" smtClean="0">
                <a:solidFill>
                  <a:srgbClr val="2E3192"/>
                </a:solidFill>
                <a:latin typeface="Cambria" pitchFamily="18" charset="0"/>
              </a:rPr>
              <a:t>пересдача неудовлетворительных результатов</a:t>
            </a:r>
          </a:p>
          <a:p>
            <a:pPr algn="just">
              <a:defRPr/>
            </a:pPr>
            <a:r>
              <a:rPr lang="ru-RU" sz="1400" b="1" dirty="0">
                <a:solidFill>
                  <a:srgbClr val="C00000"/>
                </a:solidFill>
                <a:latin typeface="Cambria" pitchFamily="18" charset="0"/>
              </a:rPr>
              <a:t>р</a:t>
            </a:r>
            <a:r>
              <a:rPr lang="ru-RU" sz="1400" b="1" dirty="0" smtClean="0">
                <a:solidFill>
                  <a:srgbClr val="C00000"/>
                </a:solidFill>
                <a:latin typeface="Cambria" pitchFamily="18" charset="0"/>
              </a:rPr>
              <a:t>егистрация в августе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7" y="908777"/>
            <a:ext cx="65870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C00000"/>
                </a:solidFill>
                <a:latin typeface="Cambria" pitchFamily="18" charset="0"/>
              </a:rPr>
              <a:t>Предварительный опрос по выбору предметов к 01.12.2014</a:t>
            </a:r>
          </a:p>
        </p:txBody>
      </p:sp>
    </p:spTree>
    <p:extLst>
      <p:ext uri="{BB962C8B-B14F-4D97-AF65-F5344CB8AC3E}">
        <p14:creationId xmlns:p14="http://schemas.microsoft.com/office/powerpoint/2010/main" val="5493636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1598</TotalTime>
  <Words>1050</Words>
  <Application>Microsoft Office PowerPoint</Application>
  <PresentationFormat>Экран (4:3)</PresentationFormat>
  <Paragraphs>155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Рособрнадзор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Асланова Улькяр Теймуровна</dc:creator>
  <cp:lastModifiedBy>Тарасов Владимир Валентинович</cp:lastModifiedBy>
  <cp:revision>64</cp:revision>
  <cp:lastPrinted>2014-10-09T17:27:59Z</cp:lastPrinted>
  <dcterms:created xsi:type="dcterms:W3CDTF">2014-10-08T15:07:29Z</dcterms:created>
  <dcterms:modified xsi:type="dcterms:W3CDTF">2014-10-23T12:36:46Z</dcterms:modified>
</cp:coreProperties>
</file>