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theme/themeOverride1.xml" ContentType="application/vnd.openxmlformats-officedocument.themeOverr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notesMasterIdLst>
    <p:notesMasterId r:id="rId28"/>
  </p:notesMasterIdLst>
  <p:sldIdLst>
    <p:sldId id="333" r:id="rId2"/>
    <p:sldId id="396" r:id="rId3"/>
    <p:sldId id="394" r:id="rId4"/>
    <p:sldId id="381" r:id="rId5"/>
    <p:sldId id="378" r:id="rId6"/>
    <p:sldId id="379" r:id="rId7"/>
    <p:sldId id="380" r:id="rId8"/>
    <p:sldId id="414" r:id="rId9"/>
    <p:sldId id="412" r:id="rId10"/>
    <p:sldId id="413" r:id="rId11"/>
    <p:sldId id="410" r:id="rId12"/>
    <p:sldId id="411" r:id="rId13"/>
    <p:sldId id="398" r:id="rId14"/>
    <p:sldId id="404" r:id="rId15"/>
    <p:sldId id="399" r:id="rId16"/>
    <p:sldId id="400" r:id="rId17"/>
    <p:sldId id="401" r:id="rId18"/>
    <p:sldId id="402" r:id="rId19"/>
    <p:sldId id="403" r:id="rId20"/>
    <p:sldId id="364" r:id="rId21"/>
    <p:sldId id="368" r:id="rId22"/>
    <p:sldId id="352" r:id="rId23"/>
    <p:sldId id="375" r:id="rId24"/>
    <p:sldId id="392" r:id="rId25"/>
    <p:sldId id="361" r:id="rId26"/>
    <p:sldId id="360" r:id="rId27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2F3"/>
    <a:srgbClr val="FF3300"/>
    <a:srgbClr val="FFFFCC"/>
    <a:srgbClr val="0033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0" autoAdjust="0"/>
    <p:restoredTop sz="92857" autoAdjust="0"/>
  </p:normalViewPr>
  <p:slideViewPr>
    <p:cSldViewPr>
      <p:cViewPr>
        <p:scale>
          <a:sx n="80" d="100"/>
          <a:sy n="80" d="100"/>
        </p:scale>
        <p:origin x="-1806" y="-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34"/>
    </p:cViewPr>
  </p:outlin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18\&#1082;%20&#1080;&#1090;&#1086;&#1075;&#1086;&#1074;&#1086;&#1084;&#1091;%20&#1087;&#1088;&#1080;&#1082;&#1072;&#1079;&#1091;%20&#1087;&#1086;%20&#1056;&#1069;\&#1072;&#1085;&#1072;&#1083;&#1080;&#1090;&#1080;&#1082;&#1072;%20&#1087;&#1086;%20&#1091;&#1095;&#1072;&#1089;&#1090;&#1085;&#1080;&#1082;&#1072;&#1084;,%20&#1090;&#1077;&#1088;&#1088;&#1080;&#1090;&#1086;&#1088;&#1080;&#1103;&#1084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77;&#1090;&#1088;\Desktop\&#1082;%20&#1080;&#1090;&#1086;&#1075;&#1086;&#1074;&#1086;&#1084;&#1091;%20&#1087;&#1088;&#1080;&#1082;&#1072;&#1079;&#1091;%20&#1087;&#1086;%20&#1056;&#1069;\&#1072;&#1085;&#1072;&#1083;&#1080;&#1090;&#1080;&#1082;&#1072;%20&#1087;&#1086;%20&#1091;&#1095;&#1072;&#1089;&#1090;&#1085;&#1080;&#1082;&#1072;&#1084;,%20&#1090;&#1077;&#1088;&#1088;&#1080;&#1090;&#1086;&#1088;&#1080;&#1103;&#1084;%20&#1088;&#1077;&#1076;&#1072;&#1082;&#1090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77;&#1090;&#1088;\Desktop\&#1082;%20&#1080;&#1090;&#1086;&#1075;&#1086;&#1074;&#1086;&#1084;&#1091;%20&#1087;&#1088;&#1080;&#1082;&#1072;&#1079;&#1091;%20&#1087;&#1086;%20&#1056;&#1069;\&#1072;&#1085;&#1072;&#1083;&#1080;&#1090;&#1080;&#1082;&#1072;%20&#1087;&#1086;%20&#1091;&#1095;&#1072;&#1089;&#1090;&#1085;&#1080;&#1082;&#1072;&#1084;,%20&#1090;&#1077;&#1088;&#1088;&#1080;&#1090;&#1086;&#1088;&#1080;&#1103;&#1084;%20&#1088;&#1077;&#1076;&#1072;&#1082;&#1090;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675027151874243"/>
          <c:y val="3.1575166865829118E-2"/>
          <c:w val="0.54730161913126851"/>
          <c:h val="0.936849666268343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2012-2013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367152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44892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4255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00B050"/>
                        </a:solidFill>
                      </a:rPr>
                      <a:t>51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00B05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школьный</c:v>
                </c:pt>
                <c:pt idx="1">
                  <c:v>муниципальный</c:v>
                </c:pt>
                <c:pt idx="2">
                  <c:v>региональный</c:v>
                </c:pt>
                <c:pt idx="3">
                  <c:v>заключительный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367.2</c:v>
                </c:pt>
                <c:pt idx="1">
                  <c:v>44.9</c:v>
                </c:pt>
                <c:pt idx="2">
                  <c:v>4.3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2013-2014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186112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35123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3323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0070C0"/>
                        </a:solidFill>
                      </a:rPr>
                      <a:t>63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0070C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школьный</c:v>
                </c:pt>
                <c:pt idx="1">
                  <c:v>муниципальный</c:v>
                </c:pt>
                <c:pt idx="2">
                  <c:v>региональный</c:v>
                </c:pt>
                <c:pt idx="3">
                  <c:v>заключительный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186.1</c:v>
                </c:pt>
                <c:pt idx="1">
                  <c:v>35.1</c:v>
                </c:pt>
                <c:pt idx="2">
                  <c:v>3.3</c:v>
                </c:pt>
                <c:pt idx="3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2014-2015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138300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27191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735586741491242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1891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C00000"/>
                        </a:solidFill>
                      </a:rPr>
                      <a:t>50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школьный</c:v>
                </c:pt>
                <c:pt idx="1">
                  <c:v>муниципальный</c:v>
                </c:pt>
                <c:pt idx="2">
                  <c:v>региональный</c:v>
                </c:pt>
                <c:pt idx="3">
                  <c:v>заключительный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138.30000000000001</c:v>
                </c:pt>
                <c:pt idx="1">
                  <c:v>27.2</c:v>
                </c:pt>
                <c:pt idx="2">
                  <c:v>1.9000000000000001</c:v>
                </c:pt>
                <c:pt idx="3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2015-2016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164855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25082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1913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школьный</c:v>
                </c:pt>
                <c:pt idx="1">
                  <c:v>муниципальный</c:v>
                </c:pt>
                <c:pt idx="2">
                  <c:v>региональный</c:v>
                </c:pt>
                <c:pt idx="3">
                  <c:v>заключительный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164.8</c:v>
                </c:pt>
                <c:pt idx="1">
                  <c:v>25.1</c:v>
                </c:pt>
                <c:pt idx="2">
                  <c:v>1.9000000000000001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59136"/>
        <c:axId val="59970304"/>
      </c:barChart>
      <c:catAx>
        <c:axId val="8059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9970304"/>
        <c:crosses val="autoZero"/>
        <c:auto val="1"/>
        <c:lblAlgn val="ctr"/>
        <c:lblOffset val="100"/>
        <c:noMultiLvlLbl val="0"/>
      </c:catAx>
      <c:valAx>
        <c:axId val="59970304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one"/>
        <c:crossAx val="8059136"/>
        <c:crosses val="autoZero"/>
        <c:crossBetween val="between"/>
      </c:valAx>
      <c:spPr>
        <a:noFill/>
        <a:ln w="25390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solidFill>
                <a:srgbClr val="002060"/>
              </a:solidFill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998" b="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906830292665895"/>
          <c:y val="3.437500000000001E-2"/>
          <c:w val="0.74469246647664822"/>
          <c:h val="0.847182086614174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участники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-3.9683090767692476E-2"/>
                  <c:y val="-7.1874999999999994E-2"/>
                </c:manualLayout>
              </c:layout>
              <c:spPr/>
              <c:txPr>
                <a:bodyPr/>
                <a:lstStyle/>
                <a:p>
                  <a:pPr>
                    <a:defRPr sz="2000" b="1">
                      <a:solidFill>
                        <a:srgbClr val="002060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pPr/>
              <c:txPr>
                <a:bodyPr/>
                <a:lstStyle/>
                <a:p>
                  <a:pPr>
                    <a:defRPr sz="2000" b="1">
                      <a:solidFill>
                        <a:srgbClr val="00206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 sz="2000" b="1">
                        <a:solidFill>
                          <a:srgbClr val="002060"/>
                        </a:solidFill>
                      </a:defRPr>
                    </a:pPr>
                    <a:r>
                      <a:rPr lang="ru-RU" sz="2000" b="1" dirty="0" smtClean="0">
                        <a:solidFill>
                          <a:srgbClr val="002060"/>
                        </a:solidFill>
                      </a:rPr>
                      <a:t>1913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pPr>
                      <a:defRPr sz="2000" b="1">
                        <a:solidFill>
                          <a:srgbClr val="002060"/>
                        </a:solidFill>
                      </a:defRPr>
                    </a:pPr>
                    <a:r>
                      <a:rPr lang="ru-RU" sz="2000" b="1" dirty="0" smtClean="0">
                        <a:solidFill>
                          <a:srgbClr val="002060"/>
                        </a:solidFill>
                      </a:rPr>
                      <a:t>50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Лист1!$A$2:$A$4</c:f>
              <c:strCache>
                <c:ptCount val="3"/>
                <c:pt idx="0">
                  <c:v>школьный</c:v>
                </c:pt>
                <c:pt idx="1">
                  <c:v>муниципальный</c:v>
                </c:pt>
                <c:pt idx="2">
                  <c:v>региональный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164855</c:v>
                </c:pt>
                <c:pt idx="1">
                  <c:v>25082</c:v>
                </c:pt>
                <c:pt idx="2">
                  <c:v>1913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победители и призеры</c:v>
                </c:pt>
              </c:strCache>
            </c:strRef>
          </c:tx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z="2000" b="1" dirty="0" smtClean="0">
                        <a:solidFill>
                          <a:srgbClr val="C00000"/>
                        </a:solidFill>
                      </a:rPr>
                      <a:t>306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ru-RU" sz="2000" b="1" smtClean="0">
                        <a:solidFill>
                          <a:srgbClr val="C00000"/>
                        </a:solidFill>
                      </a:rPr>
                      <a:t>12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школьный</c:v>
                </c:pt>
                <c:pt idx="1">
                  <c:v>муниципальный</c:v>
                </c:pt>
                <c:pt idx="2">
                  <c:v>региональный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76796</c:v>
                </c:pt>
                <c:pt idx="1">
                  <c:v>7752</c:v>
                </c:pt>
                <c:pt idx="2">
                  <c:v>306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752256"/>
        <c:axId val="38753792"/>
      </c:barChart>
      <c:catAx>
        <c:axId val="387522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i="1">
                <a:solidFill>
                  <a:srgbClr val="002060"/>
                </a:solidFill>
              </a:defRPr>
            </a:pPr>
            <a:endParaRPr lang="ru-RU"/>
          </a:p>
        </c:txPr>
        <c:crossAx val="38753792"/>
        <c:crosses val="autoZero"/>
        <c:auto val="1"/>
        <c:lblAlgn val="ctr"/>
        <c:lblOffset val="100"/>
        <c:noMultiLvlLbl val="0"/>
      </c:catAx>
      <c:valAx>
        <c:axId val="38753792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one"/>
        <c:crossAx val="38752256"/>
        <c:crosses val="autoZero"/>
        <c:crossBetween val="between"/>
      </c:valAx>
      <c:spPr>
        <a:noFill/>
        <a:ln w="25404">
          <a:noFill/>
        </a:ln>
      </c:spPr>
    </c:plotArea>
    <c:legend>
      <c:legendPos val="r"/>
      <c:layout>
        <c:manualLayout>
          <c:xMode val="edge"/>
          <c:yMode val="edge"/>
          <c:x val="0.68570259114086507"/>
          <c:y val="9.3122376096430828E-2"/>
          <c:w val="0.29291188271069696"/>
          <c:h val="0.16375543221031799"/>
        </c:manualLayout>
      </c:layout>
      <c:overlay val="0"/>
      <c:txPr>
        <a:bodyPr/>
        <a:lstStyle/>
        <a:p>
          <a:pPr>
            <a:defRPr>
              <a:solidFill>
                <a:srgbClr val="002060"/>
              </a:solidFill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479768153980753E-2"/>
          <c:y val="1.2367358911340475E-2"/>
          <c:w val="0.78691633858267718"/>
          <c:h val="0.70944859853827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'общая статистика'!$A$2</c:f>
              <c:strCache>
                <c:ptCount val="1"/>
                <c:pt idx="0">
                  <c:v>количество участников регионального этапа (фактическое)</c:v>
                </c:pt>
              </c:strCache>
            </c:strRef>
          </c:tx>
          <c:invertIfNegative val="0"/>
          <c:cat>
            <c:strRef>
              <c:f>'общая статистика'!$B$1:$V$1</c:f>
              <c:strCache>
                <c:ptCount val="21"/>
                <c:pt idx="0">
                  <c:v>Английский </c:v>
                </c:pt>
                <c:pt idx="1">
                  <c:v>Астрономия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Информатика</c:v>
                </c:pt>
                <c:pt idx="5">
                  <c:v>Искусство </c:v>
                </c:pt>
                <c:pt idx="6">
                  <c:v>История</c:v>
                </c:pt>
                <c:pt idx="7">
                  <c:v>Литература</c:v>
                </c:pt>
                <c:pt idx="8">
                  <c:v>Математика </c:v>
                </c:pt>
                <c:pt idx="9">
                  <c:v>Немецкий </c:v>
                </c:pt>
                <c:pt idx="10">
                  <c:v>ОБЖ</c:v>
                </c:pt>
                <c:pt idx="11">
                  <c:v>Обществознание</c:v>
                </c:pt>
                <c:pt idx="12">
                  <c:v>Право</c:v>
                </c:pt>
                <c:pt idx="13">
                  <c:v>Русский </c:v>
                </c:pt>
                <c:pt idx="14">
                  <c:v>Технология </c:v>
                </c:pt>
                <c:pt idx="15">
                  <c:v>Физ-ра </c:v>
                </c:pt>
                <c:pt idx="16">
                  <c:v>Физика </c:v>
                </c:pt>
                <c:pt idx="17">
                  <c:v>Французский </c:v>
                </c:pt>
                <c:pt idx="18">
                  <c:v>Химия</c:v>
                </c:pt>
                <c:pt idx="19">
                  <c:v>Экология</c:v>
                </c:pt>
                <c:pt idx="20">
                  <c:v>Экономика</c:v>
                </c:pt>
              </c:strCache>
            </c:strRef>
          </c:cat>
          <c:val>
            <c:numRef>
              <c:f>'общая статистика'!$B$2:$V$2</c:f>
              <c:numCache>
                <c:formatCode>General</c:formatCode>
                <c:ptCount val="21"/>
                <c:pt idx="0">
                  <c:v>120</c:v>
                </c:pt>
                <c:pt idx="1">
                  <c:v>9</c:v>
                </c:pt>
                <c:pt idx="2">
                  <c:v>74</c:v>
                </c:pt>
                <c:pt idx="3">
                  <c:v>100</c:v>
                </c:pt>
                <c:pt idx="4">
                  <c:v>60</c:v>
                </c:pt>
                <c:pt idx="5">
                  <c:v>84</c:v>
                </c:pt>
                <c:pt idx="6">
                  <c:v>119</c:v>
                </c:pt>
                <c:pt idx="7">
                  <c:v>98</c:v>
                </c:pt>
                <c:pt idx="8">
                  <c:v>156</c:v>
                </c:pt>
                <c:pt idx="9">
                  <c:v>50</c:v>
                </c:pt>
                <c:pt idx="10">
                  <c:v>97</c:v>
                </c:pt>
                <c:pt idx="11">
                  <c:v>130</c:v>
                </c:pt>
                <c:pt idx="12">
                  <c:v>111</c:v>
                </c:pt>
                <c:pt idx="13">
                  <c:v>168</c:v>
                </c:pt>
                <c:pt idx="14">
                  <c:v>73</c:v>
                </c:pt>
                <c:pt idx="15">
                  <c:v>73</c:v>
                </c:pt>
                <c:pt idx="16">
                  <c:v>141</c:v>
                </c:pt>
                <c:pt idx="17">
                  <c:v>68</c:v>
                </c:pt>
                <c:pt idx="18">
                  <c:v>73</c:v>
                </c:pt>
                <c:pt idx="19">
                  <c:v>78</c:v>
                </c:pt>
                <c:pt idx="20">
                  <c:v>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207552"/>
        <c:axId val="115966336"/>
      </c:barChart>
      <c:catAx>
        <c:axId val="1112075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5966336"/>
        <c:crosses val="autoZero"/>
        <c:auto val="1"/>
        <c:lblAlgn val="ctr"/>
        <c:lblOffset val="100"/>
        <c:noMultiLvlLbl val="0"/>
      </c:catAx>
      <c:valAx>
        <c:axId val="1159663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12075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rgbClr val="FF0000"/>
                </a:solidFill>
              </a:defRPr>
            </a:pPr>
            <a:r>
              <a:rPr lang="ru-RU" sz="2800" b="1" i="1" kern="12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Процент неявки  участников на региональный этап</a:t>
            </a:r>
            <a:r>
              <a:rPr lang="en-US" sz="2800" b="1" i="1" kern="12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800" b="1" i="1" kern="12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(по области  - 24,54 %)</a:t>
            </a:r>
            <a:endParaRPr lang="ru-RU" sz="2800" b="1" i="1" kern="1200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7239489862667004"/>
          <c:y val="5.9450323247479415E-3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Боковский</c:v>
                </c:pt>
                <c:pt idx="1">
                  <c:v>Верхнедонской</c:v>
                </c:pt>
                <c:pt idx="2">
                  <c:v>Заветинский</c:v>
                </c:pt>
                <c:pt idx="3">
                  <c:v>Кашарский</c:v>
                </c:pt>
                <c:pt idx="4">
                  <c:v>Константиновский</c:v>
                </c:pt>
                <c:pt idx="5">
                  <c:v>Мартыновский</c:v>
                </c:pt>
                <c:pt idx="6">
                  <c:v>Милютинский</c:v>
                </c:pt>
                <c:pt idx="7">
                  <c:v>Усть-Донецкий</c:v>
                </c:pt>
              </c:strCache>
            </c:strRef>
          </c:cat>
          <c:val>
            <c:numRef>
              <c:f>Лист1!$B$2:$B$9</c:f>
              <c:numCache>
                <c:formatCode>0.00</c:formatCode>
                <c:ptCount val="8"/>
                <c:pt idx="0">
                  <c:v>55.555555555555557</c:v>
                </c:pt>
                <c:pt idx="1">
                  <c:v>61.904761904761905</c:v>
                </c:pt>
                <c:pt idx="2">
                  <c:v>71.428571428571388</c:v>
                </c:pt>
                <c:pt idx="3">
                  <c:v>56.25</c:v>
                </c:pt>
                <c:pt idx="4">
                  <c:v>71.428571428571388</c:v>
                </c:pt>
                <c:pt idx="5">
                  <c:v>80</c:v>
                </c:pt>
                <c:pt idx="6">
                  <c:v>76.923076923076849</c:v>
                </c:pt>
                <c:pt idx="7">
                  <c:v>71.428571428571388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057088"/>
        <c:axId val="84226816"/>
      </c:barChart>
      <c:catAx>
        <c:axId val="840570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ru-RU"/>
          </a:p>
        </c:txPr>
        <c:crossAx val="84226816"/>
        <c:crosses val="autoZero"/>
        <c:auto val="1"/>
        <c:lblAlgn val="ctr"/>
        <c:lblOffset val="100"/>
        <c:noMultiLvlLbl val="0"/>
      </c:catAx>
      <c:valAx>
        <c:axId val="84226816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84057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победителей и призеров в общем количестве участников</a:t>
            </a:r>
            <a:r>
              <a:rPr lang="ru-RU" sz="2400" b="1" i="1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регионального этапа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2754435695538124E-2"/>
          <c:y val="2.6278153100684931E-2"/>
          <c:w val="0.9225788976377961"/>
          <c:h val="0.6418718725248128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</c:spPr>
          <c:invertIfNegative val="0"/>
          <c:cat>
            <c:strRef>
              <c:f>'численность по МОУО'!$B$3:$B$56</c:f>
              <c:strCache>
                <c:ptCount val="30"/>
                <c:pt idx="0">
                  <c:v>Азов</c:v>
                </c:pt>
                <c:pt idx="1">
                  <c:v>Азовский</c:v>
                </c:pt>
                <c:pt idx="2">
                  <c:v>Аксайский</c:v>
                </c:pt>
                <c:pt idx="3">
                  <c:v>Багаевский</c:v>
                </c:pt>
                <c:pt idx="4">
                  <c:v>Батайск</c:v>
                </c:pt>
                <c:pt idx="5">
                  <c:v>Белокалитвинский</c:v>
                </c:pt>
                <c:pt idx="6">
                  <c:v>Веселовский</c:v>
                </c:pt>
                <c:pt idx="7">
                  <c:v>Волгодонск</c:v>
                </c:pt>
                <c:pt idx="8">
                  <c:v>Гуково</c:v>
                </c:pt>
                <c:pt idx="9">
                  <c:v>Донецк</c:v>
                </c:pt>
                <c:pt idx="10">
                  <c:v>Егорлыкский</c:v>
                </c:pt>
                <c:pt idx="11">
                  <c:v>Зверево</c:v>
                </c:pt>
                <c:pt idx="12">
                  <c:v>Зерноградский</c:v>
                </c:pt>
                <c:pt idx="13">
                  <c:v>Кагальницкий</c:v>
                </c:pt>
                <c:pt idx="14">
                  <c:v>Каменский</c:v>
                </c:pt>
                <c:pt idx="15">
                  <c:v>Каменск-Шахтинский</c:v>
                </c:pt>
                <c:pt idx="16">
                  <c:v>Миллеровский</c:v>
                </c:pt>
                <c:pt idx="17">
                  <c:v>Мясниковский</c:v>
                </c:pt>
                <c:pt idx="18">
                  <c:v>Новочеркасск</c:v>
                </c:pt>
                <c:pt idx="19">
                  <c:v>Новошахтинск</c:v>
                </c:pt>
                <c:pt idx="20">
                  <c:v>Орловский</c:v>
                </c:pt>
                <c:pt idx="21">
                  <c:v>Песчанокопский</c:v>
                </c:pt>
                <c:pt idx="22">
                  <c:v>Родионово - Несветайский</c:v>
                </c:pt>
                <c:pt idx="23">
                  <c:v>Ростов-на-Дону</c:v>
                </c:pt>
                <c:pt idx="24">
                  <c:v>Сальск</c:v>
                </c:pt>
                <c:pt idx="25">
                  <c:v>Семикаракорский</c:v>
                </c:pt>
                <c:pt idx="26">
                  <c:v>Таганрог</c:v>
                </c:pt>
                <c:pt idx="27">
                  <c:v>Тарасовский</c:v>
                </c:pt>
                <c:pt idx="28">
                  <c:v>Тацинский</c:v>
                </c:pt>
                <c:pt idx="29">
                  <c:v>Шахты</c:v>
                </c:pt>
              </c:strCache>
            </c:strRef>
          </c:cat>
          <c:val>
            <c:numRef>
              <c:f>'численность по МОУО'!$G$3:$G$56</c:f>
              <c:numCache>
                <c:formatCode>0%</c:formatCode>
                <c:ptCount val="30"/>
                <c:pt idx="0">
                  <c:v>0.18840579710144956</c:v>
                </c:pt>
                <c:pt idx="1">
                  <c:v>0.21875000000000014</c:v>
                </c:pt>
                <c:pt idx="2">
                  <c:v>5.8823529411764705E-2</c:v>
                </c:pt>
                <c:pt idx="3">
                  <c:v>5.8823529411764705E-2</c:v>
                </c:pt>
                <c:pt idx="4">
                  <c:v>9.3220338983051071E-2</c:v>
                </c:pt>
                <c:pt idx="5">
                  <c:v>0.18181818181818202</c:v>
                </c:pt>
                <c:pt idx="6">
                  <c:v>6.2500000000000028E-2</c:v>
                </c:pt>
                <c:pt idx="7">
                  <c:v>0.10666666666666674</c:v>
                </c:pt>
                <c:pt idx="8">
                  <c:v>0.14285714285714302</c:v>
                </c:pt>
                <c:pt idx="9">
                  <c:v>0.17647058823529421</c:v>
                </c:pt>
                <c:pt idx="10">
                  <c:v>9.090909090909105E-2</c:v>
                </c:pt>
                <c:pt idx="11">
                  <c:v>3.4482758620689682E-2</c:v>
                </c:pt>
                <c:pt idx="12">
                  <c:v>0.18518518518518534</c:v>
                </c:pt>
                <c:pt idx="13">
                  <c:v>0.14285714285714302</c:v>
                </c:pt>
                <c:pt idx="14">
                  <c:v>0.14285714285714302</c:v>
                </c:pt>
                <c:pt idx="15">
                  <c:v>0.15909090909090928</c:v>
                </c:pt>
                <c:pt idx="16">
                  <c:v>0.15384615384615408</c:v>
                </c:pt>
                <c:pt idx="17">
                  <c:v>7.3170731707317097E-2</c:v>
                </c:pt>
                <c:pt idx="18">
                  <c:v>0.21505376344086036</c:v>
                </c:pt>
                <c:pt idx="19">
                  <c:v>0.17857142857142883</c:v>
                </c:pt>
                <c:pt idx="20">
                  <c:v>7.1428571428571452E-2</c:v>
                </c:pt>
                <c:pt idx="21">
                  <c:v>7.8947368421052586E-2</c:v>
                </c:pt>
                <c:pt idx="22">
                  <c:v>0.22222222222222229</c:v>
                </c:pt>
                <c:pt idx="23">
                  <c:v>0.3485714285714287</c:v>
                </c:pt>
                <c:pt idx="24">
                  <c:v>0.13953488372093037</c:v>
                </c:pt>
                <c:pt idx="25">
                  <c:v>7.1428571428571452E-2</c:v>
                </c:pt>
                <c:pt idx="26">
                  <c:v>0.21076233183856527</c:v>
                </c:pt>
                <c:pt idx="27">
                  <c:v>0.14285714285714302</c:v>
                </c:pt>
                <c:pt idx="28">
                  <c:v>9.090909090909105E-2</c:v>
                </c:pt>
                <c:pt idx="29">
                  <c:v>3.4013605442176909E-2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369344"/>
        <c:axId val="67576192"/>
      </c:barChart>
      <c:catAx>
        <c:axId val="393693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67576192"/>
        <c:crosses val="autoZero"/>
        <c:auto val="1"/>
        <c:lblAlgn val="ctr"/>
        <c:lblOffset val="100"/>
        <c:noMultiLvlLbl val="0"/>
      </c:catAx>
      <c:valAx>
        <c:axId val="675761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393693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i="1">
                <a:solidFill>
                  <a:srgbClr val="FF0000"/>
                </a:solidFill>
              </a:defRPr>
            </a:pPr>
            <a:r>
              <a:rPr lang="ru-RU" sz="2400" i="1" dirty="0">
                <a:solidFill>
                  <a:srgbClr val="FF0000"/>
                </a:solidFill>
              </a:rPr>
              <a:t> </a:t>
            </a: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Средний балл по предметам </a:t>
            </a:r>
          </a:p>
          <a:p>
            <a:pPr>
              <a:defRPr sz="2400" i="1">
                <a:solidFill>
                  <a:srgbClr val="FF0000"/>
                </a:solidFill>
              </a:defRPr>
            </a:pP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 процентах от максимального)</a:t>
            </a:r>
          </a:p>
        </c:rich>
      </c:tx>
      <c:layout>
        <c:manualLayout>
          <c:xMode val="edge"/>
          <c:yMode val="edge"/>
          <c:x val="0.27162530697739484"/>
          <c:y val="1.6269031243661615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8.1043159078799373E-2"/>
          <c:y val="0.13752407641501288"/>
          <c:w val="0.9005775593840244"/>
          <c:h val="0.6063402326159924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</c:spPr>
          <c:invertIfNegative val="0"/>
          <c:cat>
            <c:strRef>
              <c:f>'общая статистика'!$B$1:$V$1</c:f>
              <c:strCache>
                <c:ptCount val="21"/>
                <c:pt idx="0">
                  <c:v>Английский </c:v>
                </c:pt>
                <c:pt idx="1">
                  <c:v>Астрономия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Информатика</c:v>
                </c:pt>
                <c:pt idx="5">
                  <c:v>Искусство </c:v>
                </c:pt>
                <c:pt idx="6">
                  <c:v>История</c:v>
                </c:pt>
                <c:pt idx="7">
                  <c:v>Литература</c:v>
                </c:pt>
                <c:pt idx="8">
                  <c:v>Математика </c:v>
                </c:pt>
                <c:pt idx="9">
                  <c:v>Немецкий </c:v>
                </c:pt>
                <c:pt idx="10">
                  <c:v>ОБЖ</c:v>
                </c:pt>
                <c:pt idx="11">
                  <c:v>Обществознание</c:v>
                </c:pt>
                <c:pt idx="12">
                  <c:v>Право</c:v>
                </c:pt>
                <c:pt idx="13">
                  <c:v>Русский </c:v>
                </c:pt>
                <c:pt idx="14">
                  <c:v>Технология </c:v>
                </c:pt>
                <c:pt idx="15">
                  <c:v>Физкультура </c:v>
                </c:pt>
                <c:pt idx="16">
                  <c:v>Физика</c:v>
                </c:pt>
                <c:pt idx="17">
                  <c:v>Французский </c:v>
                </c:pt>
                <c:pt idx="18">
                  <c:v>Химия</c:v>
                </c:pt>
                <c:pt idx="19">
                  <c:v>Экология</c:v>
                </c:pt>
                <c:pt idx="20">
                  <c:v>Экономика</c:v>
                </c:pt>
              </c:strCache>
            </c:strRef>
          </c:cat>
          <c:val>
            <c:numRef>
              <c:f>'общая статистика'!$B$7:$V$7</c:f>
              <c:numCache>
                <c:formatCode>General</c:formatCode>
                <c:ptCount val="21"/>
                <c:pt idx="0">
                  <c:v>61.42</c:v>
                </c:pt>
                <c:pt idx="1">
                  <c:v>24.54</c:v>
                </c:pt>
                <c:pt idx="2">
                  <c:v>46.99</c:v>
                </c:pt>
                <c:pt idx="3">
                  <c:v>28.57</c:v>
                </c:pt>
                <c:pt idx="4">
                  <c:v>21.02</c:v>
                </c:pt>
                <c:pt idx="5">
                  <c:v>40.1</c:v>
                </c:pt>
                <c:pt idx="6">
                  <c:v>20.82</c:v>
                </c:pt>
                <c:pt idx="7">
                  <c:v>38.270000000000003</c:v>
                </c:pt>
                <c:pt idx="8">
                  <c:v>11.44</c:v>
                </c:pt>
                <c:pt idx="9">
                  <c:v>32.700000000000003</c:v>
                </c:pt>
                <c:pt idx="10">
                  <c:v>51.6</c:v>
                </c:pt>
                <c:pt idx="11">
                  <c:v>24.85</c:v>
                </c:pt>
                <c:pt idx="12">
                  <c:v>26.01</c:v>
                </c:pt>
                <c:pt idx="13">
                  <c:v>20.18</c:v>
                </c:pt>
                <c:pt idx="14">
                  <c:v>62.4</c:v>
                </c:pt>
                <c:pt idx="15">
                  <c:v>66.77</c:v>
                </c:pt>
                <c:pt idx="16">
                  <c:v>22.779999999999987</c:v>
                </c:pt>
                <c:pt idx="17">
                  <c:v>51.790000000000013</c:v>
                </c:pt>
                <c:pt idx="18">
                  <c:v>19.22</c:v>
                </c:pt>
                <c:pt idx="19">
                  <c:v>44.949999999999996</c:v>
                </c:pt>
                <c:pt idx="20">
                  <c:v>18.610000000000017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798016"/>
        <c:axId val="77816192"/>
      </c:barChart>
      <c:catAx>
        <c:axId val="777980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7816192"/>
        <c:crosses val="autoZero"/>
        <c:auto val="1"/>
        <c:lblAlgn val="ctr"/>
        <c:lblOffset val="100"/>
        <c:noMultiLvlLbl val="0"/>
      </c:catAx>
      <c:valAx>
        <c:axId val="77816192"/>
        <c:scaling>
          <c:orientation val="minMax"/>
          <c:max val="7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77980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2.6728328429281379E-3"/>
          <c:y val="0"/>
          <c:w val="0.80505262218581763"/>
          <c:h val="0.946107538587278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Лист1!$G$10</c:f>
              <c:strCache>
                <c:ptCount val="1"/>
                <c:pt idx="0">
                  <c:v>Участников заключительного этапа,чел.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Лист1!$F$11:$F$13</c:f>
              <c:strCache>
                <c:ptCount val="3"/>
                <c:pt idx="0">
                  <c:v>2013/14 уч. год </c:v>
                </c:pt>
                <c:pt idx="1">
                  <c:v>2014/15 уч. год </c:v>
                </c:pt>
                <c:pt idx="2">
                  <c:v>2015/16 уч. год </c:v>
                </c:pt>
              </c:strCache>
            </c:strRef>
          </c:cat>
          <c:val>
            <c:numRef>
              <c:f>Лист1!$G$11:$G$13</c:f>
              <c:numCache>
                <c:formatCode>General</c:formatCode>
                <c:ptCount val="3"/>
                <c:pt idx="0">
                  <c:v>63</c:v>
                </c:pt>
                <c:pt idx="1">
                  <c:v>51</c:v>
                </c:pt>
                <c:pt idx="2">
                  <c:v>50</c:v>
                </c:pt>
              </c:numCache>
            </c:numRef>
          </c:val>
        </c:ser>
        <c:ser>
          <c:idx val="1"/>
          <c:order val="1"/>
          <c:tx>
            <c:strRef>
              <c:f>Лист1!$H$10</c:f>
              <c:strCache>
                <c:ptCount val="1"/>
                <c:pt idx="0">
                  <c:v>Предметов</c:v>
                </c:pt>
              </c:strCache>
            </c:strRef>
          </c:tx>
          <c:invertIfNegative val="0"/>
          <c:dLbls>
            <c:txPr>
              <a:bodyPr/>
              <a:lstStyle/>
              <a:p>
                <a:pPr algn="ctr">
                  <a:defRPr lang="ru-RU"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Лист1!$F$11:$F$13</c:f>
              <c:strCache>
                <c:ptCount val="3"/>
                <c:pt idx="0">
                  <c:v>2013/14 уч. год </c:v>
                </c:pt>
                <c:pt idx="1">
                  <c:v>2014/15 уч. год </c:v>
                </c:pt>
                <c:pt idx="2">
                  <c:v>2015/16 уч. год </c:v>
                </c:pt>
              </c:strCache>
            </c:strRef>
          </c:cat>
          <c:val>
            <c:numRef>
              <c:f>Лист1!$H$11:$H$13</c:f>
              <c:numCache>
                <c:formatCode>General</c:formatCode>
                <c:ptCount val="3"/>
                <c:pt idx="0">
                  <c:v>12</c:v>
                </c:pt>
                <c:pt idx="1">
                  <c:v>14</c:v>
                </c:pt>
                <c:pt idx="2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487552"/>
        <c:axId val="78489088"/>
      </c:barChart>
      <c:catAx>
        <c:axId val="784875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78489088"/>
        <c:crosses val="autoZero"/>
        <c:auto val="1"/>
        <c:lblAlgn val="ctr"/>
        <c:lblOffset val="100"/>
        <c:noMultiLvlLbl val="0"/>
      </c:catAx>
      <c:valAx>
        <c:axId val="78489088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784875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924093097192461"/>
          <c:y val="3.5341955641824754E-5"/>
          <c:w val="0.33075906902807545"/>
          <c:h val="0.42745312323422496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C2EB4A-3603-4D32-9CA4-2507E6A4C9AF}" type="doc">
      <dgm:prSet loTypeId="urn:microsoft.com/office/officeart/2005/8/layout/vList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ED24156-C080-49B2-BB14-3D3D4D3EA39B}">
      <dgm:prSet custT="1"/>
      <dgm:spPr/>
      <dgm:t>
        <a:bodyPr/>
        <a:lstStyle/>
        <a:p>
          <a:pPr rtl="0"/>
          <a:r>
            <a:rPr lang="ru-RU" sz="1800" b="1" dirty="0" smtClean="0"/>
            <a:t>проведение муниципального этапа </a:t>
          </a:r>
          <a:r>
            <a:rPr lang="ru-RU" sz="1800" b="1" dirty="0" err="1" smtClean="0"/>
            <a:t>ВсОШ</a:t>
          </a:r>
          <a:r>
            <a:rPr lang="ru-RU" sz="1800" b="1" dirty="0" smtClean="0"/>
            <a:t> в строгом соответствии с нормативными документами, в том числе разбора заданий по каждому </a:t>
          </a:r>
          <a:r>
            <a:rPr lang="ru-RU" sz="1800" b="1" dirty="0" smtClean="0"/>
            <a:t>предмету</a:t>
          </a:r>
          <a:endParaRPr lang="ru-RU" sz="1800" dirty="0"/>
        </a:p>
      </dgm:t>
    </dgm:pt>
    <dgm:pt modelId="{43B30C86-1C42-4794-9C60-F0ED79DACA9B}" type="parTrans" cxnId="{A11601F9-065C-4A8A-9849-A5F6C603F441}">
      <dgm:prSet/>
      <dgm:spPr/>
      <dgm:t>
        <a:bodyPr/>
        <a:lstStyle/>
        <a:p>
          <a:endParaRPr lang="ru-RU"/>
        </a:p>
      </dgm:t>
    </dgm:pt>
    <dgm:pt modelId="{DBD9484B-2803-49A4-9C2E-E237179A9BF4}" type="sibTrans" cxnId="{A11601F9-065C-4A8A-9849-A5F6C603F441}">
      <dgm:prSet/>
      <dgm:spPr/>
      <dgm:t>
        <a:bodyPr/>
        <a:lstStyle/>
        <a:p>
          <a:endParaRPr lang="ru-RU"/>
        </a:p>
      </dgm:t>
    </dgm:pt>
    <dgm:pt modelId="{B476A07A-F75A-441A-A7B2-EF64AE8009A3}">
      <dgm:prSet custT="1"/>
      <dgm:spPr/>
      <dgm:t>
        <a:bodyPr/>
        <a:lstStyle/>
        <a:p>
          <a:pPr rtl="0"/>
          <a:r>
            <a:rPr lang="ru-RU" sz="1800" b="1" dirty="0" smtClean="0"/>
            <a:t>соблюдение мер конфиденциальности при работе с заданиями</a:t>
          </a:r>
          <a:endParaRPr lang="ru-RU" sz="1800" dirty="0"/>
        </a:p>
      </dgm:t>
    </dgm:pt>
    <dgm:pt modelId="{436AA3D7-F54A-4553-BCAE-62341F87F6E6}" type="parTrans" cxnId="{FA841848-7E8F-4C8C-B0EE-105AC574B0D7}">
      <dgm:prSet/>
      <dgm:spPr/>
      <dgm:t>
        <a:bodyPr/>
        <a:lstStyle/>
        <a:p>
          <a:endParaRPr lang="ru-RU"/>
        </a:p>
      </dgm:t>
    </dgm:pt>
    <dgm:pt modelId="{E9C35018-559E-4D89-B6C1-544E73C390E7}" type="sibTrans" cxnId="{FA841848-7E8F-4C8C-B0EE-105AC574B0D7}">
      <dgm:prSet/>
      <dgm:spPr/>
      <dgm:t>
        <a:bodyPr/>
        <a:lstStyle/>
        <a:p>
          <a:endParaRPr lang="ru-RU"/>
        </a:p>
      </dgm:t>
    </dgm:pt>
    <dgm:pt modelId="{00402E23-1299-4C7F-AE7B-9934A7AF9C92}">
      <dgm:prSet custT="1"/>
      <dgm:spPr/>
      <dgm:t>
        <a:bodyPr/>
        <a:lstStyle/>
        <a:p>
          <a:pPr rtl="0"/>
          <a:r>
            <a:rPr lang="ru-RU" sz="1800" b="1" dirty="0" smtClean="0"/>
            <a:t>объективность при оценивании олимпиадных работ</a:t>
          </a:r>
          <a:endParaRPr lang="ru-RU" sz="1800" dirty="0"/>
        </a:p>
      </dgm:t>
    </dgm:pt>
    <dgm:pt modelId="{B66F75E9-79E7-41C3-8F8B-E171A74003A3}" type="parTrans" cxnId="{0304D93D-0B14-4F59-8169-39C7B98E355D}">
      <dgm:prSet/>
      <dgm:spPr/>
      <dgm:t>
        <a:bodyPr/>
        <a:lstStyle/>
        <a:p>
          <a:endParaRPr lang="ru-RU"/>
        </a:p>
      </dgm:t>
    </dgm:pt>
    <dgm:pt modelId="{C9CA8632-B944-41D2-8DA7-283BF854FCBE}" type="sibTrans" cxnId="{0304D93D-0B14-4F59-8169-39C7B98E355D}">
      <dgm:prSet/>
      <dgm:spPr/>
      <dgm:t>
        <a:bodyPr/>
        <a:lstStyle/>
        <a:p>
          <a:endParaRPr lang="ru-RU"/>
        </a:p>
      </dgm:t>
    </dgm:pt>
    <dgm:pt modelId="{484B71EA-E4B7-4BB1-A3EC-D5CEF0EE40F7}">
      <dgm:prSet custT="1"/>
      <dgm:spPr/>
      <dgm:t>
        <a:bodyPr/>
        <a:lstStyle/>
        <a:p>
          <a:pPr rtl="0"/>
          <a:r>
            <a:rPr lang="ru-RU" sz="1800" b="1" dirty="0" smtClean="0"/>
            <a:t>соблюдение рекомендаций региональных предметно-методических комиссий, в том числе  использование при проведении  ШЭ и МЭ материалов </a:t>
          </a:r>
          <a:r>
            <a:rPr lang="ru-RU" sz="1800" b="1" dirty="0" err="1" smtClean="0"/>
            <a:t>вебинаров</a:t>
          </a:r>
          <a:r>
            <a:rPr lang="ru-RU" sz="1800" b="1" dirty="0" smtClean="0"/>
            <a:t> ЦПМК</a:t>
          </a:r>
          <a:endParaRPr lang="ru-RU" sz="1800" dirty="0"/>
        </a:p>
      </dgm:t>
    </dgm:pt>
    <dgm:pt modelId="{02317C66-D656-4B9A-A5DB-50DBCDF05856}" type="parTrans" cxnId="{F0049AC0-57B2-4C2E-8B6B-91EFDF692917}">
      <dgm:prSet/>
      <dgm:spPr/>
      <dgm:t>
        <a:bodyPr/>
        <a:lstStyle/>
        <a:p>
          <a:endParaRPr lang="ru-RU"/>
        </a:p>
      </dgm:t>
    </dgm:pt>
    <dgm:pt modelId="{F3E04BE0-79E9-4F2C-8458-57615B9335AB}" type="sibTrans" cxnId="{F0049AC0-57B2-4C2E-8B6B-91EFDF692917}">
      <dgm:prSet/>
      <dgm:spPr/>
      <dgm:t>
        <a:bodyPr/>
        <a:lstStyle/>
        <a:p>
          <a:endParaRPr lang="ru-RU"/>
        </a:p>
      </dgm:t>
    </dgm:pt>
    <dgm:pt modelId="{3F37B0D2-7B84-47B6-9D25-DA1B98BF39A1}">
      <dgm:prSet custT="1"/>
      <dgm:spPr/>
      <dgm:t>
        <a:bodyPr/>
        <a:lstStyle/>
        <a:p>
          <a:r>
            <a:rPr lang="ru-RU" sz="1800" b="1" dirty="0" smtClean="0"/>
            <a:t>проведение олимпиадной (групповой и индивидуальной) подготовки учащихся, показавших высокие результаты на региональном и муниципальном этапах </a:t>
          </a:r>
        </a:p>
      </dgm:t>
    </dgm:pt>
    <dgm:pt modelId="{7728AA6A-6FAE-4EC1-BA29-4AFA0842C458}" type="parTrans" cxnId="{D7E9FF5A-0064-4141-AFBF-C6C9E90D6B25}">
      <dgm:prSet/>
      <dgm:spPr/>
      <dgm:t>
        <a:bodyPr/>
        <a:lstStyle/>
        <a:p>
          <a:endParaRPr lang="ru-RU"/>
        </a:p>
      </dgm:t>
    </dgm:pt>
    <dgm:pt modelId="{58809299-8301-4A50-B6AF-042B2CE79BC9}" type="sibTrans" cxnId="{D7E9FF5A-0064-4141-AFBF-C6C9E90D6B25}">
      <dgm:prSet/>
      <dgm:spPr/>
      <dgm:t>
        <a:bodyPr/>
        <a:lstStyle/>
        <a:p>
          <a:endParaRPr lang="ru-RU"/>
        </a:p>
      </dgm:t>
    </dgm:pt>
    <dgm:pt modelId="{5FD0C337-B6CD-464E-8141-A92C5EB2F0A6}">
      <dgm:prSet custT="1"/>
      <dgm:spPr/>
      <dgm:t>
        <a:bodyPr/>
        <a:lstStyle/>
        <a:p>
          <a:r>
            <a:rPr lang="ru-RU" sz="1800" b="1" dirty="0" smtClean="0"/>
            <a:t>обеспечение участия  в региональном этапе учащихся, набравших  «проходной» балл на муниципальном этапе</a:t>
          </a:r>
        </a:p>
      </dgm:t>
    </dgm:pt>
    <dgm:pt modelId="{5EF71150-BA71-4482-9537-CB231842A536}" type="parTrans" cxnId="{A717BBC5-7FAE-40B9-B7FA-333BC7A2B0F6}">
      <dgm:prSet/>
      <dgm:spPr/>
      <dgm:t>
        <a:bodyPr/>
        <a:lstStyle/>
        <a:p>
          <a:endParaRPr lang="ru-RU"/>
        </a:p>
      </dgm:t>
    </dgm:pt>
    <dgm:pt modelId="{250E42B2-46D2-469F-AF45-916C4937F998}" type="sibTrans" cxnId="{A717BBC5-7FAE-40B9-B7FA-333BC7A2B0F6}">
      <dgm:prSet/>
      <dgm:spPr/>
      <dgm:t>
        <a:bodyPr/>
        <a:lstStyle/>
        <a:p>
          <a:endParaRPr lang="ru-RU"/>
        </a:p>
      </dgm:t>
    </dgm:pt>
    <dgm:pt modelId="{778A990B-03B4-424D-A85C-1171D33CFDEF}">
      <dgm:prSet custT="1"/>
      <dgm:spPr/>
      <dgm:t>
        <a:bodyPr/>
        <a:lstStyle/>
        <a:p>
          <a:pPr rtl="0"/>
          <a:r>
            <a:rPr lang="ru-RU" sz="1800" b="1" dirty="0" smtClean="0"/>
            <a:t>изменение состава жюри  не менее чем на пятую часть не реже одного раза в пять лет</a:t>
          </a:r>
          <a:endParaRPr lang="ru-RU" sz="1800" dirty="0"/>
        </a:p>
      </dgm:t>
    </dgm:pt>
    <dgm:pt modelId="{6153BBF0-6271-4160-80A3-C4B64E3BA6E9}" type="sibTrans" cxnId="{A264A49E-DEEE-481D-B484-652E5635E9E2}">
      <dgm:prSet/>
      <dgm:spPr/>
      <dgm:t>
        <a:bodyPr/>
        <a:lstStyle/>
        <a:p>
          <a:endParaRPr lang="ru-RU"/>
        </a:p>
      </dgm:t>
    </dgm:pt>
    <dgm:pt modelId="{0BC53309-13C2-4647-A673-E3918DE1CD5D}" type="parTrans" cxnId="{A264A49E-DEEE-481D-B484-652E5635E9E2}">
      <dgm:prSet/>
      <dgm:spPr/>
      <dgm:t>
        <a:bodyPr/>
        <a:lstStyle/>
        <a:p>
          <a:endParaRPr lang="ru-RU"/>
        </a:p>
      </dgm:t>
    </dgm:pt>
    <dgm:pt modelId="{4AE0795C-803E-4D62-8E50-B49A324519EF}" type="pres">
      <dgm:prSet presAssocID="{91C2EB4A-3603-4D32-9CA4-2507E6A4C9A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748E8D-2293-4CC4-8D93-9208D390BA5F}" type="pres">
      <dgm:prSet presAssocID="{7ED24156-C080-49B2-BB14-3D3D4D3EA39B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A2E434-472B-4F24-B2B6-32C76D37ED25}" type="pres">
      <dgm:prSet presAssocID="{DBD9484B-2803-49A4-9C2E-E237179A9BF4}" presName="spacer" presStyleCnt="0"/>
      <dgm:spPr/>
    </dgm:pt>
    <dgm:pt modelId="{6E87BF8F-7B6B-4033-BAC9-5EF443A75D65}" type="pres">
      <dgm:prSet presAssocID="{B476A07A-F75A-441A-A7B2-EF64AE8009A3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6A2074-BB4E-48A6-BBFD-FEA9DAFE3D4E}" type="pres">
      <dgm:prSet presAssocID="{E9C35018-559E-4D89-B6C1-544E73C390E7}" presName="spacer" presStyleCnt="0"/>
      <dgm:spPr/>
    </dgm:pt>
    <dgm:pt modelId="{5725DFB8-EC05-4EA7-A489-EFE677DC42FF}" type="pres">
      <dgm:prSet presAssocID="{00402E23-1299-4C7F-AE7B-9934A7AF9C92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1E2C37-9DDF-4B80-B41A-2C2CFD1E9602}" type="pres">
      <dgm:prSet presAssocID="{C9CA8632-B944-41D2-8DA7-283BF854FCBE}" presName="spacer" presStyleCnt="0"/>
      <dgm:spPr/>
    </dgm:pt>
    <dgm:pt modelId="{1B7CAEBF-8F9C-409B-97EA-44DA28252915}" type="pres">
      <dgm:prSet presAssocID="{3F37B0D2-7B84-47B6-9D25-DA1B98BF39A1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4EDDA4-5F85-4679-8697-8D1F0414500D}" type="pres">
      <dgm:prSet presAssocID="{58809299-8301-4A50-B6AF-042B2CE79BC9}" presName="spacer" presStyleCnt="0"/>
      <dgm:spPr/>
    </dgm:pt>
    <dgm:pt modelId="{A5D7C591-1588-485E-A6A9-AEA2FC71280C}" type="pres">
      <dgm:prSet presAssocID="{5FD0C337-B6CD-464E-8141-A92C5EB2F0A6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79171B-19C2-405F-95CD-3462F853E2F1}" type="pres">
      <dgm:prSet presAssocID="{250E42B2-46D2-469F-AF45-916C4937F998}" presName="spacer" presStyleCnt="0"/>
      <dgm:spPr/>
    </dgm:pt>
    <dgm:pt modelId="{B59494F7-5FD0-4584-8D48-41A2B15B48F0}" type="pres">
      <dgm:prSet presAssocID="{484B71EA-E4B7-4BB1-A3EC-D5CEF0EE40F7}" presName="parentText" presStyleLbl="node1" presStyleIdx="5" presStyleCnt="7" custLinFactY="-392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0C1BEE-C189-4628-AACA-8D10D66679D2}" type="pres">
      <dgm:prSet presAssocID="{F3E04BE0-79E9-4F2C-8458-57615B9335AB}" presName="spacer" presStyleCnt="0"/>
      <dgm:spPr/>
    </dgm:pt>
    <dgm:pt modelId="{95A8FD96-D4F3-46F8-9B9B-97955E5E4264}" type="pres">
      <dgm:prSet presAssocID="{778A990B-03B4-424D-A85C-1171D33CFDEF}" presName="parentText" presStyleLbl="node1" presStyleIdx="6" presStyleCnt="7" custLinFactY="4989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049AC0-57B2-4C2E-8B6B-91EFDF692917}" srcId="{91C2EB4A-3603-4D32-9CA4-2507E6A4C9AF}" destId="{484B71EA-E4B7-4BB1-A3EC-D5CEF0EE40F7}" srcOrd="5" destOrd="0" parTransId="{02317C66-D656-4B9A-A5DB-50DBCDF05856}" sibTransId="{F3E04BE0-79E9-4F2C-8458-57615B9335AB}"/>
    <dgm:cxn modelId="{2161850F-6AC4-4B4F-9246-C9A8CE171CF0}" type="presOf" srcId="{91C2EB4A-3603-4D32-9CA4-2507E6A4C9AF}" destId="{4AE0795C-803E-4D62-8E50-B49A324519EF}" srcOrd="0" destOrd="0" presId="urn:microsoft.com/office/officeart/2005/8/layout/vList2"/>
    <dgm:cxn modelId="{DF74B2DA-00FD-46E7-891B-4B5EA400785F}" type="presOf" srcId="{00402E23-1299-4C7F-AE7B-9934A7AF9C92}" destId="{5725DFB8-EC05-4EA7-A489-EFE677DC42FF}" srcOrd="0" destOrd="0" presId="urn:microsoft.com/office/officeart/2005/8/layout/vList2"/>
    <dgm:cxn modelId="{0304D93D-0B14-4F59-8169-39C7B98E355D}" srcId="{91C2EB4A-3603-4D32-9CA4-2507E6A4C9AF}" destId="{00402E23-1299-4C7F-AE7B-9934A7AF9C92}" srcOrd="2" destOrd="0" parTransId="{B66F75E9-79E7-41C3-8F8B-E171A74003A3}" sibTransId="{C9CA8632-B944-41D2-8DA7-283BF854FCBE}"/>
    <dgm:cxn modelId="{70341586-94BD-42D4-BE0B-44E7AFA21F4E}" type="presOf" srcId="{7ED24156-C080-49B2-BB14-3D3D4D3EA39B}" destId="{8D748E8D-2293-4CC4-8D93-9208D390BA5F}" srcOrd="0" destOrd="0" presId="urn:microsoft.com/office/officeart/2005/8/layout/vList2"/>
    <dgm:cxn modelId="{23C2DDA8-BC2E-4A05-A367-E7988CC71FA3}" type="presOf" srcId="{3F37B0D2-7B84-47B6-9D25-DA1B98BF39A1}" destId="{1B7CAEBF-8F9C-409B-97EA-44DA28252915}" srcOrd="0" destOrd="0" presId="urn:microsoft.com/office/officeart/2005/8/layout/vList2"/>
    <dgm:cxn modelId="{A264A49E-DEEE-481D-B484-652E5635E9E2}" srcId="{91C2EB4A-3603-4D32-9CA4-2507E6A4C9AF}" destId="{778A990B-03B4-424D-A85C-1171D33CFDEF}" srcOrd="6" destOrd="0" parTransId="{0BC53309-13C2-4647-A673-E3918DE1CD5D}" sibTransId="{6153BBF0-6271-4160-80A3-C4B64E3BA6E9}"/>
    <dgm:cxn modelId="{7E373380-D1CB-4324-B11B-DAB5E88BA52D}" type="presOf" srcId="{484B71EA-E4B7-4BB1-A3EC-D5CEF0EE40F7}" destId="{B59494F7-5FD0-4584-8D48-41A2B15B48F0}" srcOrd="0" destOrd="0" presId="urn:microsoft.com/office/officeart/2005/8/layout/vList2"/>
    <dgm:cxn modelId="{5B0F7058-C73A-4AAF-8D1A-73B711CA7152}" type="presOf" srcId="{B476A07A-F75A-441A-A7B2-EF64AE8009A3}" destId="{6E87BF8F-7B6B-4033-BAC9-5EF443A75D65}" srcOrd="0" destOrd="0" presId="urn:microsoft.com/office/officeart/2005/8/layout/vList2"/>
    <dgm:cxn modelId="{FA841848-7E8F-4C8C-B0EE-105AC574B0D7}" srcId="{91C2EB4A-3603-4D32-9CA4-2507E6A4C9AF}" destId="{B476A07A-F75A-441A-A7B2-EF64AE8009A3}" srcOrd="1" destOrd="0" parTransId="{436AA3D7-F54A-4553-BCAE-62341F87F6E6}" sibTransId="{E9C35018-559E-4D89-B6C1-544E73C390E7}"/>
    <dgm:cxn modelId="{0E3AE516-DC74-453E-B00D-435D9089A230}" type="presOf" srcId="{778A990B-03B4-424D-A85C-1171D33CFDEF}" destId="{95A8FD96-D4F3-46F8-9B9B-97955E5E4264}" srcOrd="0" destOrd="0" presId="urn:microsoft.com/office/officeart/2005/8/layout/vList2"/>
    <dgm:cxn modelId="{65E43900-F1DE-4D13-B2ED-C67ACDEFD80E}" type="presOf" srcId="{5FD0C337-B6CD-464E-8141-A92C5EB2F0A6}" destId="{A5D7C591-1588-485E-A6A9-AEA2FC71280C}" srcOrd="0" destOrd="0" presId="urn:microsoft.com/office/officeart/2005/8/layout/vList2"/>
    <dgm:cxn modelId="{A11601F9-065C-4A8A-9849-A5F6C603F441}" srcId="{91C2EB4A-3603-4D32-9CA4-2507E6A4C9AF}" destId="{7ED24156-C080-49B2-BB14-3D3D4D3EA39B}" srcOrd="0" destOrd="0" parTransId="{43B30C86-1C42-4794-9C60-F0ED79DACA9B}" sibTransId="{DBD9484B-2803-49A4-9C2E-E237179A9BF4}"/>
    <dgm:cxn modelId="{D7E9FF5A-0064-4141-AFBF-C6C9E90D6B25}" srcId="{91C2EB4A-3603-4D32-9CA4-2507E6A4C9AF}" destId="{3F37B0D2-7B84-47B6-9D25-DA1B98BF39A1}" srcOrd="3" destOrd="0" parTransId="{7728AA6A-6FAE-4EC1-BA29-4AFA0842C458}" sibTransId="{58809299-8301-4A50-B6AF-042B2CE79BC9}"/>
    <dgm:cxn modelId="{A717BBC5-7FAE-40B9-B7FA-333BC7A2B0F6}" srcId="{91C2EB4A-3603-4D32-9CA4-2507E6A4C9AF}" destId="{5FD0C337-B6CD-464E-8141-A92C5EB2F0A6}" srcOrd="4" destOrd="0" parTransId="{5EF71150-BA71-4482-9537-CB231842A536}" sibTransId="{250E42B2-46D2-469F-AF45-916C4937F998}"/>
    <dgm:cxn modelId="{7966E134-E196-47C7-A27A-A2CEBB020015}" type="presParOf" srcId="{4AE0795C-803E-4D62-8E50-B49A324519EF}" destId="{8D748E8D-2293-4CC4-8D93-9208D390BA5F}" srcOrd="0" destOrd="0" presId="urn:microsoft.com/office/officeart/2005/8/layout/vList2"/>
    <dgm:cxn modelId="{6B7E19CF-BC18-4D4E-876A-70C0C4BB35A6}" type="presParOf" srcId="{4AE0795C-803E-4D62-8E50-B49A324519EF}" destId="{28A2E434-472B-4F24-B2B6-32C76D37ED25}" srcOrd="1" destOrd="0" presId="urn:microsoft.com/office/officeart/2005/8/layout/vList2"/>
    <dgm:cxn modelId="{4F5847DB-00CB-444A-8C60-372EB1504954}" type="presParOf" srcId="{4AE0795C-803E-4D62-8E50-B49A324519EF}" destId="{6E87BF8F-7B6B-4033-BAC9-5EF443A75D65}" srcOrd="2" destOrd="0" presId="urn:microsoft.com/office/officeart/2005/8/layout/vList2"/>
    <dgm:cxn modelId="{19614BA0-6A1E-4C00-A85F-8B5C0AAEC90D}" type="presParOf" srcId="{4AE0795C-803E-4D62-8E50-B49A324519EF}" destId="{D26A2074-BB4E-48A6-BBFD-FEA9DAFE3D4E}" srcOrd="3" destOrd="0" presId="urn:microsoft.com/office/officeart/2005/8/layout/vList2"/>
    <dgm:cxn modelId="{C150DF5E-66BD-4B8D-B520-8922949B9C10}" type="presParOf" srcId="{4AE0795C-803E-4D62-8E50-B49A324519EF}" destId="{5725DFB8-EC05-4EA7-A489-EFE677DC42FF}" srcOrd="4" destOrd="0" presId="urn:microsoft.com/office/officeart/2005/8/layout/vList2"/>
    <dgm:cxn modelId="{8EC61C7F-640D-47C8-ADBB-A2E001259BBD}" type="presParOf" srcId="{4AE0795C-803E-4D62-8E50-B49A324519EF}" destId="{B21E2C37-9DDF-4B80-B41A-2C2CFD1E9602}" srcOrd="5" destOrd="0" presId="urn:microsoft.com/office/officeart/2005/8/layout/vList2"/>
    <dgm:cxn modelId="{1355E972-7A7E-4587-A22B-F303D6A49A99}" type="presParOf" srcId="{4AE0795C-803E-4D62-8E50-B49A324519EF}" destId="{1B7CAEBF-8F9C-409B-97EA-44DA28252915}" srcOrd="6" destOrd="0" presId="urn:microsoft.com/office/officeart/2005/8/layout/vList2"/>
    <dgm:cxn modelId="{33AC3622-2261-4132-801C-9DA74F835C43}" type="presParOf" srcId="{4AE0795C-803E-4D62-8E50-B49A324519EF}" destId="{2F4EDDA4-5F85-4679-8697-8D1F0414500D}" srcOrd="7" destOrd="0" presId="urn:microsoft.com/office/officeart/2005/8/layout/vList2"/>
    <dgm:cxn modelId="{DCCC9BC2-1C9E-4B2B-8EF3-D7B4EE512A79}" type="presParOf" srcId="{4AE0795C-803E-4D62-8E50-B49A324519EF}" destId="{A5D7C591-1588-485E-A6A9-AEA2FC71280C}" srcOrd="8" destOrd="0" presId="urn:microsoft.com/office/officeart/2005/8/layout/vList2"/>
    <dgm:cxn modelId="{5F663850-BD6C-4218-9809-5D4CD4939E62}" type="presParOf" srcId="{4AE0795C-803E-4D62-8E50-B49A324519EF}" destId="{E479171B-19C2-405F-95CD-3462F853E2F1}" srcOrd="9" destOrd="0" presId="urn:microsoft.com/office/officeart/2005/8/layout/vList2"/>
    <dgm:cxn modelId="{CA9F7838-EC94-4452-A6D1-E3B3B410932B}" type="presParOf" srcId="{4AE0795C-803E-4D62-8E50-B49A324519EF}" destId="{B59494F7-5FD0-4584-8D48-41A2B15B48F0}" srcOrd="10" destOrd="0" presId="urn:microsoft.com/office/officeart/2005/8/layout/vList2"/>
    <dgm:cxn modelId="{E1A8D8A3-6FFA-4BBF-80D2-426BD4FC5FE6}" type="presParOf" srcId="{4AE0795C-803E-4D62-8E50-B49A324519EF}" destId="{3A0C1BEE-C189-4628-AACA-8D10D66679D2}" srcOrd="11" destOrd="0" presId="urn:microsoft.com/office/officeart/2005/8/layout/vList2"/>
    <dgm:cxn modelId="{93E38C56-94BC-4596-A3D5-4D99FC46BA3F}" type="presParOf" srcId="{4AE0795C-803E-4D62-8E50-B49A324519EF}" destId="{95A8FD96-D4F3-46F8-9B9B-97955E5E4264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48E8D-2293-4CC4-8D93-9208D390BA5F}">
      <dsp:nvSpPr>
        <dsp:cNvPr id="0" name=""/>
        <dsp:cNvSpPr/>
      </dsp:nvSpPr>
      <dsp:spPr>
        <a:xfrm>
          <a:off x="0" y="2194"/>
          <a:ext cx="8280918" cy="6526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проведение муниципального этапа </a:t>
          </a:r>
          <a:r>
            <a:rPr lang="ru-RU" sz="1800" b="1" kern="1200" dirty="0" err="1" smtClean="0"/>
            <a:t>ВсОШ</a:t>
          </a:r>
          <a:r>
            <a:rPr lang="ru-RU" sz="1800" b="1" kern="1200" dirty="0" smtClean="0"/>
            <a:t> в строгом соответствии с нормативными документами, в том числе разбора заданий по каждому </a:t>
          </a:r>
          <a:r>
            <a:rPr lang="ru-RU" sz="1800" b="1" kern="1200" dirty="0" smtClean="0"/>
            <a:t>предмету</a:t>
          </a:r>
          <a:endParaRPr lang="ru-RU" sz="1800" kern="1200" dirty="0"/>
        </a:p>
      </dsp:txBody>
      <dsp:txXfrm>
        <a:off x="31859" y="34053"/>
        <a:ext cx="8217200" cy="588922"/>
      </dsp:txXfrm>
    </dsp:sp>
    <dsp:sp modelId="{6E87BF8F-7B6B-4033-BAC9-5EF443A75D65}">
      <dsp:nvSpPr>
        <dsp:cNvPr id="0" name=""/>
        <dsp:cNvSpPr/>
      </dsp:nvSpPr>
      <dsp:spPr>
        <a:xfrm>
          <a:off x="0" y="664876"/>
          <a:ext cx="8280918" cy="6526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соблюдение мер конфиденциальности при работе с заданиями</a:t>
          </a:r>
          <a:endParaRPr lang="ru-RU" sz="1800" kern="1200" dirty="0"/>
        </a:p>
      </dsp:txBody>
      <dsp:txXfrm>
        <a:off x="31859" y="696735"/>
        <a:ext cx="8217200" cy="588922"/>
      </dsp:txXfrm>
    </dsp:sp>
    <dsp:sp modelId="{5725DFB8-EC05-4EA7-A489-EFE677DC42FF}">
      <dsp:nvSpPr>
        <dsp:cNvPr id="0" name=""/>
        <dsp:cNvSpPr/>
      </dsp:nvSpPr>
      <dsp:spPr>
        <a:xfrm>
          <a:off x="0" y="1327557"/>
          <a:ext cx="8280918" cy="6526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объективность при оценивании олимпиадных работ</a:t>
          </a:r>
          <a:endParaRPr lang="ru-RU" sz="1800" kern="1200" dirty="0"/>
        </a:p>
      </dsp:txBody>
      <dsp:txXfrm>
        <a:off x="31859" y="1359416"/>
        <a:ext cx="8217200" cy="588922"/>
      </dsp:txXfrm>
    </dsp:sp>
    <dsp:sp modelId="{1B7CAEBF-8F9C-409B-97EA-44DA28252915}">
      <dsp:nvSpPr>
        <dsp:cNvPr id="0" name=""/>
        <dsp:cNvSpPr/>
      </dsp:nvSpPr>
      <dsp:spPr>
        <a:xfrm>
          <a:off x="0" y="1990238"/>
          <a:ext cx="8280918" cy="6526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проведение олимпиадной (групповой и индивидуальной) подготовки учащихся, показавших высокие результаты на региональном и муниципальном этапах </a:t>
          </a:r>
        </a:p>
      </dsp:txBody>
      <dsp:txXfrm>
        <a:off x="31859" y="2022097"/>
        <a:ext cx="8217200" cy="588922"/>
      </dsp:txXfrm>
    </dsp:sp>
    <dsp:sp modelId="{A5D7C591-1588-485E-A6A9-AEA2FC71280C}">
      <dsp:nvSpPr>
        <dsp:cNvPr id="0" name=""/>
        <dsp:cNvSpPr/>
      </dsp:nvSpPr>
      <dsp:spPr>
        <a:xfrm>
          <a:off x="0" y="2652919"/>
          <a:ext cx="8280918" cy="6526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обеспечение участия  в региональном этапе учащихся, набравших  «проходной» балл на муниципальном этапе</a:t>
          </a:r>
        </a:p>
      </dsp:txBody>
      <dsp:txXfrm>
        <a:off x="31859" y="2684778"/>
        <a:ext cx="8217200" cy="588922"/>
      </dsp:txXfrm>
    </dsp:sp>
    <dsp:sp modelId="{B59494F7-5FD0-4584-8D48-41A2B15B48F0}">
      <dsp:nvSpPr>
        <dsp:cNvPr id="0" name=""/>
        <dsp:cNvSpPr/>
      </dsp:nvSpPr>
      <dsp:spPr>
        <a:xfrm>
          <a:off x="0" y="3279924"/>
          <a:ext cx="8280918" cy="6526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соблюдение рекомендаций региональных предметно-методических комиссий, в том числе  использование при проведении  ШЭ и МЭ материалов </a:t>
          </a:r>
          <a:r>
            <a:rPr lang="ru-RU" sz="1800" b="1" kern="1200" dirty="0" err="1" smtClean="0"/>
            <a:t>вебинаров</a:t>
          </a:r>
          <a:r>
            <a:rPr lang="ru-RU" sz="1800" b="1" kern="1200" dirty="0" smtClean="0"/>
            <a:t> ЦПМК</a:t>
          </a:r>
          <a:endParaRPr lang="ru-RU" sz="1800" kern="1200" dirty="0"/>
        </a:p>
      </dsp:txBody>
      <dsp:txXfrm>
        <a:off x="31859" y="3311783"/>
        <a:ext cx="8217200" cy="588922"/>
      </dsp:txXfrm>
    </dsp:sp>
    <dsp:sp modelId="{95A8FD96-D4F3-46F8-9B9B-97955E5E4264}">
      <dsp:nvSpPr>
        <dsp:cNvPr id="0" name=""/>
        <dsp:cNvSpPr/>
      </dsp:nvSpPr>
      <dsp:spPr>
        <a:xfrm>
          <a:off x="0" y="3980477"/>
          <a:ext cx="8280918" cy="6526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изменение состава жюри  не менее чем на пятую часть не реже одного раза в пять лет</a:t>
          </a:r>
          <a:endParaRPr lang="ru-RU" sz="1800" kern="1200" dirty="0"/>
        </a:p>
      </dsp:txBody>
      <dsp:txXfrm>
        <a:off x="31859" y="4012336"/>
        <a:ext cx="8217200" cy="5889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9D7E3C-487D-4128-B24A-D67516734B35}" type="datetimeFigureOut">
              <a:rPr lang="ru-RU"/>
              <a:pPr>
                <a:defRPr/>
              </a:pPr>
              <a:t>18.10.2016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7761D4C-FBCB-4630-BAB1-9FEE8ECB8E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278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Увеличилось</a:t>
            </a:r>
            <a:r>
              <a:rPr lang="ru-RU" baseline="0" dirty="0" smtClean="0"/>
              <a:t> количество участников школьного этапа, что говорит о мотивации детей участвовать в олимпиадах, т.к. на школьном этапе могут участвовать все желающие.  Несколько уменьшилось количество участников муниципального этапа и немного возросло количество участников регионального этапа.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627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Показываем слайд прошлого года. Из 7 районов в этом году остался только  </a:t>
            </a:r>
            <a:r>
              <a:rPr lang="ru-RU" dirty="0" err="1" smtClean="0"/>
              <a:t>Красносулинский</a:t>
            </a:r>
            <a:r>
              <a:rPr lang="ru-RU" dirty="0" smtClean="0"/>
              <a:t>, но снизил свой показатель с 25 % до 14,3%.</a:t>
            </a:r>
            <a:r>
              <a:rPr lang="ru-RU" baseline="0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9471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Из 8 районов в этом году 7 – новые. В прошлом году максимальный процент работ с такими расхождениями в общем количестве составил 25 %, в этом году – 33,3 % (это 1 участник из 3 участников Чертковского района). Более показательно посмотреть на территориях</a:t>
            </a:r>
            <a:r>
              <a:rPr lang="ru-RU" baseline="0" dirty="0" smtClean="0"/>
              <a:t> с большим количеством участников.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2483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436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54 муниципалитета</a:t>
            </a:r>
            <a:r>
              <a:rPr lang="ru-RU" baseline="0" dirty="0" smtClean="0"/>
              <a:t> приняли участие, кроме Дубовского района.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Наибольшее количество победителей и призеров подготовлено в г. Ростове-на-Дону (122), Таганроге (47), Новочеркасске 20, по 13 – в г. Азове и Гуково, Батайске  - 11, Сальском районе 12, 7 - в г. Каменск-Шахтинский. При сравнении данных с прошлым годом видно, что группа территорий-лидеров осталась прежней (приложение № 3). Из нее ушел г.Шахты, г. Каменск-Шахтинский улучшил свои позиции (8 призовых мест по отношению к 5 прошлого года).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800" dirty="0" smtClean="0"/>
              <a:t>По сравнению с прошлым годом процент неявки в среднем по области возрос (в 2014/15 учебном году – 22,4%). Возникает вопрос: почему дети не доезжают до регионального этапа? Им это не нужно, они не готовы показать хороший результат, муниципалитеты не оплачивают проезд и проживание?</a:t>
            </a:r>
            <a:r>
              <a:rPr lang="ru-RU" sz="1800" baseline="0" dirty="0" smtClean="0"/>
              <a:t> Мы должны ответить на эти вопросы для дальнейшего развития.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97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Наилучшие показатели: Ростов, Таганрог,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Родионово-Несвет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., Новочеркасск, Азовский. Самые низкие – Зверево и Шахты.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526F1064-1EA4-484C-B537-82D3F27C4C70}" type="slidenum">
              <a:rPr lang="ru-RU" altLang="ru-RU" smtClean="0"/>
              <a:pPr eaLnBrk="1" hangingPunct="1"/>
              <a:t>16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2B817BE-B1C8-49ED-9570-DE9D06F349C5}" type="slidenum">
              <a:rPr lang="ru-RU" altLang="ru-RU" smtClean="0">
                <a:latin typeface="Garamond" pitchFamily="18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ru-RU" altLang="ru-RU" smtClean="0">
              <a:latin typeface="Garamond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576B0-D894-4AF9-9350-1CC2D922EF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446054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E2A63-828B-477B-AE4F-FA93753860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996097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1A0C1-AB89-4E96-9CA6-57C7490445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782639"/>
      </p:ext>
    </p:extLst>
  </p:cSld>
  <p:clrMapOvr>
    <a:masterClrMapping/>
  </p:clrMapOvr>
  <p:transition spd="slow"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10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11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A33DA40-FA53-4932-AE03-8EC9A11110D9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64733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D83C9-5359-4743-8BE6-883DF91248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706729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A282D-3AA9-491D-BEAB-50BAF4BD4C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530430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055CD-5146-43A5-9C42-F52DF50E68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418985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5C7C4-19F0-4264-8A1A-B942540465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325487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B9D78-50F1-4730-A095-58A0B7A4C2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121129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7F4DF-E904-45BA-97DC-801ADBF438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620825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17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58C2C8E-02C7-4911-8420-81F9924300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212353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B128E-363A-4571-B361-744F850A6D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785702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BAD9C76-5314-40F7-8B80-EA4207276B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7" r:id="rId1"/>
    <p:sldLayoutId id="2147484090" r:id="rId2"/>
    <p:sldLayoutId id="2147484098" r:id="rId3"/>
    <p:sldLayoutId id="2147484091" r:id="rId4"/>
    <p:sldLayoutId id="2147484092" r:id="rId5"/>
    <p:sldLayoutId id="2147484093" r:id="rId6"/>
    <p:sldLayoutId id="2147484094" r:id="rId7"/>
    <p:sldLayoutId id="2147484099" r:id="rId8"/>
    <p:sldLayoutId id="2147484100" r:id="rId9"/>
    <p:sldLayoutId id="2147484095" r:id="rId10"/>
    <p:sldLayoutId id="2147484096" r:id="rId11"/>
    <p:sldLayoutId id="2147484101" r:id="rId12"/>
  </p:sldLayoutIdLst>
  <p:transition spd="slow">
    <p:cover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389" y="332657"/>
            <a:ext cx="8424862" cy="3096344"/>
          </a:xfrm>
        </p:spPr>
        <p:txBody>
          <a:bodyPr anchor="t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Всероссийская олимпиада школьников </a:t>
            </a:r>
            <a:b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итоги 2015-2016 учебного года</a:t>
            </a:r>
            <a:b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задачи на 2016-2017 учебный год</a:t>
            </a:r>
            <a:b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арбузова</a:t>
            </a:r>
            <a:r>
              <a:rPr lang="ru-RU" sz="1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Л.Е., ведущий специалист минобразования ростовской области</a:t>
            </a:r>
            <a:endParaRPr lang="ru-RU" sz="16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1" name="Picture 20" descr="http://www.bestteach.ru/content/images/kids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768850"/>
            <a:ext cx="3024187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2" descr="http://danko-rostov.ru/images/usr/text/about/about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768850"/>
            <a:ext cx="2808288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768850"/>
            <a:ext cx="2592387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C9B829-48EF-4799-855B-7ED7FF636C97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6633"/>
            <a:ext cx="8064896" cy="864096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победителей и призеров в разрезе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моуо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предметов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1484675"/>
              </p:ext>
            </p:extLst>
          </p:nvPr>
        </p:nvGraphicFramePr>
        <p:xfrm>
          <a:off x="822325" y="1100138"/>
          <a:ext cx="752158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2158"/>
                <a:gridCol w="752158"/>
                <a:gridCol w="752158"/>
                <a:gridCol w="752158"/>
                <a:gridCol w="752158"/>
                <a:gridCol w="752158"/>
                <a:gridCol w="752158"/>
                <a:gridCol w="752158"/>
                <a:gridCol w="752158"/>
                <a:gridCol w="752158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541429"/>
              </p:ext>
            </p:extLst>
          </p:nvPr>
        </p:nvGraphicFramePr>
        <p:xfrm>
          <a:off x="426656" y="1052736"/>
          <a:ext cx="8750037" cy="4395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Лист" r:id="rId3" imgW="10525316" imgH="5286494" progId="Excel.Sheet.12">
                  <p:embed/>
                </p:oleObj>
              </mc:Choice>
              <mc:Fallback>
                <p:oleObj name="Лист" r:id="rId3" imgW="10525316" imgH="528649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6656" y="1052736"/>
                        <a:ext cx="8750037" cy="43955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06923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4002878"/>
              </p:ext>
            </p:extLst>
          </p:nvPr>
        </p:nvGraphicFramePr>
        <p:xfrm>
          <a:off x="822325" y="1100138"/>
          <a:ext cx="752158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2158"/>
                <a:gridCol w="752158"/>
                <a:gridCol w="752158"/>
                <a:gridCol w="752158"/>
                <a:gridCol w="752158"/>
                <a:gridCol w="752158"/>
                <a:gridCol w="752158"/>
                <a:gridCol w="752158"/>
                <a:gridCol w="752158"/>
                <a:gridCol w="752158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251382"/>
              </p:ext>
            </p:extLst>
          </p:nvPr>
        </p:nvGraphicFramePr>
        <p:xfrm>
          <a:off x="611560" y="404664"/>
          <a:ext cx="8332804" cy="438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Лист" r:id="rId3" imgW="10525316" imgH="5543610" progId="Excel.Sheet.12">
                  <p:embed/>
                </p:oleObj>
              </mc:Choice>
              <mc:Fallback>
                <p:oleObj name="Лист" r:id="rId3" imgW="10525316" imgH="55436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404664"/>
                        <a:ext cx="8332804" cy="4389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026055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340768"/>
            <a:ext cx="7588324" cy="427528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323929"/>
              </p:ext>
            </p:extLst>
          </p:nvPr>
        </p:nvGraphicFramePr>
        <p:xfrm>
          <a:off x="755576" y="476672"/>
          <a:ext cx="8064993" cy="16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Лист" r:id="rId3" imgW="10525316" imgH="2114431" progId="Excel.Sheet.12">
                  <p:embed/>
                </p:oleObj>
              </mc:Choice>
              <mc:Fallback>
                <p:oleObj name="Лист" r:id="rId3" imgW="10525316" imgH="211443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5576" y="476672"/>
                        <a:ext cx="8064993" cy="161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03287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65125"/>
            <a:ext cx="8496943" cy="549275"/>
          </a:xfrm>
        </p:spPr>
        <p:txBody>
          <a:bodyPr/>
          <a:lstStyle/>
          <a:p>
            <a:pPr algn="ctr"/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РЕЙТИНГ  ПО КОЛИЧЕСТВУ ПОБЕДИТЕЛЕЙ И ПРИЗЕРОВ РЕГИОНАЛЬНОГО ЭТАПА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746892"/>
              </p:ext>
            </p:extLst>
          </p:nvPr>
        </p:nvGraphicFramePr>
        <p:xfrm>
          <a:off x="0" y="1114272"/>
          <a:ext cx="9144000" cy="574372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06716"/>
                <a:gridCol w="2950884"/>
                <a:gridCol w="1828800"/>
                <a:gridCol w="1828800"/>
                <a:gridCol w="1828800"/>
              </a:tblGrid>
              <a:tr h="101378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№ п/п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Муниципальный район, городской округ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2013/14 уч. год</a:t>
                      </a:r>
                    </a:p>
                  </a:txBody>
                  <a:tcPr marL="0" marR="0" marT="0" marB="0" horzOverflow="overflow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2014/15 уч. год</a:t>
                      </a:r>
                    </a:p>
                  </a:txBody>
                  <a:tcPr marL="0" marR="0" marT="0" marB="0" horzOverflow="overflow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2015/16 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уч. год</a:t>
                      </a:r>
                    </a:p>
                  </a:txBody>
                  <a:tcPr marL="0" marR="0" marT="0" marB="0" horzOverflow="overflow">
                    <a:solidFill>
                      <a:schemeClr val="accent3"/>
                    </a:solidFill>
                  </a:tcPr>
                </a:tc>
              </a:tr>
              <a:tr h="77723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Ростов- на- Дону</a:t>
                      </a:r>
                    </a:p>
                    <a:p>
                      <a:pPr algn="l"/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155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7585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Таганрог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93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Новочеркасск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93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Азов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93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Гуково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7585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Батайск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93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Сальский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93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Каменск-Шахтинский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445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Шахты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0" marR="0" marT="0" marB="0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2040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BDE190-E074-4AD3-AC0E-1AFB564C6273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711394"/>
              </p:ext>
            </p:extLst>
          </p:nvPr>
        </p:nvGraphicFramePr>
        <p:xfrm>
          <a:off x="0" y="449288"/>
          <a:ext cx="8964488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3127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7F4DF-E904-45BA-97DC-801ADBF4385D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101089591"/>
              </p:ext>
            </p:extLst>
          </p:nvPr>
        </p:nvGraphicFramePr>
        <p:xfrm>
          <a:off x="0" y="1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948950"/>
              </p:ext>
            </p:extLst>
          </p:nvPr>
        </p:nvGraphicFramePr>
        <p:xfrm>
          <a:off x="107504" y="1268760"/>
          <a:ext cx="8713091" cy="5220849"/>
        </p:xfrm>
        <a:graphic>
          <a:graphicData uri="http://schemas.openxmlformats.org/drawingml/2006/table">
            <a:tbl>
              <a:tblPr/>
              <a:tblGrid>
                <a:gridCol w="2905194"/>
                <a:gridCol w="2976547"/>
                <a:gridCol w="2831350"/>
              </a:tblGrid>
              <a:tr h="1041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Муниципальный район, городской округ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Участники регионального этапа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Победители и призеры регионального этапа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Боковский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Верхнедонской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Волгодонской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Дубовский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Заветинский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Зимовниковский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Кашарский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Константиновский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Красносулинский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Куйбышевский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109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Мартыновский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t"/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object 5"/>
          <p:cNvSpPr txBox="1"/>
          <p:nvPr/>
        </p:nvSpPr>
        <p:spPr>
          <a:xfrm>
            <a:off x="762000" y="115888"/>
            <a:ext cx="8382000" cy="86177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algn="ctr">
              <a:defRPr/>
            </a:pPr>
            <a:r>
              <a:rPr lang="ru-RU" sz="2800" b="1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Территории, не имеющие победителей и </a:t>
            </a:r>
            <a:r>
              <a:rPr lang="ru-RU" sz="2800" b="1" i="1" spc="-20" dirty="0" smtClean="0">
                <a:solidFill>
                  <a:srgbClr val="FF0000"/>
                </a:solidFill>
                <a:latin typeface="Times New Roman"/>
                <a:cs typeface="Times New Roman"/>
              </a:rPr>
              <a:t>призеров регионального этапа </a:t>
            </a:r>
            <a:r>
              <a:rPr lang="ru-RU" sz="2800" b="1" i="1" spc="-2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ВсОШ</a:t>
            </a:r>
            <a:r>
              <a:rPr lang="ru-RU" sz="2800" b="1" i="1" spc="-2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endParaRPr sz="2800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7BFD94-62C9-414F-9BE1-45087E0394BC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899703"/>
              </p:ext>
            </p:extLst>
          </p:nvPr>
        </p:nvGraphicFramePr>
        <p:xfrm>
          <a:off x="250825" y="908050"/>
          <a:ext cx="8588375" cy="5760506"/>
        </p:xfrm>
        <a:graphic>
          <a:graphicData uri="http://schemas.openxmlformats.org/drawingml/2006/table">
            <a:tbl>
              <a:tblPr/>
              <a:tblGrid>
                <a:gridCol w="3321963"/>
                <a:gridCol w="2633205"/>
                <a:gridCol w="2633207"/>
              </a:tblGrid>
              <a:tr h="5487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Муниципальный район, городской округ</a:t>
                      </a:r>
                      <a:endParaRPr lang="ru-RU" sz="1800" b="1" i="0" u="none" strike="noStrike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Участники регионального этапа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Победители и призеры регионального этапа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Матвеево-Курган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807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Милютинский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Морозовский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Неклиновский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Октябрьский (с)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Обливский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Пролетарский (с)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Ремонтенский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Советский (с)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Усть-Донецкий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Целинский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Цимлянский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Чертковский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Шолоховский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object 5"/>
          <p:cNvSpPr txBox="1"/>
          <p:nvPr/>
        </p:nvSpPr>
        <p:spPr>
          <a:xfrm>
            <a:off x="1219200" y="260350"/>
            <a:ext cx="7385050" cy="369888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algn="ctr">
              <a:defRPr/>
            </a:pPr>
            <a:r>
              <a:rPr lang="ru-RU" sz="2400" b="1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Территории, не имеющие победителей и призеров </a:t>
            </a:r>
            <a:endParaRPr sz="2400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12447E-1576-4534-AC2B-EEC1E6260850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4400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7F4DF-E904-45BA-97DC-801ADBF4385D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794599169"/>
              </p:ext>
            </p:extLst>
          </p:nvPr>
        </p:nvGraphicFramePr>
        <p:xfrm>
          <a:off x="0" y="0"/>
          <a:ext cx="9036496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57679" cy="693291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accent2"/>
                </a:solidFill>
              </a:rPr>
              <a:t>Статистика «нулевых» работ регионального этапа</a:t>
            </a:r>
            <a:endParaRPr lang="ru-RU" b="1" i="1" dirty="0">
              <a:solidFill>
                <a:schemeClr val="accent2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806026"/>
              </p:ext>
            </p:extLst>
          </p:nvPr>
        </p:nvGraphicFramePr>
        <p:xfrm>
          <a:off x="-2" y="980731"/>
          <a:ext cx="9144000" cy="5256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625"/>
                <a:gridCol w="576065"/>
                <a:gridCol w="52231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71209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Предмет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Количество нулевых работ,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шт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Количество нулевых работ, % от параллели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Всего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8400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информатика и ИКТ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50,00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20,00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3,13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1209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математика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9,68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42,11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49,23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51,22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1209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физика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3,13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37,93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31,25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36,36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51,61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1209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химия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6,25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16,67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7,69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1209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всего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1"/>
          <p:cNvSpPr>
            <a:spLocks noChangeArrowheads="1"/>
          </p:cNvSpPr>
          <p:nvPr/>
        </p:nvSpPr>
        <p:spPr bwMode="auto">
          <a:xfrm>
            <a:off x="496888" y="260350"/>
            <a:ext cx="8064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/>
            <a:r>
              <a:rPr lang="ru-RU" altLang="ru-RU" sz="3200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Статистика участия в олимпиаде, чел.</a:t>
            </a:r>
            <a:endParaRPr lang="ru-RU" altLang="ru-RU" sz="3200" b="1" dirty="0">
              <a:solidFill>
                <a:schemeClr val="accent2"/>
              </a:solidFill>
            </a:endParaRPr>
          </a:p>
        </p:txBody>
      </p:sp>
      <p:graphicFrame>
        <p:nvGraphicFramePr>
          <p:cNvPr id="2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002789"/>
              </p:ext>
            </p:extLst>
          </p:nvPr>
        </p:nvGraphicFramePr>
        <p:xfrm>
          <a:off x="107950" y="981075"/>
          <a:ext cx="8856663" cy="4424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FD2899-B0F9-4B2B-91E2-0DAA218CDA7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496888" y="260350"/>
            <a:ext cx="80645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/>
            <a:r>
              <a:rPr lang="ru-RU" alt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Сравнение результатов участников на муниципальном и региональном этапах в 2014/15 учебном году </a:t>
            </a:r>
            <a:r>
              <a:rPr lang="ru-RU" alt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(разница в процентах от </a:t>
            </a:r>
            <a:r>
              <a:rPr lang="en-US" alt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alt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балла на муниципальном и региональном этапах)</a:t>
            </a:r>
            <a:endParaRPr lang="ru-RU" altLang="ru-R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886947"/>
              </p:ext>
            </p:extLst>
          </p:nvPr>
        </p:nvGraphicFramePr>
        <p:xfrm>
          <a:off x="251520" y="2014676"/>
          <a:ext cx="8640960" cy="4582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409"/>
                <a:gridCol w="3131745"/>
                <a:gridCol w="2356626"/>
                <a:gridCol w="2435180"/>
              </a:tblGrid>
              <a:tr h="162455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№ п/п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Муниципальное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образование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Процент участников с разницей результатов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70-100%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Общее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количество участников регионального этапа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431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Красносулинский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25,0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2116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Куйбышевский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22,2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2116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Орловский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20,0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2116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Егорлыкский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20,0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2116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Верхнедонской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20,0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2116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Мартыновский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16,6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2116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Родионово-Несветайский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14,3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94212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496888" y="260350"/>
            <a:ext cx="80645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/>
            <a:r>
              <a:rPr lang="ru-RU" alt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Сравнение результатов участников на муниципальном и региональном этапах в 2015/16 учебном году </a:t>
            </a:r>
            <a:r>
              <a:rPr lang="ru-RU" alt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(разница в процентах от </a:t>
            </a:r>
            <a:r>
              <a:rPr lang="en-US" alt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alt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балла на муниципальном и региональном этапах)</a:t>
            </a:r>
            <a:endParaRPr lang="ru-RU" altLang="ru-RU" sz="24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991985"/>
              </p:ext>
            </p:extLst>
          </p:nvPr>
        </p:nvGraphicFramePr>
        <p:xfrm>
          <a:off x="179512" y="2060848"/>
          <a:ext cx="8964488" cy="4123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673"/>
                <a:gridCol w="3015037"/>
                <a:gridCol w="2268803"/>
                <a:gridCol w="2989975"/>
              </a:tblGrid>
              <a:tr h="1104976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№ п/п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Муниципальное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образование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Процент участников с разницей результатов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70-100%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Общее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количество участников регионального этапа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37440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Чертковский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33,3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</a:tr>
              <a:tr h="35270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Шолоховский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22,7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</a:tr>
              <a:tr h="35270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Шахты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19,7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</a:tr>
              <a:tr h="35270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Песчанокопский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18,4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</a:tr>
              <a:tr h="35270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Багаевский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17,6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</a:tr>
              <a:tr h="35270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Миллеровский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15,4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</a:tr>
              <a:tr h="35270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Красносулинский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14,3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</a:tr>
              <a:tr h="35270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8</a:t>
                      </a:r>
                      <a:endParaRPr lang="ru-RU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Семикаракорский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14,3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2795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088" y="333375"/>
            <a:ext cx="7516812" cy="914400"/>
          </a:xfrm>
        </p:spPr>
        <p:txBody>
          <a:bodyPr/>
          <a:lstStyle/>
          <a:p>
            <a:pPr algn="ctr">
              <a:defRPr/>
            </a:pP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Количество победителей и призеров заключительного этапа ВСОШ 2010-2016 годы</a:t>
            </a:r>
            <a:r>
              <a:rPr lang="ru-RU" sz="24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2"/>
                </a:solidFill>
              </a:rPr>
              <a:t/>
            </a:r>
            <a:br>
              <a:rPr lang="ru-RU" sz="2400" dirty="0" smtClean="0">
                <a:solidFill>
                  <a:schemeClr val="accent2"/>
                </a:solidFill>
              </a:rPr>
            </a:br>
            <a:endParaRPr lang="ru-RU" sz="2400" dirty="0">
              <a:solidFill>
                <a:schemeClr val="accent2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242286"/>
              </p:ext>
            </p:extLst>
          </p:nvPr>
        </p:nvGraphicFramePr>
        <p:xfrm>
          <a:off x="107504" y="862962"/>
          <a:ext cx="8856984" cy="5671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9948"/>
                <a:gridCol w="1904251"/>
                <a:gridCol w="5232785"/>
              </a:tblGrid>
              <a:tr h="1016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Учебный год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победителей и призеров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Представительство территорий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solidFill>
                      <a:schemeClr val="accent3"/>
                    </a:solidFill>
                  </a:tcPr>
                </a:tc>
              </a:tr>
              <a:tr h="9094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2010-2011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Ростов-на-Дону –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  Таганрог- 3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Шахты – 2                  </a:t>
                      </a:r>
                      <a:r>
                        <a:rPr lang="ru-RU" sz="1800" dirty="0" err="1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Сальский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район – 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Азов – 1                      Новочеркасск – 2    </a:t>
                      </a: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14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2011-2012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20(18)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Ростов-на-Дону –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   Новочеркасск – 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Азов -1                         Орловский -1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Таганрог- 8(6)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031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2012-2013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Ростов-на-Дону – 7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Сальский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район – 1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031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2013-2014</a:t>
                      </a:r>
                      <a:endParaRPr lang="ru-RU" sz="18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Ростов-на-Дону –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     Гуково – 1</a:t>
                      </a:r>
                      <a:endParaRPr lang="ru-RU" sz="1800" dirty="0" smtClean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Сальский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район –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08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2014-2015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 (11)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Ростов-на-Дону – 9(8)  Новочеркасск - 1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Сальский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район –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      Азов – 1   </a:t>
                      </a:r>
                      <a:endParaRPr lang="ru-RU" sz="1800" dirty="0" smtClean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44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2015-2016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Ростов-на-Дону – 12  Новочеркасск - 3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Сальский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район – 1    Азов – 1   Таганрог</a:t>
                      </a:r>
                      <a:r>
                        <a:rPr lang="ru-RU" sz="1800" baseline="0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- 1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52315-A27F-445B-8085-B9BAC001983B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7948364" cy="914401"/>
          </a:xfrm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результативности участия в заключительном этапе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836712"/>
            <a:ext cx="8784975" cy="4464496"/>
          </a:xfrm>
        </p:spPr>
        <p:txBody>
          <a:bodyPr/>
          <a:lstStyle/>
          <a:p>
            <a:r>
              <a:rPr lang="ru-RU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Участники, чел</a:t>
            </a:r>
            <a:r>
              <a:rPr lang="ru-RU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80112" y="908720"/>
            <a:ext cx="3563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Призеры и победители, чел</a:t>
            </a:r>
            <a:endParaRPr kumimoji="0" lang="ru-RU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775" y="1412776"/>
            <a:ext cx="5655981" cy="4752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4387590"/>
              </p:ext>
            </p:extLst>
          </p:nvPr>
        </p:nvGraphicFramePr>
        <p:xfrm>
          <a:off x="251520" y="1268760"/>
          <a:ext cx="4720572" cy="4725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03648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676457" cy="360040"/>
          </a:xfrm>
        </p:spPr>
        <p:txBody>
          <a:bodyPr/>
          <a:lstStyle/>
          <a:p>
            <a:pPr algn="just"/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>
                <a:solidFill>
                  <a:srgbClr val="FF0000"/>
                </a:solidFill>
              </a:rPr>
              <a:t/>
            </a:r>
            <a:br>
              <a:rPr lang="ru-RU" sz="2400" dirty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>
                <a:solidFill>
                  <a:srgbClr val="FF0000"/>
                </a:solidFill>
              </a:rPr>
              <a:t/>
            </a:r>
            <a:br>
              <a:rPr lang="ru-RU" sz="2400" dirty="0">
                <a:solidFill>
                  <a:srgbClr val="FF0000"/>
                </a:solidFill>
              </a:rPr>
            </a:b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нововведения Порядка проведения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 2016-2017 учебном году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7F4DF-E904-45BA-97DC-801ADBF4385D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idx="4294967295"/>
          </p:nvPr>
        </p:nvSpPr>
        <p:spPr>
          <a:xfrm>
            <a:off x="395536" y="1844824"/>
            <a:ext cx="8748464" cy="3960416"/>
          </a:xfrm>
        </p:spPr>
        <p:txBody>
          <a:bodyPr/>
          <a:lstStyle/>
          <a:p>
            <a:pPr algn="just"/>
            <a:r>
              <a:rPr lang="ru-RU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- школьный этап </a:t>
            </a:r>
            <a:r>
              <a:rPr lang="ru-RU" sz="20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ВсОШ</a:t>
            </a:r>
            <a:r>
              <a:rPr lang="ru-RU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проводится для обучающихся 4-11 классов, для 4-ых классов – по русскому языку и математике;</a:t>
            </a:r>
          </a:p>
          <a:p>
            <a:pPr marL="0" indent="0" algn="just"/>
            <a:r>
              <a:rPr lang="ru-RU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- в </a:t>
            </a:r>
            <a:r>
              <a:rPr 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случае если ни один участник регионального этапа олимпиады текущего учебного года не набрал необходимое для участия в заключительном этапе олимпиады количество баллов, установленное </a:t>
            </a:r>
            <a:r>
              <a:rPr lang="ru-RU" sz="2000" b="0" dirty="0" err="1">
                <a:latin typeface="Arial" panose="020B060402020202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 России по общеобразовательному предмету и классу, </a:t>
            </a:r>
            <a:r>
              <a:rPr lang="ru-RU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организатор регионального этапа может </a:t>
            </a:r>
            <a:r>
              <a:rPr 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принять решение о направлении на заключительный этап олимпиады по одному участнику регионального этапа олимпиады текущего учебного года, набравшему наибольшее количество баллов (но не менее 50% от установленного </a:t>
            </a:r>
            <a:r>
              <a:rPr lang="ru-RU" sz="2000" b="0" dirty="0" err="1">
                <a:latin typeface="Arial" panose="020B060402020202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 России количества баллов)  по соответствующему общеобразовательному предмету</a:t>
            </a:r>
            <a:r>
              <a:rPr lang="ru-RU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ru-RU" sz="20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342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Задачи по повышению эффективности при подготовке и проведении ВСОШ</a:t>
            </a:r>
            <a:endParaRPr lang="ru-RU" sz="2400" b="1" i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389927"/>
              </p:ext>
            </p:extLst>
          </p:nvPr>
        </p:nvGraphicFramePr>
        <p:xfrm>
          <a:off x="611560" y="1196752"/>
          <a:ext cx="8280919" cy="4633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60D75-C8C1-48FA-94C2-B81B9BBDC4BC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7948364" cy="4825008"/>
          </a:xfrm>
        </p:spPr>
        <p:txBody>
          <a:bodyPr/>
          <a:lstStyle/>
          <a:p>
            <a:pPr algn="ctr"/>
            <a:endParaRPr lang="ru-RU" altLang="ru-RU" sz="40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sz="4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endParaRPr lang="ru-RU" altLang="ru-RU" sz="24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24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24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24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912ECB-46E7-4E4B-A61D-B6F4BC1CD45F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5A07C8-F9A6-4E13-9771-A71F3C433321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14339" name="Прямоугольник 2"/>
          <p:cNvSpPr>
            <a:spLocks noChangeArrowheads="1"/>
          </p:cNvSpPr>
          <p:nvPr/>
        </p:nvSpPr>
        <p:spPr bwMode="auto">
          <a:xfrm>
            <a:off x="468313" y="476250"/>
            <a:ext cx="82073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/>
            <a:r>
              <a:rPr lang="ru-RU" alt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Итоги </a:t>
            </a:r>
            <a:r>
              <a:rPr lang="ru-RU" altLang="ru-RU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ВсОШ</a:t>
            </a:r>
            <a:r>
              <a:rPr lang="ru-RU" alt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2015-2016 учебного года, чел.</a:t>
            </a:r>
          </a:p>
        </p:txBody>
      </p:sp>
      <p:graphicFrame>
        <p:nvGraphicFramePr>
          <p:cNvPr id="3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4271391"/>
              </p:ext>
            </p:extLst>
          </p:nvPr>
        </p:nvGraphicFramePr>
        <p:xfrm>
          <a:off x="611560" y="1268760"/>
          <a:ext cx="8210302" cy="4712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494091" cy="831627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Нормативное обеспечение 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(федеральный уровень)</a:t>
            </a:r>
            <a:endParaRPr lang="ru-RU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8B9D78-50F1-4730-A095-58A0B7A4C294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196752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Приказы Министерства образования и науки Российской Федерации: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от 18 ноября 2013 г. № 1252 «Об утверждении Порядка проведения всероссийской олимпиады школьников»;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от 17.03.2015 г. № 249 «О внесении изменений в Порядок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проведения всероссийской олимпиады школьников, утвержденный приказом Министерства образования и науки Российской Федерации от 18 ноября 2013 г. № 1252»;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от 17.12.2015 г. № 1488 «О внесении изменений в Порядок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проведения всероссийской олимпиады школьников, утвержденный приказом Министерства образования и науки Российской Федерации от 18 ноября 2013 г. № 1252».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188641"/>
            <a:ext cx="7516316" cy="725760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Нормативное обеспечение 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(региональный уровень)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3411190"/>
          </a:xfrm>
        </p:spPr>
        <p:txBody>
          <a:bodyPr/>
          <a:lstStyle/>
          <a:p>
            <a:pPr marL="0" indent="0" algn="just"/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проведении всероссийской олимпиады школьников на территории Ростовской области (утверждено приказом минобразования Ростовской области от 10.12.2014 № 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762, изменения внесены  приказами от 18.12.2015 № 930, от 14.09.2016 № 623;</a:t>
            </a: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/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проведению регионального этапа всероссийской олимпиады школьников в Ростовской области (утверждены приказом минобразования области  от 30.12.2014 № 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814, изменения внесены  приказом от 24.12.2015 № 947).</a:t>
            </a: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7F4DF-E904-45BA-97DC-801ADBF4385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8078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549275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Общественное наблюдение при проведении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352928" cy="4752528"/>
          </a:xfrm>
        </p:spPr>
        <p:txBody>
          <a:bodyPr/>
          <a:lstStyle/>
          <a:p>
            <a:pPr marL="0" indent="0" algn="just"/>
            <a:r>
              <a:rPr lang="ru-RU" sz="2000" b="0" dirty="0" smtClean="0">
                <a:latin typeface="Calibri" panose="020F0502020204030204" pitchFamily="34" charset="0"/>
              </a:rPr>
              <a:t>-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ПРИКАЗ МИНОБРНАУКИ РОССИИ от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28 июня 2013 г. N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491 ОБ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УТВЕРЖДЕНИИ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ПОРЯДКА АККРЕДИТАЦИИ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ГРАЖДАН В КАЧЕСТВЕ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ОБЩЕСТВЕННЫХ НАБЛЮДАТЕЛЕЙ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ПРИ ПРОВЕДЕНИИ ГОСУДАРСТВЕННОЙ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ИТОГОВОЙ АТТЕСТАЦИИ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ПО ОБРАЗОВАТЕЛЬНЫМ ПРОГРАММАМ ОСНОВНОГО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ОБЩЕГО И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СРЕДНЕГО ОБЩЕГО ОБРАЗОВАНИЯ, ВСЕРОССИЙСКОЙ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ОЛИМПИАДЫ ШКОЛЬНИКОВ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И ОЛИМПИАД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ШКОЛЬНИКОВ (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в ред.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приказов </a:t>
            </a:r>
            <a:r>
              <a:rPr lang="ru-RU" sz="2000" b="0" dirty="0" err="1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 России от 19.05.2014 N 552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, от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12.01.2015 N 2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/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- приказ минобразования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Ростовской области от 17.12.2014 № 776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организации работы по аккредитации граждан в качестве общественных наблюдателей при проведении всероссийской олимпиады школьников, в том числе при рассмотрении апелляций»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с изменениями, внесенными приказом от 29.09.2015 № 691.</a:t>
            </a:r>
          </a:p>
          <a:p>
            <a:pPr marL="0" indent="0" algn="just"/>
            <a:endParaRPr lang="ru-RU" sz="2000" b="0" dirty="0">
              <a:latin typeface="Calibri" panose="020F0502020204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7981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57679" cy="1080120"/>
          </a:xfrm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образования, в которых   на муниципальном этапе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отсутствовали общественные наблюдатели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256584"/>
          </a:xfrm>
        </p:spPr>
        <p:txBody>
          <a:bodyPr/>
          <a:lstStyle/>
          <a:p>
            <a:r>
              <a:rPr lang="ru-RU" sz="2000" dirty="0" smtClean="0"/>
              <a:t>Городские округа:                Муниципальные районы:</a:t>
            </a:r>
          </a:p>
          <a:p>
            <a:endParaRPr lang="ru-RU" dirty="0" smtClean="0"/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Ростов-на-Дону                               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Волгодонской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Гуково                                                Каменский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Зверево                                             Кашарский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Донецк                                               Константиновский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Миллеровский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Морозовский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Неклиновский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Песчанокопский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Пролетарский 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Сальский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Советский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Усть-Донецкий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Шолоховский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</a:t>
            </a:r>
            <a:r>
              <a:rPr lang="ru-RU" dirty="0" smtClean="0"/>
              <a:t>          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9851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504056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Количество участников в разрезе МОУО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424935" cy="4032448"/>
          </a:xfrm>
        </p:spPr>
        <p:txBody>
          <a:bodyPr/>
          <a:lstStyle/>
          <a:p>
            <a:r>
              <a:rPr lang="ru-RU" sz="2000" i="1" dirty="0" smtClean="0"/>
              <a:t>Самые многочисленные команды:</a:t>
            </a:r>
          </a:p>
          <a:p>
            <a:pPr marL="0" indent="0"/>
            <a:r>
              <a:rPr lang="ru-RU" sz="2000" dirty="0" smtClean="0"/>
              <a:t> городские округа - г. Ростов-на-Дону (350 участников), г. Таганрог (223), г. Шахты (147), г. Батайск (118), г. Новочеркасск (93),г. Гуково (91), г. Волгодонск (75). </a:t>
            </a:r>
          </a:p>
          <a:p>
            <a:pPr marL="0" indent="0"/>
            <a:r>
              <a:rPr lang="ru-RU" sz="2000" dirty="0" smtClean="0"/>
              <a:t>муниципальные районы -  </a:t>
            </a:r>
            <a:r>
              <a:rPr lang="ru-RU" sz="2000" dirty="0" err="1" smtClean="0"/>
              <a:t>Сальский</a:t>
            </a:r>
            <a:r>
              <a:rPr lang="ru-RU" sz="2000" dirty="0" smtClean="0"/>
              <a:t> район (86), Багаевский (51), </a:t>
            </a:r>
            <a:r>
              <a:rPr lang="ru-RU" sz="2000" dirty="0" err="1" smtClean="0"/>
              <a:t>Мясниковский</a:t>
            </a:r>
            <a:r>
              <a:rPr lang="ru-RU" sz="2000" dirty="0" smtClean="0"/>
              <a:t> (41). </a:t>
            </a:r>
          </a:p>
          <a:p>
            <a:r>
              <a:rPr lang="ru-RU" sz="2000" dirty="0" smtClean="0"/>
              <a:t>Самые малочисленные: </a:t>
            </a:r>
          </a:p>
          <a:p>
            <a:pPr marL="0" indent="0"/>
            <a:r>
              <a:rPr lang="ru-RU" sz="1800" dirty="0" smtClean="0"/>
              <a:t>Муниципальные районы: </a:t>
            </a:r>
            <a:r>
              <a:rPr lang="ru-RU" sz="1800" dirty="0" err="1" smtClean="0"/>
              <a:t>Мартыновский</a:t>
            </a:r>
            <a:r>
              <a:rPr lang="ru-RU" sz="1800" dirty="0" smtClean="0"/>
              <a:t>, Советский – по 1 участнику, Усть-Донецкий, Куйбышевский, </a:t>
            </a:r>
            <a:r>
              <a:rPr lang="ru-RU" sz="1800" dirty="0" err="1" smtClean="0"/>
              <a:t>Заветинский</a:t>
            </a:r>
            <a:r>
              <a:rPr lang="ru-RU" sz="1800" dirty="0" smtClean="0"/>
              <a:t>, </a:t>
            </a:r>
            <a:r>
              <a:rPr lang="ru-RU" sz="1800" dirty="0" err="1" smtClean="0"/>
              <a:t>Зимовниковский</a:t>
            </a:r>
            <a:r>
              <a:rPr lang="ru-RU" sz="1800" dirty="0" smtClean="0"/>
              <a:t> – по 2.</a:t>
            </a:r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5886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92479" cy="980727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Количество участников регионального этапа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Всош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по предметам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7" y="1100138"/>
            <a:ext cx="7948364" cy="549721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51520" y="836712"/>
          <a:ext cx="8892480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749473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5247</TotalTime>
  <Words>1505</Words>
  <Application>Microsoft Office PowerPoint</Application>
  <PresentationFormat>Экран (4:3)</PresentationFormat>
  <Paragraphs>441</Paragraphs>
  <Slides>26</Slides>
  <Notes>12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Углы</vt:lpstr>
      <vt:lpstr>Microsoft Excel Worksheet</vt:lpstr>
      <vt:lpstr> Всероссийская олимпиада школьников   итоги 2015-2016 учебного года задачи на 2016-2017 учебный год   арбузова Л.Е., ведущий специалист минобразования ростовской области</vt:lpstr>
      <vt:lpstr>Презентация PowerPoint</vt:lpstr>
      <vt:lpstr>Презентация PowerPoint</vt:lpstr>
      <vt:lpstr>Нормативное обеспечение  ВсОШ (федеральный уровень)</vt:lpstr>
      <vt:lpstr>Нормативное обеспечение  ВсОШ (региональный уровень)</vt:lpstr>
      <vt:lpstr>Общественное наблюдение при проведении всош</vt:lpstr>
      <vt:lpstr>Муниципальные образования, в которых   на муниципальном этапе всош отсутствовали общественные наблюдатели</vt:lpstr>
      <vt:lpstr>     Количество участников в разрезе МОУО</vt:lpstr>
      <vt:lpstr>Количество участников регионального этапа Всош по предметам</vt:lpstr>
      <vt:lpstr>Количество победителей и призеров в разрезе моуо и предметов</vt:lpstr>
      <vt:lpstr>Презентация PowerPoint</vt:lpstr>
      <vt:lpstr>Презентация PowerPoint</vt:lpstr>
      <vt:lpstr>РЕЙТИНГ  ПО КОЛИЧЕСТВУ ПОБЕДИТЕЛЕЙ И ПРИЗЕРОВ РЕГИОНАЛЬНОГО ЭТАПА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Статистика «нулевых» работ регионального этапа</vt:lpstr>
      <vt:lpstr>Презентация PowerPoint</vt:lpstr>
      <vt:lpstr>Презентация PowerPoint</vt:lpstr>
      <vt:lpstr> Количество победителей и призеров заключительного этапа ВСОШ 2010-2016 годы  </vt:lpstr>
      <vt:lpstr>Динамика результативности участия в заключительном этапе ВсОШ</vt:lpstr>
      <vt:lpstr>    Основные нововведения Порядка проведения ВсОШ  в 2016-2017 учебном году  </vt:lpstr>
      <vt:lpstr>Задачи по повышению эффективности при подготовке и проведении ВСОШ</vt:lpstr>
      <vt:lpstr>Презентация PowerPoint</vt:lpstr>
    </vt:vector>
  </TitlesOfParts>
  <Company>www.usde.ru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комплексного учебного курса  «Основы религиозных культур  и светской этики»  в образовательных учреждениях Ростовской области в   2012-2013 учебном году</dc:title>
  <dc:creator>admin</dc:creator>
  <cp:lastModifiedBy>Арбузова Лариса Евгеньевна</cp:lastModifiedBy>
  <cp:revision>753</cp:revision>
  <cp:lastPrinted>2016-10-18T06:20:10Z</cp:lastPrinted>
  <dcterms:created xsi:type="dcterms:W3CDTF">2013-02-10T16:50:00Z</dcterms:created>
  <dcterms:modified xsi:type="dcterms:W3CDTF">2016-10-18T06:44:37Z</dcterms:modified>
</cp:coreProperties>
</file>