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7" r:id="rId3"/>
    <p:sldId id="268" r:id="rId4"/>
    <p:sldId id="269" r:id="rId5"/>
    <p:sldId id="271" r:id="rId6"/>
    <p:sldId id="274" r:id="rId7"/>
    <p:sldId id="275" r:id="rId8"/>
    <p:sldId id="276" r:id="rId9"/>
    <p:sldId id="282" r:id="rId10"/>
    <p:sldId id="283" r:id="rId11"/>
    <p:sldId id="284" r:id="rId12"/>
    <p:sldId id="285" r:id="rId13"/>
    <p:sldId id="272" r:id="rId14"/>
    <p:sldId id="273" r:id="rId15"/>
    <p:sldId id="286" r:id="rId16"/>
    <p:sldId id="266" r:id="rId17"/>
    <p:sldId id="277" r:id="rId18"/>
    <p:sldId id="287" r:id="rId19"/>
    <p:sldId id="289" r:id="rId20"/>
    <p:sldId id="288" r:id="rId2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E2001A"/>
    <a:srgbClr val="0000FF"/>
    <a:srgbClr val="FFFFFF"/>
    <a:srgbClr val="C8C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5551" autoAdjust="0"/>
  </p:normalViewPr>
  <p:slideViewPr>
    <p:cSldViewPr>
      <p:cViewPr varScale="1">
        <p:scale>
          <a:sx n="107" d="100"/>
          <a:sy n="107" d="100"/>
        </p:scale>
        <p:origin x="49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ABEE-70B7-4A8D-8441-9376BB00CC51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D89A-5F09-4DB6-81B6-E326000CF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5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2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312" y="1020387"/>
            <a:ext cx="7772400" cy="1551712"/>
          </a:xfrm>
        </p:spPr>
        <p:txBody>
          <a:bodyPr>
            <a:normAutofit/>
          </a:bodyPr>
          <a:lstStyle>
            <a:lvl1pPr>
              <a:defRPr sz="365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1766" y="3046657"/>
            <a:ext cx="4056693" cy="823172"/>
          </a:xfrm>
        </p:spPr>
        <p:txBody>
          <a:bodyPr>
            <a:normAutofit/>
          </a:bodyPr>
          <a:lstStyle>
            <a:lvl1pPr marL="0" indent="0" algn="ctr">
              <a:buNone/>
              <a:defRPr sz="123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6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5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0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9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4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957067"/>
            <a:ext cx="1999292" cy="36375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957067"/>
            <a:ext cx="5849780" cy="36375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3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55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193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59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81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1305332"/>
            <a:ext cx="6791082" cy="3021400"/>
          </a:xfrm>
        </p:spPr>
        <p:txBody>
          <a:bodyPr anchor="t"/>
          <a:lstStyle>
            <a:lvl1pPr algn="ctr">
              <a:defRPr sz="3254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3631" y="70574"/>
            <a:ext cx="6720178" cy="633209"/>
          </a:xfrm>
        </p:spPr>
        <p:txBody>
          <a:bodyPr anchor="b"/>
          <a:lstStyle>
            <a:lvl1pPr marL="0" indent="0" algn="ctr">
              <a:buNone/>
              <a:defRPr sz="1627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5542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2pPr>
            <a:lvl3pPr marL="75108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1126626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4pPr>
            <a:lvl5pPr marL="1502168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5pPr>
            <a:lvl6pPr marL="1877711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6pPr>
            <a:lvl7pPr marL="2253253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7pPr>
            <a:lvl8pPr marL="2628795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8pPr>
            <a:lvl9pPr marL="3004337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7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286"/>
            </a:lvl1pPr>
            <a:lvl2pPr>
              <a:defRPr sz="1979"/>
            </a:lvl2pPr>
            <a:lvl3pPr>
              <a:defRPr sz="1627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286"/>
            </a:lvl1pPr>
            <a:lvl2pPr>
              <a:defRPr sz="1979"/>
            </a:lvl2pPr>
            <a:lvl3pPr>
              <a:defRPr sz="1627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5542" indent="0">
              <a:buNone/>
              <a:defRPr sz="1627" b="1"/>
            </a:lvl2pPr>
            <a:lvl3pPr marL="751085" indent="0">
              <a:buNone/>
              <a:defRPr sz="1495" b="1"/>
            </a:lvl3pPr>
            <a:lvl4pPr marL="1126626" indent="0">
              <a:buNone/>
              <a:defRPr sz="1275" b="1"/>
            </a:lvl4pPr>
            <a:lvl5pPr marL="1502168" indent="0">
              <a:buNone/>
              <a:defRPr sz="1275" b="1"/>
            </a:lvl5pPr>
            <a:lvl6pPr marL="1877711" indent="0">
              <a:buNone/>
              <a:defRPr sz="1275" b="1"/>
            </a:lvl6pPr>
            <a:lvl7pPr marL="2253253" indent="0">
              <a:buNone/>
              <a:defRPr sz="1275" b="1"/>
            </a:lvl7pPr>
            <a:lvl8pPr marL="2628795" indent="0">
              <a:buNone/>
              <a:defRPr sz="1275" b="1"/>
            </a:lvl8pPr>
            <a:lvl9pPr marL="3004337" indent="0">
              <a:buNone/>
              <a:defRPr sz="12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979"/>
            </a:lvl1pPr>
            <a:lvl2pPr>
              <a:defRPr sz="1627"/>
            </a:lvl2pPr>
            <a:lvl3pPr>
              <a:defRPr sz="149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5542" indent="0">
              <a:buNone/>
              <a:defRPr sz="1627" b="1"/>
            </a:lvl2pPr>
            <a:lvl3pPr marL="751085" indent="0">
              <a:buNone/>
              <a:defRPr sz="1495" b="1"/>
            </a:lvl3pPr>
            <a:lvl4pPr marL="1126626" indent="0">
              <a:buNone/>
              <a:defRPr sz="1275" b="1"/>
            </a:lvl4pPr>
            <a:lvl5pPr marL="1502168" indent="0">
              <a:buNone/>
              <a:defRPr sz="1275" b="1"/>
            </a:lvl5pPr>
            <a:lvl6pPr marL="1877711" indent="0">
              <a:buNone/>
              <a:defRPr sz="1275" b="1"/>
            </a:lvl6pPr>
            <a:lvl7pPr marL="2253253" indent="0">
              <a:buNone/>
              <a:defRPr sz="1275" b="1"/>
            </a:lvl7pPr>
            <a:lvl8pPr marL="2628795" indent="0">
              <a:buNone/>
              <a:defRPr sz="1275" b="1"/>
            </a:lvl8pPr>
            <a:lvl9pPr marL="3004337" indent="0">
              <a:buNone/>
              <a:defRPr sz="12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979"/>
            </a:lvl1pPr>
            <a:lvl2pPr>
              <a:defRPr sz="1627"/>
            </a:lvl2pPr>
            <a:lvl3pPr>
              <a:defRPr sz="149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2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03631" y="133895"/>
            <a:ext cx="6983169" cy="664870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03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31" y="925407"/>
            <a:ext cx="3008313" cy="696810"/>
          </a:xfrm>
        </p:spPr>
        <p:txBody>
          <a:bodyPr anchor="b"/>
          <a:lstStyle>
            <a:lvl1pPr algn="l">
              <a:defRPr sz="1627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25406"/>
            <a:ext cx="5111750" cy="3669219"/>
          </a:xfrm>
        </p:spPr>
        <p:txBody>
          <a:bodyPr/>
          <a:lstStyle>
            <a:lvl1pPr>
              <a:defRPr sz="2638"/>
            </a:lvl1pPr>
            <a:lvl2pPr>
              <a:defRPr sz="2286"/>
            </a:lvl2pPr>
            <a:lvl3pPr>
              <a:defRPr sz="1979"/>
            </a:lvl3pPr>
            <a:lvl4pPr>
              <a:defRPr sz="1627"/>
            </a:lvl4pPr>
            <a:lvl5pPr>
              <a:defRPr sz="1627"/>
            </a:lvl5pPr>
            <a:lvl6pPr>
              <a:defRPr sz="1627"/>
            </a:lvl6pPr>
            <a:lvl7pPr>
              <a:defRPr sz="1627"/>
            </a:lvl7pPr>
            <a:lvl8pPr>
              <a:defRPr sz="1627"/>
            </a:lvl8pPr>
            <a:lvl9pPr>
              <a:defRPr sz="162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653876"/>
            <a:ext cx="3008313" cy="2940749"/>
          </a:xfrm>
        </p:spPr>
        <p:txBody>
          <a:bodyPr/>
          <a:lstStyle>
            <a:lvl1pPr marL="0" indent="0">
              <a:buNone/>
              <a:defRPr sz="1143"/>
            </a:lvl1pPr>
            <a:lvl2pPr marL="375542" indent="0">
              <a:buNone/>
              <a:defRPr sz="1011"/>
            </a:lvl2pPr>
            <a:lvl3pPr marL="751085" indent="0">
              <a:buNone/>
              <a:defRPr sz="835"/>
            </a:lvl3pPr>
            <a:lvl4pPr marL="1126626" indent="0">
              <a:buNone/>
              <a:defRPr sz="704"/>
            </a:lvl4pPr>
            <a:lvl5pPr marL="1502168" indent="0">
              <a:buNone/>
              <a:defRPr sz="704"/>
            </a:lvl5pPr>
            <a:lvl6pPr marL="1877711" indent="0">
              <a:buNone/>
              <a:defRPr sz="704"/>
            </a:lvl6pPr>
            <a:lvl7pPr marL="2253253" indent="0">
              <a:buNone/>
              <a:defRPr sz="704"/>
            </a:lvl7pPr>
            <a:lvl8pPr marL="2628795" indent="0">
              <a:buNone/>
              <a:defRPr sz="704"/>
            </a:lvl8pPr>
            <a:lvl9pPr marL="3004337" indent="0">
              <a:buNone/>
              <a:defRPr sz="70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4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62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1147030"/>
            <a:ext cx="5484173" cy="2398652"/>
          </a:xfrm>
        </p:spPr>
        <p:txBody>
          <a:bodyPr/>
          <a:lstStyle>
            <a:lvl1pPr marL="0" indent="0">
              <a:buNone/>
              <a:defRPr sz="2638"/>
            </a:lvl1pPr>
            <a:lvl2pPr marL="375542" indent="0">
              <a:buNone/>
              <a:defRPr sz="2286"/>
            </a:lvl2pPr>
            <a:lvl3pPr marL="751085" indent="0">
              <a:buNone/>
              <a:defRPr sz="1979"/>
            </a:lvl3pPr>
            <a:lvl4pPr marL="1126626" indent="0">
              <a:buNone/>
              <a:defRPr sz="1627"/>
            </a:lvl4pPr>
            <a:lvl5pPr marL="1502168" indent="0">
              <a:buNone/>
              <a:defRPr sz="1627"/>
            </a:lvl5pPr>
            <a:lvl6pPr marL="1877711" indent="0">
              <a:buNone/>
              <a:defRPr sz="1627"/>
            </a:lvl6pPr>
            <a:lvl7pPr marL="2253253" indent="0">
              <a:buNone/>
              <a:defRPr sz="1627"/>
            </a:lvl7pPr>
            <a:lvl8pPr marL="2628795" indent="0">
              <a:buNone/>
              <a:defRPr sz="1627"/>
            </a:lvl8pPr>
            <a:lvl9pPr marL="3004337" indent="0">
              <a:buNone/>
              <a:defRPr sz="1627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43"/>
            </a:lvl1pPr>
            <a:lvl2pPr marL="375542" indent="0">
              <a:buNone/>
              <a:defRPr sz="1011"/>
            </a:lvl2pPr>
            <a:lvl3pPr marL="751085" indent="0">
              <a:buNone/>
              <a:defRPr sz="835"/>
            </a:lvl3pPr>
            <a:lvl4pPr marL="1126626" indent="0">
              <a:buNone/>
              <a:defRPr sz="704"/>
            </a:lvl4pPr>
            <a:lvl5pPr marL="1502168" indent="0">
              <a:buNone/>
              <a:defRPr sz="704"/>
            </a:lvl5pPr>
            <a:lvl6pPr marL="1877711" indent="0">
              <a:buNone/>
              <a:defRPr sz="704"/>
            </a:lvl6pPr>
            <a:lvl7pPr marL="2253253" indent="0">
              <a:buNone/>
              <a:defRPr sz="704"/>
            </a:lvl7pPr>
            <a:lvl8pPr marL="2628795" indent="0">
              <a:buNone/>
              <a:defRPr sz="704"/>
            </a:lvl8pPr>
            <a:lvl9pPr marL="3004337" indent="0">
              <a:buNone/>
              <a:defRPr sz="70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4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631" y="205980"/>
            <a:ext cx="6983169" cy="592785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3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51085" rtl="0" eaLnBrk="1" latinLnBrk="0" hangingPunct="1">
        <a:spcBef>
          <a:spcPct val="0"/>
        </a:spcBef>
        <a:buNone/>
        <a:defRPr sz="3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656" indent="-281656" algn="l" defTabSz="751085" rtl="0" eaLnBrk="1" latinLnBrk="0" hangingPunct="1">
        <a:spcBef>
          <a:spcPct val="20000"/>
        </a:spcBef>
        <a:buFont typeface="Arial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610256" indent="-234714" algn="l" defTabSz="751085" rtl="0" eaLnBrk="1" latinLnBrk="0" hangingPunct="1">
        <a:spcBef>
          <a:spcPct val="20000"/>
        </a:spcBef>
        <a:buFont typeface="Arial" pitchFamily="34" charset="0"/>
        <a:buChar char="–"/>
        <a:defRPr sz="2286" kern="1200">
          <a:solidFill>
            <a:schemeClr val="tx1"/>
          </a:solidFill>
          <a:latin typeface="+mn-lt"/>
          <a:ea typeface="+mn-ea"/>
          <a:cs typeface="+mn-cs"/>
        </a:defRPr>
      </a:lvl2pPr>
      <a:lvl3pPr marL="938855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979" kern="1200">
          <a:solidFill>
            <a:schemeClr val="tx1"/>
          </a:solidFill>
          <a:latin typeface="+mn-lt"/>
          <a:ea typeface="+mn-ea"/>
          <a:cs typeface="+mn-cs"/>
        </a:defRPr>
      </a:lvl3pPr>
      <a:lvl4pPr marL="1314398" indent="-187771" algn="l" defTabSz="751085" rtl="0" eaLnBrk="1" latinLnBrk="0" hangingPunct="1">
        <a:spcBef>
          <a:spcPct val="20000"/>
        </a:spcBef>
        <a:buFont typeface="Arial" pitchFamily="34" charset="0"/>
        <a:buChar char="–"/>
        <a:defRPr sz="1627" kern="1200">
          <a:solidFill>
            <a:schemeClr val="tx1"/>
          </a:solidFill>
          <a:latin typeface="+mn-lt"/>
          <a:ea typeface="+mn-ea"/>
          <a:cs typeface="+mn-cs"/>
        </a:defRPr>
      </a:lvl4pPr>
      <a:lvl5pPr marL="1689939" indent="-187771" algn="l" defTabSz="751085" rtl="0" eaLnBrk="1" latinLnBrk="0" hangingPunct="1">
        <a:spcBef>
          <a:spcPct val="20000"/>
        </a:spcBef>
        <a:buFont typeface="Arial" pitchFamily="34" charset="0"/>
        <a:buChar char="»"/>
        <a:defRPr sz="1627" kern="1200">
          <a:solidFill>
            <a:schemeClr val="tx1"/>
          </a:solidFill>
          <a:latin typeface="+mn-lt"/>
          <a:ea typeface="+mn-ea"/>
          <a:cs typeface="+mn-cs"/>
        </a:defRPr>
      </a:lvl5pPr>
      <a:lvl6pPr marL="2065482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6pPr>
      <a:lvl7pPr marL="2441024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7pPr>
      <a:lvl8pPr marL="2816566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8pPr>
      <a:lvl9pPr marL="3192109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1pPr>
      <a:lvl2pPr marL="375542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2pPr>
      <a:lvl3pPr marL="751085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26626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502168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1877711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253253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628795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004337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3B5F-DEBD-4D80-81DF-A262460FE07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7.gif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714362"/>
            <a:ext cx="7886700" cy="121085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печати КИМ в аудиториях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ППЭ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86314" y="3071816"/>
            <a:ext cx="4100486" cy="112514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Назаренко Евгений Анатольевич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начальник отдела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программно-технического обеспечения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 РО «РОЦОИСО»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4714890"/>
            <a:ext cx="250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 января 2017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10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89434" y="1273974"/>
            <a:ext cx="6659324" cy="27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5"/>
          <p:cNvSpPr txBox="1">
            <a:spLocks/>
          </p:cNvSpPr>
          <p:nvPr/>
        </p:nvSpPr>
        <p:spPr>
          <a:xfrm>
            <a:off x="1043608" y="500048"/>
            <a:ext cx="8100392" cy="664870"/>
          </a:xfrm>
          <a:prstGeom prst="rect">
            <a:avLst/>
          </a:prstGeom>
        </p:spPr>
        <p:txBody>
          <a:bodyPr vert="horz" lIns="170817" tIns="85409" rIns="170817" bIns="85409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печати КИМ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9" y="962136"/>
            <a:ext cx="3222572" cy="253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3472" y="1383038"/>
            <a:ext cx="5480193" cy="3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81568" y="1281733"/>
            <a:ext cx="4572000" cy="5046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6AB3"/>
                </a:solidFill>
              </a:rPr>
              <a:t>2.   Убедитесь</a:t>
            </a:r>
            <a:r>
              <a:rPr lang="ru-RU" sz="1200" b="1" dirty="0">
                <a:solidFill>
                  <a:srgbClr val="006AB3"/>
                </a:solidFill>
              </a:rPr>
              <a:t>, что к станции печати КИМ подключен локальный лазерный принтер, проверив текущий статус в строке «Принтер».</a:t>
            </a:r>
            <a:endParaRPr lang="ru-RU" sz="1200" b="1" dirty="0">
              <a:solidFill>
                <a:srgbClr val="006AB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4665" y="1813563"/>
            <a:ext cx="2548607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6AB3"/>
                </a:solidFill>
              </a:rPr>
              <a:t>3. Проведите </a:t>
            </a:r>
            <a:r>
              <a:rPr lang="ru-RU" sz="1200" b="1" dirty="0">
                <a:solidFill>
                  <a:srgbClr val="006AB3"/>
                </a:solidFill>
              </a:rPr>
              <a:t>контроль качества печати выбранного принтера. </a:t>
            </a:r>
            <a:endParaRPr lang="ru-RU" sz="1200" b="1" dirty="0">
              <a:solidFill>
                <a:srgbClr val="006AB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6707" y="2334518"/>
            <a:ext cx="3046566" cy="1907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6AB3"/>
                </a:solidFill>
              </a:rPr>
              <a:t>3.1 </a:t>
            </a:r>
            <a:r>
              <a:rPr lang="ru-RU" sz="1200" b="1" dirty="0">
                <a:solidFill>
                  <a:srgbClr val="006AB3"/>
                </a:solidFill>
              </a:rPr>
              <a:t>Убедитесь, что границы печати принтера подходят для корректной печати КИМ.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6AB3"/>
                </a:solidFill>
              </a:rPr>
              <a:t>3.2 Убедитесь</a:t>
            </a:r>
            <a:r>
              <a:rPr lang="ru-RU" sz="1200" b="1" dirty="0">
                <a:solidFill>
                  <a:srgbClr val="006AB3"/>
                </a:solidFill>
              </a:rPr>
              <a:t>, что на принтере, который предполагается использовать при проведении экзамена, могут быть распечатаны КИМ приемлемого качества.</a:t>
            </a:r>
            <a:endParaRPr lang="ru-RU" sz="1200" b="1" dirty="0">
              <a:solidFill>
                <a:srgbClr val="006AB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401" y="3555686"/>
            <a:ext cx="2984744" cy="92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6AB3"/>
                </a:solidFill>
              </a:rPr>
              <a:t>3.3 Убедитесь</a:t>
            </a:r>
            <a:r>
              <a:rPr lang="ru-RU" sz="1200" b="1" dirty="0">
                <a:solidFill>
                  <a:srgbClr val="006AB3"/>
                </a:solidFill>
              </a:rPr>
              <a:t>, что параметры станции не хуже минимальных технических требований, нажав на гиперссылку «Технические требования».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7018" y="4341848"/>
            <a:ext cx="79699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100" b="1" dirty="0">
                <a:solidFill>
                  <a:srgbClr val="E2001A"/>
                </a:solidFill>
                <a:ea typeface="Calibri" panose="020F0502020204030204" pitchFamily="34" charset="0"/>
              </a:rPr>
              <a:t>В случае успешного выполнения указанных шагов, техническая подготовка аудитории ППЭ считается успешно завершенной, последующие шаги выполняются в рамках контроля готовности аудиторий ППЭ к проведению экзамена в присутствии члена ГЭК. До проведения контроля готовности аудиторий ППЭ работоспособность </a:t>
            </a:r>
            <a:r>
              <a:rPr lang="ru-RU" sz="1100" b="1" dirty="0" err="1">
                <a:solidFill>
                  <a:srgbClr val="E2001A"/>
                </a:solidFill>
                <a:ea typeface="Calibri" panose="020F0502020204030204" pitchFamily="34" charset="0"/>
              </a:rPr>
              <a:t>токена</a:t>
            </a:r>
            <a:r>
              <a:rPr lang="ru-RU" sz="1100" b="1" dirty="0">
                <a:solidFill>
                  <a:srgbClr val="E2001A"/>
                </a:solidFill>
                <a:ea typeface="Calibri" panose="020F0502020204030204" pitchFamily="34" charset="0"/>
              </a:rPr>
              <a:t> члена ГЭК не проверяется.</a:t>
            </a:r>
            <a:endParaRPr lang="ru-RU" sz="1100" b="1" dirty="0">
              <a:solidFill>
                <a:srgbClr val="E2001A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429124" y="1142990"/>
            <a:ext cx="2946375" cy="252269"/>
          </a:xfrm>
          <a:prstGeom prst="rect">
            <a:avLst/>
          </a:prstGeom>
        </p:spPr>
        <p:txBody>
          <a:bodyPr vert="horz" lIns="170817" tIns="85409" rIns="170817" bIns="85409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Техническая подготовка 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76051"/>
            <a:ext cx="3385661" cy="2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59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74219" y="1252616"/>
            <a:ext cx="6659324" cy="27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5"/>
          <p:cNvSpPr txBox="1">
            <a:spLocks/>
          </p:cNvSpPr>
          <p:nvPr/>
        </p:nvSpPr>
        <p:spPr>
          <a:xfrm>
            <a:off x="1043608" y="500048"/>
            <a:ext cx="8100392" cy="664870"/>
          </a:xfrm>
          <a:prstGeom prst="rect">
            <a:avLst/>
          </a:prstGeom>
        </p:spPr>
        <p:txBody>
          <a:bodyPr vert="horz" lIns="170817" tIns="85409" rIns="170817" bIns="85409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печати КИМ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3472" y="1383038"/>
            <a:ext cx="5480193" cy="3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86116" y="1214428"/>
            <a:ext cx="3450431" cy="252269"/>
          </a:xfrm>
          <a:prstGeom prst="rect">
            <a:avLst/>
          </a:prstGeom>
        </p:spPr>
        <p:txBody>
          <a:bodyPr vert="horz" lIns="170817" tIns="85409" rIns="170817" bIns="85409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Контроль технической готовности</a:t>
            </a:r>
            <a:endParaRPr lang="ru-RU" sz="1200" dirty="0"/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67" y="2220371"/>
            <a:ext cx="3604490" cy="23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6031"/>
            <a:ext cx="2598425" cy="12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43240" y="1500180"/>
            <a:ext cx="57776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  <a:tab pos="77787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Убедитесь в работоспособности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токена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члена ГЭК.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6AB3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  <a:tab pos="777875" algn="l"/>
              </a:tabLst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Важно!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Данный шаг выполняется в процессе контроля готовности аудиторий ППЭ к проведению экзамена, для проведения которого необходимо присутствие члена ГЭК с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токеном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solidFill>
                <a:srgbClr val="006AB3"/>
              </a:solidFill>
              <a:latin typeface="+mn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78025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283968" y="20241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7980" y="2332415"/>
            <a:ext cx="41044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  <a:tab pos="777875" algn="l"/>
              </a:tabLst>
            </a:pPr>
            <a:r>
              <a:rPr kumimoji="0" lang="ru-RU" altLang="ru-RU" sz="1200" b="0" i="0" u="none" strike="noStrike" cap="none" normalizeH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4.1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Попросите члена ГЭК подключить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токен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solidFill>
                <a:srgbClr val="006AB3"/>
              </a:solidFill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  <a:tab pos="77787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4.2 Нажмите кнопку «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Проверить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». Если проверка работоспособности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токена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члена ГЭК еще не выполнялась, то в строке «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Токена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члена ГЭК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будет указан значок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желтого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6AB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цвета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6AB3"/>
              </a:solidFill>
              <a:effectLst/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286130"/>
            <a:ext cx="4256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>
              <a:spcBef>
                <a:spcPts val="300"/>
              </a:spcBef>
              <a:spcAft>
                <a:spcPts val="300"/>
              </a:spcAft>
              <a:tabLst>
                <a:tab pos="777240" algn="l"/>
                <a:tab pos="449580" algn="l"/>
              </a:tabLst>
            </a:pPr>
            <a:r>
              <a:rPr lang="ru-RU" sz="1200" b="1" i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Важно</a:t>
            </a:r>
            <a:r>
              <a:rPr lang="ru-RU" sz="1200" b="1" i="1" dirty="0" smtClean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1200" i="1" dirty="0" smtClean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1200" i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нажатием кнопки «Проверить» убедитесь, что </a:t>
            </a:r>
            <a:r>
              <a:rPr lang="ru-RU" sz="1200" i="1" dirty="0" err="1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токен</a:t>
            </a:r>
            <a:r>
              <a:rPr lang="ru-RU" sz="1200" i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определен операционной системой как новое устройство и для него автоматически найден драйвер.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4000510"/>
            <a:ext cx="48520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77875" algn="l"/>
              </a:tabLst>
            </a:pPr>
            <a:r>
              <a:rPr lang="ru-RU" altLang="ru-RU" sz="1200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 Попросите члена ГЭК ввести пароль доступа к </a:t>
            </a:r>
            <a:r>
              <a:rPr lang="ru-RU" altLang="ru-RU" sz="1200" dirty="0" err="1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токену</a:t>
            </a:r>
            <a:r>
              <a:rPr lang="ru-RU" altLang="ru-RU" sz="1200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нажмите кнопку «ОК</a:t>
            </a:r>
            <a:r>
              <a:rPr lang="ru-RU" altLang="ru-RU" sz="1200" dirty="0" smtClean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altLang="ru-RU" sz="1200" i="1" dirty="0" smtClean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altLang="ru-RU" sz="1200" i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корректного ввода пароля, автоматически будет проверена работоспособность </a:t>
            </a:r>
            <a:r>
              <a:rPr lang="ru-RU" altLang="ru-RU" sz="1200" i="1" dirty="0" err="1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токена</a:t>
            </a:r>
            <a:r>
              <a:rPr lang="ru-RU" altLang="ru-RU" sz="1200" i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члена ГЭК, и в случае успешной проверки в строке «</a:t>
            </a:r>
            <a:r>
              <a:rPr lang="ru-RU" altLang="ru-RU" sz="1200" i="1" dirty="0" err="1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Токен</a:t>
            </a:r>
            <a:r>
              <a:rPr lang="ru-RU" altLang="ru-RU" sz="1200" i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члена ГЭК» будет указан значок зеленого цвета 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39" y="4876155"/>
            <a:ext cx="1714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38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/>
              <a:t>Контроль технической готовности </a:t>
            </a:r>
            <a:br>
              <a:rPr lang="ru-RU" sz="2500" b="1" dirty="0" smtClean="0"/>
            </a:br>
            <a:r>
              <a:rPr lang="ru-RU" sz="2500" b="1" dirty="0" smtClean="0"/>
              <a:t>ППЭ-01-01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142990"/>
            <a:ext cx="6300192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dirty="0"/>
              <a:t>В случае успешного завершения всех проверок для подтверждения готовности аудитории к проведению экзамена руководитель ППЭ, член ГЭК и технический специалист подписывают протокол технической готовности аудитории (форма ППЭ-01-01), распечатанный техническим специалистом средствами ПО «Станция Печати КИМ».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27294"/>
            <a:ext cx="2487644" cy="411620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</p:pic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45919"/>
            <a:ext cx="3469530" cy="227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92126" y="2283718"/>
            <a:ext cx="237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rgbClr val="006AB3"/>
                </a:solidFill>
                <a:ea typeface="Calibri" panose="020F0502020204030204" pitchFamily="34" charset="0"/>
              </a:rPr>
              <a:t>5. Распечатайте </a:t>
            </a:r>
            <a:r>
              <a:rPr lang="ru-RU" sz="1200" b="1" dirty="0">
                <a:solidFill>
                  <a:srgbClr val="006AB3"/>
                </a:solidFill>
                <a:ea typeface="Calibri" panose="020F0502020204030204" pitchFamily="34" charset="0"/>
              </a:rPr>
              <a:t>протокол технической готовности аудитории для печати КИМ в аудитории ППЭ. Печать протокола выполняется в процессе контроля технической готовности аудиторий ППЭ.</a:t>
            </a:r>
            <a:endParaRPr lang="ru-RU" sz="1200" b="1" dirty="0">
              <a:solidFill>
                <a:srgbClr val="006AB3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8258" y="43514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rgbClr val="006AB3"/>
                </a:solidFill>
                <a:ea typeface="Calibri" panose="020F0502020204030204" pitchFamily="34" charset="0"/>
              </a:rPr>
              <a:t>6. Для </a:t>
            </a:r>
            <a:r>
              <a:rPr lang="ru-RU" sz="1200" b="1" dirty="0">
                <a:solidFill>
                  <a:srgbClr val="006AB3"/>
                </a:solidFill>
                <a:ea typeface="Calibri" panose="020F0502020204030204" pitchFamily="34" charset="0"/>
              </a:rPr>
              <a:t>перехода на следующий этап нажмите кнопку «Продолжить». В случае выполнения всех предыдущих шагов кнопка будет подсвечена зеленым.</a:t>
            </a:r>
          </a:p>
        </p:txBody>
      </p:sp>
    </p:spTree>
    <p:extLst>
      <p:ext uri="{BB962C8B-B14F-4D97-AF65-F5344CB8AC3E}">
        <p14:creationId xmlns:p14="http://schemas.microsoft.com/office/powerpoint/2010/main" val="3841563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6"/>
            <a:ext cx="5514265" cy="66487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/>
              <a:t>Подготовка к печати КИМ в аудитории ППЭ</a:t>
            </a:r>
            <a:endParaRPr lang="ru-RU" sz="25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1357304"/>
            <a:ext cx="7031466" cy="59678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 9.30 </a:t>
            </a:r>
            <a:r>
              <a:rPr lang="ru-RU" sz="1400" dirty="0">
                <a:solidFill>
                  <a:schemeClr val="bg1"/>
                </a:solidFill>
              </a:rPr>
              <a:t>в Штабе ППЭ </a:t>
            </a:r>
            <a:r>
              <a:rPr lang="ru-RU" sz="1400" dirty="0" smtClean="0">
                <a:solidFill>
                  <a:schemeClr val="bg1"/>
                </a:solidFill>
              </a:rPr>
              <a:t>член </a:t>
            </a:r>
            <a:r>
              <a:rPr lang="ru-RU" sz="1400" dirty="0">
                <a:solidFill>
                  <a:schemeClr val="bg1"/>
                </a:solidFill>
              </a:rPr>
              <a:t>ГЭК совместно с техническим специалистом скачивают ключ доступа к КИМ.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786064"/>
            <a:ext cx="1962948" cy="7854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2857502"/>
            <a:ext cx="2860568" cy="78549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Загружает ключ доступа к КИМ в ПО </a:t>
            </a:r>
          </a:p>
          <a:p>
            <a:pPr lvl="0" algn="ctr"/>
            <a:r>
              <a:rPr lang="ru-RU" sz="1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Печати КИМ в каждой аудитории</a:t>
            </a:r>
          </a:p>
          <a:p>
            <a:pPr lvl="0" algn="ctr"/>
            <a:r>
              <a:rPr lang="ru-RU" sz="1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Запускает АРМ Организатора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714758"/>
            <a:ext cx="1950359" cy="803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42976" y="3714758"/>
            <a:ext cx="2862139" cy="80203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Подключается к станции печати </a:t>
            </a:r>
            <a:r>
              <a:rPr lang="ru-RU" sz="13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1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и вводит пароль доступа (активирует ключ доступа к КИМ)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42976" y="2071684"/>
            <a:ext cx="7031465" cy="69101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После успешного скачивания ключа доступа к КИМ с федерального портала член ГЭК и технический специалист в каждой аудитории загружают и активируют ключ доступа к КИМ. </a:t>
            </a:r>
            <a:endParaRPr lang="ru-RU" sz="1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12942" y="4550594"/>
            <a:ext cx="64121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E2001A"/>
                </a:solidFill>
              </a:rPr>
              <a:t>Организаторы в аудитории уже могут проводить первую часть инструктажа участников </a:t>
            </a:r>
            <a:r>
              <a:rPr lang="ru-RU" sz="1300" b="1" dirty="0" smtClean="0">
                <a:solidFill>
                  <a:srgbClr val="E2001A"/>
                </a:solidFill>
              </a:rPr>
              <a:t>экзамена (с 9:50).</a:t>
            </a:r>
            <a:endParaRPr lang="ru-RU" sz="1300" b="1" dirty="0">
              <a:solidFill>
                <a:srgbClr val="E2001A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48" y="2532813"/>
            <a:ext cx="753959" cy="962501"/>
          </a:xfrm>
          <a:prstGeom prst="rect">
            <a:avLst/>
          </a:prstGeom>
        </p:spPr>
      </p:pic>
      <p:pic>
        <p:nvPicPr>
          <p:cNvPr id="20" name="Picture 13" descr="3D деловой человек на телефоне - Стоковое фото andresr #7757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44" y="3452478"/>
            <a:ext cx="702863" cy="8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шивка 20"/>
          <p:cNvSpPr/>
          <p:nvPr/>
        </p:nvSpPr>
        <p:spPr>
          <a:xfrm rot="10800000">
            <a:off x="4143372" y="3214692"/>
            <a:ext cx="213083" cy="213083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4214810" y="4071948"/>
            <a:ext cx="213083" cy="213083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8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74219" y="1252616"/>
            <a:ext cx="6659324" cy="27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5"/>
          <p:cNvSpPr txBox="1">
            <a:spLocks/>
          </p:cNvSpPr>
          <p:nvPr/>
        </p:nvSpPr>
        <p:spPr>
          <a:xfrm>
            <a:off x="539552" y="500048"/>
            <a:ext cx="8501088" cy="664870"/>
          </a:xfrm>
          <a:prstGeom prst="rect">
            <a:avLst/>
          </a:prstGeom>
        </p:spPr>
        <p:txBody>
          <a:bodyPr vert="horz" lIns="170817" tIns="85409" rIns="170817" bIns="85409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печати КИМ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3472" y="1383038"/>
            <a:ext cx="5480193" cy="3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09486" y="530373"/>
            <a:ext cx="5783638" cy="30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93070" y="-1"/>
            <a:ext cx="46509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1520" y="1246385"/>
            <a:ext cx="3956423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6AB3"/>
                </a:solidFill>
              </a:rPr>
              <a:t>1. Нажмите </a:t>
            </a:r>
            <a:r>
              <a:rPr lang="ru-RU" sz="1200" b="1" dirty="0">
                <a:solidFill>
                  <a:srgbClr val="006AB3"/>
                </a:solidFill>
              </a:rPr>
              <a:t>кнопку «Выбрать файл». В результате откроется окно для выбора файла ключа доступа к КИМ.</a:t>
            </a:r>
            <a:endParaRPr lang="ru-RU" sz="1200" b="1" dirty="0">
              <a:solidFill>
                <a:srgbClr val="006AB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520" y="1922724"/>
            <a:ext cx="3816424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6AB3"/>
                </a:solidFill>
              </a:rPr>
              <a:t>2. В </a:t>
            </a:r>
            <a:r>
              <a:rPr lang="ru-RU" sz="1200" b="1" dirty="0">
                <a:solidFill>
                  <a:srgbClr val="006AB3"/>
                </a:solidFill>
              </a:rPr>
              <a:t>появившемся окне выберите файл ключа доступа к КИМ на подключенном </a:t>
            </a:r>
            <a:r>
              <a:rPr lang="ru-RU" sz="1200" b="1" dirty="0" err="1">
                <a:solidFill>
                  <a:srgbClr val="006AB3"/>
                </a:solidFill>
              </a:rPr>
              <a:t>флеш</a:t>
            </a:r>
            <a:r>
              <a:rPr lang="ru-RU" sz="1200" b="1" dirty="0">
                <a:solidFill>
                  <a:srgbClr val="006AB3"/>
                </a:solidFill>
              </a:rPr>
              <a:t>-носителе. Нажмите кнопку «Открыть».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1520" y="2599063"/>
            <a:ext cx="3117914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6AB3"/>
                </a:solidFill>
              </a:rPr>
              <a:t>3. После </a:t>
            </a:r>
            <a:r>
              <a:rPr lang="ru-RU" sz="1200" b="1" dirty="0">
                <a:solidFill>
                  <a:srgbClr val="006AB3"/>
                </a:solidFill>
              </a:rPr>
              <a:t>успешной загрузки ключа доступа к КИМ на станцию печати КИМ, запустите АРМ Организатора, нажав кнопку «Запустить АРМ Организатора». В этом случае кнопка будет подсвечена зеленым.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43320"/>
            <a:ext cx="3150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>
              <a:spcBef>
                <a:spcPts val="300"/>
              </a:spcBef>
              <a:spcAft>
                <a:spcPts val="300"/>
              </a:spcAft>
              <a:tabLst>
                <a:tab pos="92075" algn="l"/>
                <a:tab pos="268288" algn="l"/>
                <a:tab pos="449263" algn="l"/>
              </a:tabLs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Все последующие действия в ПО «Станция печати КИМ», кроме выгрузки электронных журналов работы ПО «Станция печати КИМ», могут выполнятся организатором в аудитории и членом ГЭК  без участия технического специалиста.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40" y="979137"/>
            <a:ext cx="3981033" cy="26641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95" y="2050626"/>
            <a:ext cx="3846909" cy="2353260"/>
          </a:xfrm>
          <a:prstGeom prst="rect">
            <a:avLst/>
          </a:prstGeom>
        </p:spPr>
      </p:pic>
      <p:pic>
        <p:nvPicPr>
          <p:cNvPr id="6153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34" y="3219823"/>
            <a:ext cx="318358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669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75676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AB3"/>
                </a:solidFill>
              </a:rPr>
              <a:t>После того как экзамен в аудитории будет завершен и организатор в аудитории напечатает протокол печати КИМ, техническому специалисту необходимо выгрузить файл журнала работы станции печати КИМ на </a:t>
            </a:r>
            <a:r>
              <a:rPr lang="ru-RU" sz="1200" dirty="0" err="1">
                <a:solidFill>
                  <a:srgbClr val="006AB3"/>
                </a:solidFill>
              </a:rPr>
              <a:t>флеш</a:t>
            </a:r>
            <a:r>
              <a:rPr lang="ru-RU" sz="1200" dirty="0">
                <a:solidFill>
                  <a:srgbClr val="006AB3"/>
                </a:solidFill>
              </a:rPr>
              <a:t>-носитель и завершить работу ПО «Станция печати КИМ».</a:t>
            </a:r>
          </a:p>
          <a:p>
            <a:pPr marL="228600" lvl="0" indent="-228600">
              <a:buAutoNum type="arabicPeriod"/>
            </a:pPr>
            <a:r>
              <a:rPr lang="ru-RU" sz="1200" b="1" dirty="0" smtClean="0">
                <a:solidFill>
                  <a:srgbClr val="006AB3"/>
                </a:solidFill>
              </a:rPr>
              <a:t>Нажмите </a:t>
            </a:r>
            <a:r>
              <a:rPr lang="ru-RU" sz="1200" b="1" dirty="0">
                <a:solidFill>
                  <a:srgbClr val="006AB3"/>
                </a:solidFill>
              </a:rPr>
              <a:t>на ссылку «Сохранить журнал работы станции печати КИМ». В результате откроется окно выбора пути для сохранения журнала.</a:t>
            </a:r>
          </a:p>
          <a:p>
            <a:pPr marL="228600" lvl="0" indent="-228600">
              <a:buAutoNum type="arabicPeriod"/>
            </a:pPr>
            <a:r>
              <a:rPr lang="ru-RU" sz="1200" b="1" dirty="0" smtClean="0">
                <a:solidFill>
                  <a:srgbClr val="006AB3"/>
                </a:solidFill>
              </a:rPr>
              <a:t>2. Выберите </a:t>
            </a:r>
            <a:r>
              <a:rPr lang="ru-RU" sz="1200" b="1" dirty="0">
                <a:solidFill>
                  <a:srgbClr val="006AB3"/>
                </a:solidFill>
              </a:rPr>
              <a:t>удобную для сохранения директорию на </a:t>
            </a:r>
            <a:r>
              <a:rPr lang="ru-RU" sz="1200" b="1" dirty="0" err="1">
                <a:solidFill>
                  <a:srgbClr val="006AB3"/>
                </a:solidFill>
              </a:rPr>
              <a:t>флеш</a:t>
            </a:r>
            <a:r>
              <a:rPr lang="ru-RU" sz="1200" b="1" dirty="0">
                <a:solidFill>
                  <a:srgbClr val="006AB3"/>
                </a:solidFill>
              </a:rPr>
              <a:t>-носителе и нажмите кнопку «Сохранить». После этого файл журнала работы станции печати КИМ, соответствующий активному экзамену будет сохранен по указанному пути</a:t>
            </a:r>
            <a:r>
              <a:rPr lang="ru-RU" sz="1200" b="1" dirty="0" smtClean="0">
                <a:solidFill>
                  <a:srgbClr val="006AB3"/>
                </a:solidFill>
              </a:rPr>
              <a:t>.</a:t>
            </a:r>
          </a:p>
          <a:p>
            <a:r>
              <a:rPr lang="ru-RU" sz="1200" b="1" dirty="0" smtClean="0">
                <a:solidFill>
                  <a:srgbClr val="006AB3"/>
                </a:solidFill>
              </a:rPr>
              <a:t>3. Для </a:t>
            </a:r>
            <a:r>
              <a:rPr lang="ru-RU" sz="1200" b="1" dirty="0">
                <a:solidFill>
                  <a:srgbClr val="006AB3"/>
                </a:solidFill>
              </a:rPr>
              <a:t>завершения работы ПО «Станция печати КИМ» нажмите на красный </a:t>
            </a:r>
            <a:r>
              <a:rPr lang="ru-RU" sz="1200" b="1" dirty="0" smtClean="0">
                <a:solidFill>
                  <a:srgbClr val="006AB3"/>
                </a:solidFill>
              </a:rPr>
              <a:t>крестик в </a:t>
            </a:r>
            <a:r>
              <a:rPr lang="ru-RU" sz="1200" b="1" dirty="0">
                <a:solidFill>
                  <a:srgbClr val="006AB3"/>
                </a:solidFill>
              </a:rPr>
              <a:t>верхней правой части экрана  и подтвердите завершение работы приложения.</a:t>
            </a:r>
          </a:p>
          <a:p>
            <a:pPr lvl="0"/>
            <a:endParaRPr lang="ru-RU" sz="1200" dirty="0"/>
          </a:p>
          <a:p>
            <a:pPr algn="ctr"/>
            <a:r>
              <a:rPr lang="ru-RU" sz="1200" b="1" dirty="0" smtClean="0">
                <a:solidFill>
                  <a:srgbClr val="E2001A"/>
                </a:solidFill>
              </a:rPr>
              <a:t>Все </a:t>
            </a:r>
            <a:r>
              <a:rPr lang="ru-RU" sz="1200" b="1" dirty="0">
                <a:solidFill>
                  <a:srgbClr val="E2001A"/>
                </a:solidFill>
              </a:rPr>
              <a:t>файлы электронных журналов работы станции печати КИМ из каждой аудитории необходимо передать в РЦОИ в день проведения экзамена</a:t>
            </a:r>
            <a:r>
              <a:rPr lang="ru-RU" sz="1200" b="1" dirty="0" smtClean="0">
                <a:solidFill>
                  <a:srgbClr val="E2001A"/>
                </a:solidFill>
              </a:rPr>
              <a:t>.</a:t>
            </a:r>
            <a:endParaRPr lang="ru-RU" sz="1200" b="1" dirty="0">
              <a:solidFill>
                <a:srgbClr val="E2001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500048"/>
            <a:ext cx="54060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atin typeface="+mj-lt"/>
              </a:rPr>
              <a:t>П</a:t>
            </a:r>
            <a:r>
              <a:rPr lang="ru-RU" sz="2500" b="1" dirty="0" smtClean="0">
                <a:latin typeface="+mj-lt"/>
              </a:rPr>
              <a:t>осле </a:t>
            </a:r>
            <a:r>
              <a:rPr lang="ru-RU" sz="2500" b="1" dirty="0">
                <a:latin typeface="+mj-lt"/>
              </a:rPr>
              <a:t>завершения экзамена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5148" y="987573"/>
            <a:ext cx="59717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66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17682"/>
            <a:ext cx="4291956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6" y="714362"/>
            <a:ext cx="5395514" cy="66487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/>
              <a:t>ППЭ-23 «Протокол печати КИМ в аудитории»</a:t>
            </a:r>
            <a:endParaRPr lang="ru-RU" sz="25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8567" y="1558615"/>
            <a:ext cx="3021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AB3"/>
                </a:solidFill>
              </a:rPr>
              <a:t>После завершения экзамена в </a:t>
            </a:r>
            <a:r>
              <a:rPr lang="ru-RU" sz="1400" b="1" dirty="0" smtClean="0">
                <a:solidFill>
                  <a:srgbClr val="006AB3"/>
                </a:solidFill>
              </a:rPr>
              <a:t>аудитории </a:t>
            </a:r>
            <a:r>
              <a:rPr lang="ru-RU" sz="1400" b="1" dirty="0">
                <a:solidFill>
                  <a:srgbClr val="006AB3"/>
                </a:solidFill>
              </a:rPr>
              <a:t>ППЭ производится заполнение, проверка правильности данных, указанных в протоколе, печать и подписание протокола ППЭ-23.</a:t>
            </a:r>
          </a:p>
          <a:p>
            <a:pPr algn="ctr"/>
            <a:endParaRPr lang="ru-RU" sz="1400" b="1" dirty="0">
              <a:solidFill>
                <a:srgbClr val="006AB3"/>
              </a:solidFill>
            </a:endParaRPr>
          </a:p>
          <a:p>
            <a:pPr algn="ctr"/>
            <a:r>
              <a:rPr lang="ru-RU" sz="1400" b="1" dirty="0">
                <a:solidFill>
                  <a:srgbClr val="006AB3"/>
                </a:solidFill>
              </a:rPr>
              <a:t>До передачи руководителю ППЭ протокол подписывают организаторы в аудитории проведения экзамена совместно с техническим специалистом.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38" y="1083709"/>
            <a:ext cx="2786120" cy="373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87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20272" y="2137685"/>
            <a:ext cx="184731" cy="16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28860" y="928676"/>
            <a:ext cx="5946362" cy="628842"/>
          </a:xfrm>
          <a:prstGeom prst="rect">
            <a:avLst/>
          </a:prstGeom>
        </p:spPr>
        <p:txBody>
          <a:bodyPr vert="horz" lIns="75105" tIns="37553" rIns="75105" bIns="37553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>
                <a:solidFill>
                  <a:schemeClr val="tx1"/>
                </a:solidFill>
                <a:latin typeface="+mj-lt"/>
              </a:rPr>
              <a:t>Особые ситуации при работе с программным обеспечением Станция 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печати КИМ 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2071684"/>
            <a:ext cx="7408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1000"/>
              </a:spcBef>
              <a:spcAft>
                <a:spcPts val="0"/>
              </a:spcAft>
            </a:pPr>
            <a:r>
              <a:rPr lang="x-none" sz="1400" b="1" dirty="0">
                <a:solidFill>
                  <a:srgbClr val="006AB3"/>
                </a:solidFill>
              </a:rPr>
              <a:t>Загрузка ключа </a:t>
            </a:r>
            <a:r>
              <a:rPr lang="ru-RU" sz="1400" b="1" dirty="0" smtClean="0">
                <a:solidFill>
                  <a:srgbClr val="006AB3"/>
                </a:solidFill>
              </a:rPr>
              <a:t>доступа к КИМ </a:t>
            </a:r>
            <a:r>
              <a:rPr lang="x-none" sz="1400" b="1" dirty="0" smtClean="0">
                <a:solidFill>
                  <a:srgbClr val="006AB3"/>
                </a:solidFill>
              </a:rPr>
              <a:t>по паролю</a:t>
            </a:r>
            <a:r>
              <a:rPr lang="ru-RU" sz="1400" b="1" dirty="0" smtClean="0">
                <a:solidFill>
                  <a:srgbClr val="006AB3"/>
                </a:solidFill>
              </a:rPr>
              <a:t> (</a:t>
            </a:r>
            <a:r>
              <a:rPr lang="ru-RU" sz="1400" dirty="0">
                <a:solidFill>
                  <a:srgbClr val="006AB3"/>
                </a:solidFill>
              </a:rPr>
              <a:t>в ППЭ отсутствует </a:t>
            </a:r>
            <a:r>
              <a:rPr lang="ru-RU" sz="1400" dirty="0" smtClean="0">
                <a:solidFill>
                  <a:srgbClr val="006AB3"/>
                </a:solidFill>
              </a:rPr>
              <a:t>интернет-соединение, </a:t>
            </a:r>
            <a:r>
              <a:rPr lang="ru-RU" sz="1400" dirty="0">
                <a:solidFill>
                  <a:srgbClr val="006AB3"/>
                </a:solidFill>
              </a:rPr>
              <a:t>включая соединение с помощью резервного </a:t>
            </a:r>
            <a:r>
              <a:rPr lang="ru-RU" sz="1400" dirty="0" smtClean="0">
                <a:solidFill>
                  <a:srgbClr val="006AB3"/>
                </a:solidFill>
              </a:rPr>
              <a:t>USB-модема</a:t>
            </a:r>
            <a:r>
              <a:rPr lang="ru-RU" sz="1400" dirty="0">
                <a:solidFill>
                  <a:srgbClr val="006AB3"/>
                </a:solidFill>
              </a:rPr>
              <a:t>)</a:t>
            </a:r>
            <a:endParaRPr lang="ru-RU" sz="1400" b="1" dirty="0">
              <a:solidFill>
                <a:srgbClr val="006AB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500312"/>
            <a:ext cx="6727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1000"/>
              </a:spcBef>
              <a:spcAft>
                <a:spcPts val="0"/>
              </a:spcAft>
            </a:pPr>
            <a:r>
              <a:rPr lang="x-none" sz="1400" b="1" dirty="0">
                <a:solidFill>
                  <a:srgbClr val="006AB3"/>
                </a:solidFill>
                <a:latin typeface="Calibri" panose="020F0502020204030204" pitchFamily="34" charset="0"/>
              </a:rPr>
              <a:t>Нештатные ситуации </a:t>
            </a:r>
            <a:r>
              <a:rPr lang="ru-RU" sz="1400" b="1" dirty="0">
                <a:solidFill>
                  <a:srgbClr val="006AB3"/>
                </a:solidFill>
                <a:latin typeface="Calibri" panose="020F0502020204030204" pitchFamily="34" charset="0"/>
              </a:rPr>
              <a:t>в ходе загрузки ключа доступа к КИМ или файла </a:t>
            </a:r>
            <a:r>
              <a:rPr lang="ru-RU" sz="1400" b="1" dirty="0" smtClean="0">
                <a:solidFill>
                  <a:srgbClr val="006AB3"/>
                </a:solidFill>
                <a:latin typeface="Calibri" panose="020F0502020204030204" pitchFamily="34" charset="0"/>
              </a:rPr>
              <a:t>пароля:</a:t>
            </a:r>
            <a:endParaRPr lang="ru-RU" sz="1400" b="1" dirty="0">
              <a:solidFill>
                <a:srgbClr val="006AB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78606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just">
              <a:spcBef>
                <a:spcPts val="100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1. Код </a:t>
            </a:r>
            <a:r>
              <a:rPr lang="ru-RU" sz="1400" dirty="0">
                <a:solidFill>
                  <a:srgbClr val="006AB3"/>
                </a:solidFill>
                <a:ea typeface="Times New Roman" panose="02020603050405020304" pitchFamily="18" charset="0"/>
              </a:rPr>
              <a:t>101. Ошибка загрузки</a:t>
            </a:r>
            <a:r>
              <a:rPr lang="x-none" sz="1400" dirty="0">
                <a:solidFill>
                  <a:srgbClr val="006AB3"/>
                </a:solidFill>
                <a:ea typeface="Times New Roman" panose="02020603050405020304" pitchFamily="18" charset="0"/>
              </a:rPr>
              <a:t> ключа</a:t>
            </a:r>
            <a:r>
              <a:rPr lang="ru-RU" sz="1400" dirty="0">
                <a:solidFill>
                  <a:srgbClr val="006AB3"/>
                </a:solidFill>
                <a:ea typeface="Times New Roman" panose="02020603050405020304" pitchFamily="18" charset="0"/>
              </a:rPr>
              <a:t> доступа к КИМ</a:t>
            </a:r>
            <a:endParaRPr lang="ru-RU" sz="1400" dirty="0">
              <a:solidFill>
                <a:srgbClr val="006AB3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357568"/>
            <a:ext cx="367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>
              <a:spcBef>
                <a:spcPts val="100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3. Код </a:t>
            </a:r>
            <a:r>
              <a:rPr lang="ru-RU" sz="1400" dirty="0">
                <a:solidFill>
                  <a:srgbClr val="006AB3"/>
                </a:solidFill>
                <a:ea typeface="Times New Roman" panose="02020603050405020304" pitchFamily="18" charset="0"/>
              </a:rPr>
              <a:t>202. </a:t>
            </a:r>
            <a:r>
              <a:rPr lang="ru-RU" sz="1400" dirty="0" err="1">
                <a:solidFill>
                  <a:srgbClr val="006AB3"/>
                </a:solidFill>
                <a:ea typeface="Times New Roman" panose="02020603050405020304" pitchFamily="18" charset="0"/>
              </a:rPr>
              <a:t>Токен</a:t>
            </a:r>
            <a:r>
              <a:rPr lang="ru-RU" sz="1400" dirty="0">
                <a:solidFill>
                  <a:srgbClr val="006AB3"/>
                </a:solidFill>
                <a:ea typeface="Times New Roman" panose="02020603050405020304" pitchFamily="18" charset="0"/>
              </a:rPr>
              <a:t> не подходит к файлу пароля</a:t>
            </a:r>
            <a:endParaRPr lang="ru-RU" sz="1400" dirty="0">
              <a:solidFill>
                <a:srgbClr val="006AB3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3071816"/>
            <a:ext cx="3449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>
              <a:spcBef>
                <a:spcPts val="100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2. Код </a:t>
            </a:r>
            <a:r>
              <a:rPr lang="ru-RU" sz="1400" dirty="0">
                <a:solidFill>
                  <a:srgbClr val="006AB3"/>
                </a:solidFill>
                <a:ea typeface="Times New Roman" panose="02020603050405020304" pitchFamily="18" charset="0"/>
              </a:rPr>
              <a:t>102. Ошибка загрузки файла пароля</a:t>
            </a:r>
            <a:endParaRPr lang="ru-RU" sz="1400" dirty="0">
              <a:solidFill>
                <a:srgbClr val="006AB3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3786196"/>
            <a:ext cx="5714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1000"/>
              </a:spcBef>
              <a:spcAft>
                <a:spcPts val="0"/>
              </a:spcAft>
            </a:pPr>
            <a:r>
              <a:rPr lang="x-none" sz="1400" b="1" dirty="0">
                <a:solidFill>
                  <a:srgbClr val="006AB3"/>
                </a:solidFill>
                <a:latin typeface="Calibri" panose="020F0502020204030204" pitchFamily="34" charset="0"/>
              </a:rPr>
              <a:t>Нештатные ситуации </a:t>
            </a:r>
            <a:r>
              <a:rPr lang="ru-RU" sz="1400" b="1" dirty="0">
                <a:solidFill>
                  <a:srgbClr val="006AB3"/>
                </a:solidFill>
                <a:latin typeface="Calibri" panose="020F0502020204030204" pitchFamily="34" charset="0"/>
              </a:rPr>
              <a:t>в ходе активации ключа и расшифровки </a:t>
            </a:r>
            <a:r>
              <a:rPr lang="ru-RU" sz="1400" b="1" dirty="0" smtClean="0">
                <a:solidFill>
                  <a:srgbClr val="006AB3"/>
                </a:solidFill>
                <a:latin typeface="Calibri" panose="020F0502020204030204" pitchFamily="34" charset="0"/>
              </a:rPr>
              <a:t>КИМ:</a:t>
            </a:r>
            <a:endParaRPr lang="ru-RU" sz="1400" b="1" dirty="0">
              <a:solidFill>
                <a:srgbClr val="006AB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40719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just">
              <a:spcBef>
                <a:spcPts val="1000"/>
              </a:spcBef>
            </a:pPr>
            <a:r>
              <a:rPr lang="ru-RU" sz="14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1. Код </a:t>
            </a:r>
            <a:r>
              <a:rPr lang="ru-RU" sz="1400" dirty="0">
                <a:solidFill>
                  <a:srgbClr val="006AB3"/>
                </a:solidFill>
                <a:ea typeface="Times New Roman" panose="02020603050405020304" pitchFamily="18" charset="0"/>
              </a:rPr>
              <a:t>201. </a:t>
            </a:r>
            <a:r>
              <a:rPr lang="ru-RU" sz="1400" dirty="0" err="1">
                <a:solidFill>
                  <a:srgbClr val="006AB3"/>
                </a:solidFill>
                <a:ea typeface="Times New Roman" panose="02020603050405020304" pitchFamily="18" charset="0"/>
              </a:rPr>
              <a:t>Токен</a:t>
            </a:r>
            <a:r>
              <a:rPr lang="ru-RU" sz="1400" dirty="0">
                <a:solidFill>
                  <a:srgbClr val="006AB3"/>
                </a:solidFill>
                <a:ea typeface="Times New Roman" panose="02020603050405020304" pitchFamily="18" charset="0"/>
              </a:rPr>
              <a:t> не подходит к ключу доступа КИМ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4286262"/>
            <a:ext cx="642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1000"/>
              </a:spcBef>
            </a:pPr>
            <a:r>
              <a:rPr lang="ru-RU" sz="14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2. </a:t>
            </a:r>
            <a:r>
              <a:rPr lang="x-none" sz="1400" dirty="0" smtClean="0">
                <a:solidFill>
                  <a:srgbClr val="006AB3"/>
                </a:solidFill>
                <a:ea typeface="Times New Roman" panose="02020603050405020304" pitchFamily="18" charset="0"/>
              </a:rPr>
              <a:t>Код </a:t>
            </a:r>
            <a:r>
              <a:rPr lang="x-none" sz="1400" dirty="0">
                <a:solidFill>
                  <a:srgbClr val="006AB3"/>
                </a:solidFill>
                <a:ea typeface="Times New Roman" panose="02020603050405020304" pitchFamily="18" charset="0"/>
              </a:rPr>
              <a:t>301. Невозможно расшифровать КИМ</a:t>
            </a:r>
            <a:r>
              <a:rPr lang="ru-RU" sz="1400" dirty="0">
                <a:solidFill>
                  <a:srgbClr val="006AB3"/>
                </a:solidFill>
                <a:ea typeface="Times New Roman" panose="02020603050405020304" pitchFamily="18" charset="0"/>
              </a:rPr>
              <a:t>. Ошибка расшифровки КИМ</a:t>
            </a:r>
          </a:p>
        </p:txBody>
      </p:sp>
    </p:spTree>
    <p:extLst>
      <p:ext uri="{BB962C8B-B14F-4D97-AF65-F5344CB8AC3E}">
        <p14:creationId xmlns:p14="http://schemas.microsoft.com/office/powerpoint/2010/main" val="481705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886700" cy="99417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Телефоны «Горячих линий»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+mj-lt"/>
              </a:rPr>
              <a:t>Горячая линия по печати КИМ, сканированию ЭМ и устной части иностранных языков – 8(495)135-02-75</a:t>
            </a:r>
          </a:p>
          <a:p>
            <a:r>
              <a:rPr lang="ru-RU" b="1" dirty="0">
                <a:latin typeface="+mj-lt"/>
              </a:rPr>
              <a:t>Богданова В.А. – </a:t>
            </a:r>
            <a:r>
              <a:rPr lang="ru-RU" b="1" dirty="0" smtClean="0">
                <a:latin typeface="+mj-lt"/>
              </a:rPr>
              <a:t>8(863)210-50-11</a:t>
            </a:r>
            <a:endParaRPr lang="ru-RU" b="1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Назаренко Е.А. – 8(863)210-50-13</a:t>
            </a:r>
          </a:p>
        </p:txBody>
      </p:sp>
    </p:spTree>
    <p:extLst>
      <p:ext uri="{BB962C8B-B14F-4D97-AF65-F5344CB8AC3E}">
        <p14:creationId xmlns:p14="http://schemas.microsoft.com/office/powerpoint/2010/main" val="38735932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15566"/>
            <a:ext cx="7886700" cy="9941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2698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7814"/>
            <a:ext cx="1291398" cy="1642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10"/>
            <a:ext cx="5395514" cy="6648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Техническая подготовка аудитории</a:t>
            </a:r>
            <a:endParaRPr lang="ru-RU" sz="2400" b="1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4949" y="975845"/>
            <a:ext cx="8229600" cy="547250"/>
          </a:xfrm>
        </p:spPr>
        <p:txBody>
          <a:bodyPr>
            <a:normAutofit/>
          </a:bodyPr>
          <a:lstStyle/>
          <a:p>
            <a:pPr marL="35599" indent="201031" algn="ctr">
              <a:buNone/>
            </a:pPr>
            <a:r>
              <a:rPr lang="ru-RU" sz="1200" dirty="0">
                <a:solidFill>
                  <a:srgbClr val="E2001A"/>
                </a:solidFill>
              </a:rPr>
              <a:t>За 4-5 рабочих дней до проведения экзамена технический специалист должен провести техническую подготовку ППЭ (завершается за 2 рабочих дня до проведения экзамена).</a:t>
            </a:r>
          </a:p>
          <a:p>
            <a:pPr marL="35599" indent="201031" algn="just">
              <a:buNone/>
            </a:pPr>
            <a:endParaRPr lang="ru-RU" sz="1200" dirty="0">
              <a:solidFill>
                <a:srgbClr val="E2001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2944" y="3029833"/>
            <a:ext cx="3024336" cy="96180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264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6AB3"/>
                </a:solidFill>
                <a:latin typeface="Arial" panose="020B0604020202020204" pitchFamily="34" charset="0"/>
              </a:rPr>
              <a:t>Рабочая станция (компьютер)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Сетевые </a:t>
            </a:r>
            <a:r>
              <a:rPr lang="ru-RU" sz="1200" dirty="0" smtClean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подключения (отсутствуют)</a:t>
            </a:r>
            <a:endParaRPr lang="ru-RU" sz="1200" dirty="0">
              <a:ln w="0"/>
              <a:solidFill>
                <a:srgbClr val="E2001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264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6AB3"/>
                </a:solidFill>
                <a:latin typeface="Arial" panose="020B0604020202020204" pitchFamily="34" charset="0"/>
              </a:rPr>
              <a:t>Локальный </a:t>
            </a:r>
            <a:r>
              <a:rPr lang="ru-RU" sz="1200" dirty="0">
                <a:solidFill>
                  <a:srgbClr val="006AB3"/>
                </a:solidFill>
                <a:latin typeface="Arial" panose="020B0604020202020204" pitchFamily="34" charset="0"/>
              </a:rPr>
              <a:t>лазерный принтер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104" y="1425084"/>
            <a:ext cx="3960440" cy="304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64"/>
              </a:spcAft>
            </a:pPr>
            <a:endParaRPr lang="ru-RU" sz="1231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264"/>
              </a:spcAft>
            </a:pPr>
            <a:r>
              <a:rPr lang="ru-RU" sz="1231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Действия технического специалиста:</a:t>
            </a:r>
            <a:endParaRPr lang="ru-RU" sz="1231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Установка и настройка рабочей станции печати КИМ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61950" lvl="0" indent="-361950" eaLnBrk="0" fontAlgn="base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Подключение и настройка принтера</a:t>
            </a:r>
          </a:p>
          <a:p>
            <a:pPr marL="361950" lvl="0" indent="-361950" eaLnBrk="0" fontAlgn="base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Установка ПО Печать КИМ в ППЭ</a:t>
            </a:r>
          </a:p>
          <a:p>
            <a:pPr marL="361950" lvl="0" indent="-361950" eaLnBrk="0" fontAlgn="base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Проверка оборудования средствами ПО: 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</a:rPr>
              <a:t>CD-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привод, принтер</a:t>
            </a:r>
          </a:p>
          <a:p>
            <a:pPr marL="361950" lvl="0" indent="-361950" eaLnBrk="0" fontAlgn="base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Проверка качества печати средствами ПО: проверка границ печати, тестовая печать КИМ</a:t>
            </a:r>
          </a:p>
          <a:p>
            <a:pPr marL="361950" lvl="0" indent="-361950" eaLnBrk="0" fontAlgn="base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</a:rPr>
              <a:t>Подготовка необходимого количества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бумаги;</a:t>
            </a:r>
          </a:p>
          <a:p>
            <a:pPr marL="361950" lvl="0" indent="-361950" eaLnBrk="0" fontAlgn="base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ru-RU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80" y="1778247"/>
            <a:ext cx="807732" cy="807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58" y="1613203"/>
            <a:ext cx="1095018" cy="10950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16665" y="2729389"/>
            <a:ext cx="2186752" cy="341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264"/>
              </a:spcAft>
            </a:pPr>
            <a:r>
              <a:rPr lang="ru-RU" sz="1231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Технические требования:</a:t>
            </a:r>
            <a:endParaRPr lang="ru-RU" sz="1231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04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14" y="986357"/>
            <a:ext cx="1317353" cy="1119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14296"/>
            <a:ext cx="7886700" cy="994172"/>
          </a:xfrm>
        </p:spPr>
        <p:txBody>
          <a:bodyPr anchor="ctr">
            <a:normAutofit/>
          </a:bodyPr>
          <a:lstStyle/>
          <a:p>
            <a:pPr algn="ctr"/>
            <a:r>
              <a:rPr lang="ru-RU" sz="25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Техническая подготовка штаба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557988"/>
            <a:ext cx="3608233" cy="25083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Резервная рабочая станция </a:t>
            </a:r>
            <a:r>
              <a:rPr lang="ru-RU" sz="1200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для замены рабочей станции печати КИМ или рабочей станции в штабе </a:t>
            </a:r>
            <a:r>
              <a:rPr lang="ru-RU" sz="1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ППЭ</a:t>
            </a:r>
            <a:endParaRPr lang="ru-RU" sz="1200" dirty="0">
              <a:ln w="0"/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USB-</a:t>
            </a:r>
            <a:r>
              <a:rPr lang="ru-RU" sz="1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модем</a:t>
            </a:r>
            <a:endParaRPr lang="ru-RU" sz="1200" dirty="0">
              <a:ln w="0"/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Внешний (резервный) оптический привод для чтения компакт-дисков (CDROM) (1 на ППЭ</a:t>
            </a:r>
            <a:r>
              <a:rPr lang="ru-RU" sz="1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Принтер, запасные картриджи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err="1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Флеш</a:t>
            </a:r>
            <a:r>
              <a:rPr lang="ru-RU" sz="1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-карта </a:t>
            </a:r>
            <a:r>
              <a:rPr lang="ru-RU" sz="1200" dirty="0">
                <a:ln w="0"/>
                <a:solidFill>
                  <a:srgbClr val="0070C0"/>
                </a:solidFill>
              </a:rPr>
              <a:t>для копирования ключа доступа КИМ из штаба ППЭ по станциям печати в аудиториях)</a:t>
            </a:r>
            <a:endParaRPr lang="ru-RU" sz="1200" dirty="0" smtClean="0">
              <a:ln w="0"/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dirty="0">
              <a:ln w="0"/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8" y="1083891"/>
            <a:ext cx="1370933" cy="13709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83" y="1457958"/>
            <a:ext cx="324202" cy="3039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52" y="1555867"/>
            <a:ext cx="473672" cy="473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66" y="1598581"/>
            <a:ext cx="575944" cy="4931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713" y="2328845"/>
            <a:ext cx="4550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ts val="600"/>
              </a:spcAft>
              <a:defRPr/>
            </a:pPr>
            <a:r>
              <a:rPr lang="ru-RU" sz="1200" b="1" dirty="0">
                <a:ln w="0"/>
                <a:solidFill>
                  <a:srgbClr val="0070C0"/>
                </a:solidFill>
              </a:rPr>
              <a:t>Состав работ в штабе </a:t>
            </a:r>
            <a:r>
              <a:rPr lang="ru-RU" sz="1200" b="1" dirty="0" smtClean="0">
                <a:ln w="0"/>
                <a:solidFill>
                  <a:srgbClr val="0070C0"/>
                </a:solidFill>
              </a:rPr>
              <a:t>ППЭ (действия технического специалиста):</a:t>
            </a:r>
            <a:endParaRPr lang="ru-RU" sz="1200" b="1" dirty="0">
              <a:ln w="0"/>
              <a:solidFill>
                <a:srgbClr val="0070C0"/>
              </a:solidFill>
            </a:endParaRPr>
          </a:p>
          <a:p>
            <a:pPr marL="361950" lvl="0" indent="-361950" eaLnBrk="0" fontAlgn="base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ln w="0"/>
                <a:solidFill>
                  <a:srgbClr val="0070C0"/>
                </a:solidFill>
              </a:rPr>
              <a:t>Установка рабочей станции </a:t>
            </a:r>
            <a:r>
              <a:rPr lang="ru-RU" sz="1200" dirty="0">
                <a:ln w="0"/>
                <a:solidFill>
                  <a:srgbClr val="0070C0"/>
                </a:solidFill>
              </a:rPr>
              <a:t>(</a:t>
            </a:r>
            <a:r>
              <a:rPr lang="ru-RU" sz="1200" dirty="0" smtClean="0">
                <a:ln w="0"/>
                <a:solidFill>
                  <a:srgbClr val="0070C0"/>
                </a:solidFill>
              </a:rPr>
              <a:t>компьютера), </a:t>
            </a:r>
            <a:r>
              <a:rPr lang="ru-RU" sz="1200" dirty="0">
                <a:ln w="0"/>
                <a:solidFill>
                  <a:srgbClr val="0070C0"/>
                </a:solidFill>
              </a:rPr>
              <a:t>удовлетворяющую техническим </a:t>
            </a:r>
            <a:r>
              <a:rPr lang="ru-RU" sz="1200" dirty="0" smtClean="0">
                <a:ln w="0"/>
                <a:solidFill>
                  <a:srgbClr val="0070C0"/>
                </a:solidFill>
              </a:rPr>
              <a:t>требованиям, </a:t>
            </a:r>
            <a:r>
              <a:rPr lang="ru-RU" sz="1200" dirty="0">
                <a:ln w="0"/>
                <a:solidFill>
                  <a:srgbClr val="0070C0"/>
                </a:solidFill>
              </a:rPr>
              <a:t>предъявляемым к рабочей станции в штабе ППЭ, включая наличие надежного стабильного канала связи с выходом в Интернет</a:t>
            </a:r>
          </a:p>
          <a:p>
            <a:pPr marL="361950" lvl="0" indent="-361950" eaLnBrk="0" fontAlgn="base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ln w="0"/>
                <a:solidFill>
                  <a:srgbClr val="0070C0"/>
                </a:solidFill>
              </a:rPr>
              <a:t>Проверка </a:t>
            </a:r>
            <a:r>
              <a:rPr lang="ru-RU" sz="1200" dirty="0">
                <a:ln w="0"/>
                <a:solidFill>
                  <a:srgbClr val="0070C0"/>
                </a:solidFill>
              </a:rPr>
              <a:t>наличия выхода в интернет и соединения с федеральным порталом</a:t>
            </a:r>
          </a:p>
          <a:p>
            <a:pPr marL="361950" lvl="0" indent="-361950" eaLnBrk="0" fontAlgn="base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ln w="0"/>
                <a:solidFill>
                  <a:srgbClr val="0070C0"/>
                </a:solidFill>
              </a:rPr>
              <a:t>Установка ПО скачивания ключа доступа к КИМ</a:t>
            </a:r>
          </a:p>
          <a:p>
            <a:pPr marL="361950" lvl="0" indent="-361950" eaLnBrk="0" fontAlgn="base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ln w="0"/>
                <a:solidFill>
                  <a:srgbClr val="0070C0"/>
                </a:solidFill>
              </a:rPr>
              <a:t>Подготовка </a:t>
            </a:r>
            <a:r>
              <a:rPr lang="ru-RU" sz="1200" dirty="0">
                <a:ln w="0"/>
                <a:solidFill>
                  <a:srgbClr val="0070C0"/>
                </a:solidFill>
              </a:rPr>
              <a:t>и настройка </a:t>
            </a:r>
            <a:r>
              <a:rPr lang="en-US" sz="1200" dirty="0">
                <a:ln w="0"/>
                <a:solidFill>
                  <a:srgbClr val="0070C0"/>
                </a:solidFill>
              </a:rPr>
              <a:t>USB-</a:t>
            </a:r>
            <a:r>
              <a:rPr lang="ru-RU" sz="1200" dirty="0">
                <a:ln w="0"/>
                <a:solidFill>
                  <a:srgbClr val="0070C0"/>
                </a:solidFill>
              </a:rPr>
              <a:t>модема (запасного канала связи</a:t>
            </a:r>
            <a:r>
              <a:rPr lang="ru-RU" sz="1200" dirty="0" smtClean="0">
                <a:ln w="0"/>
                <a:solidFill>
                  <a:srgbClr val="0070C0"/>
                </a:solidFill>
              </a:rPr>
              <a:t>)</a:t>
            </a:r>
            <a:endParaRPr lang="ru-RU" sz="1200" dirty="0">
              <a:ln w="0"/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18" y="1644843"/>
            <a:ext cx="387716" cy="3877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34" y="1365492"/>
            <a:ext cx="807732" cy="8077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7772" y="2304085"/>
            <a:ext cx="2501994" cy="26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143" b="1" dirty="0" smtClean="0">
                <a:ln w="0"/>
                <a:solidFill>
                  <a:srgbClr val="0070C0"/>
                </a:solidFill>
              </a:rPr>
              <a:t>Резервное оборудование:</a:t>
            </a:r>
            <a:endParaRPr lang="ru-RU" sz="1143" b="1" dirty="0">
              <a:ln w="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45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/>
              <a:t>Контроль технической готовности ППЭ</a:t>
            </a:r>
            <a:endParaRPr lang="ru-RU" sz="2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746" y="1995686"/>
            <a:ext cx="4326238" cy="2304256"/>
          </a:xfrm>
        </p:spPr>
        <p:txBody>
          <a:bodyPr>
            <a:noAutofit/>
          </a:bodyPr>
          <a:lstStyle/>
          <a:p>
            <a:pPr marL="41881" indent="11726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200" dirty="0">
                <a:solidFill>
                  <a:srgbClr val="006AB3"/>
                </a:solidFill>
              </a:rPr>
              <a:t>В аудиториях ППЭ:</a:t>
            </a:r>
          </a:p>
          <a:p>
            <a:pPr marL="280988" indent="-28098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201930" algn="l"/>
              </a:tabLst>
            </a:pPr>
            <a:r>
              <a:rPr lang="ru-RU" sz="1200" b="0" dirty="0" smtClean="0">
                <a:solidFill>
                  <a:srgbClr val="006AB3"/>
                </a:solidFill>
              </a:rPr>
              <a:t>на </a:t>
            </a:r>
            <a:r>
              <a:rPr lang="ru-RU" sz="1200" b="0" dirty="0">
                <a:solidFill>
                  <a:srgbClr val="006AB3"/>
                </a:solidFill>
              </a:rPr>
              <a:t>каждой рабочей станции печати КИМ проверьте работоспособность персонального </a:t>
            </a:r>
            <a:r>
              <a:rPr lang="ru-RU" sz="1200" b="0" dirty="0" err="1">
                <a:solidFill>
                  <a:srgbClr val="006AB3"/>
                </a:solidFill>
              </a:rPr>
              <a:t>токена</a:t>
            </a:r>
            <a:r>
              <a:rPr lang="ru-RU" sz="1200" b="0" dirty="0">
                <a:solidFill>
                  <a:srgbClr val="006AB3"/>
                </a:solidFill>
              </a:rPr>
              <a:t> члена ГЭК средствами ПО «Станция Печати КИМ</a:t>
            </a:r>
            <a:r>
              <a:rPr lang="ru-RU" sz="1200" b="0" dirty="0" smtClean="0">
                <a:solidFill>
                  <a:srgbClr val="006AB3"/>
                </a:solidFill>
              </a:rPr>
              <a:t>»;</a:t>
            </a:r>
          </a:p>
          <a:p>
            <a:pPr marL="280988" indent="-28098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201930" algn="l"/>
              </a:tabLst>
            </a:pPr>
            <a:r>
              <a:rPr lang="ru-RU" sz="1200" b="0" dirty="0">
                <a:solidFill>
                  <a:srgbClr val="006AB3"/>
                </a:solidFill>
              </a:rPr>
              <a:t>проконтролировать качество тестовой печати КИМ на каждой рабочей станции печати КИМ;</a:t>
            </a:r>
          </a:p>
          <a:p>
            <a:pPr marL="280988" indent="-28098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201930" algn="l"/>
              </a:tabLst>
            </a:pPr>
            <a:r>
              <a:rPr lang="ru-RU" sz="1200" b="0" dirty="0" smtClean="0">
                <a:solidFill>
                  <a:srgbClr val="006AB3"/>
                </a:solidFill>
              </a:rPr>
              <a:t>удостовериться</a:t>
            </a:r>
            <a:r>
              <a:rPr lang="ru-RU" sz="1200" b="0" dirty="0">
                <a:solidFill>
                  <a:srgbClr val="006AB3"/>
                </a:solidFill>
              </a:rPr>
              <a:t>, что в аудитории ППЭ подготовлено достаточное количество бумаги для печати </a:t>
            </a:r>
            <a:r>
              <a:rPr lang="ru-RU" sz="1200" b="0" dirty="0" smtClean="0">
                <a:solidFill>
                  <a:srgbClr val="006AB3"/>
                </a:solidFill>
              </a:rPr>
              <a:t>КИМ;</a:t>
            </a:r>
            <a:endParaRPr lang="ru-RU" sz="1200" b="0" dirty="0">
              <a:solidFill>
                <a:srgbClr val="006AB3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b="0" dirty="0" smtClean="0">
                <a:solidFill>
                  <a:srgbClr val="006AB3"/>
                </a:solidFill>
              </a:rPr>
              <a:t>подписать </a:t>
            </a:r>
            <a:r>
              <a:rPr lang="ru-RU" sz="1200" b="0" dirty="0">
                <a:solidFill>
                  <a:srgbClr val="006AB3"/>
                </a:solidFill>
              </a:rPr>
              <a:t>протокол технической готовности аудитории (форма ППЭ-01-01</a:t>
            </a:r>
            <a:r>
              <a:rPr lang="ru-RU" sz="1200" b="0" dirty="0" smtClean="0">
                <a:solidFill>
                  <a:srgbClr val="006AB3"/>
                </a:solidFill>
              </a:rPr>
              <a:t>).</a:t>
            </a:r>
            <a:endParaRPr lang="ru-RU" sz="1200" dirty="0">
              <a:solidFill>
                <a:srgbClr val="006AB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90681" y="1572565"/>
            <a:ext cx="6627476" cy="34550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rgbClr val="006AB3"/>
                </a:solidFill>
              </a:rPr>
              <a:t>РУКОВОДИТЕЛЬ ППЭ      ЧЛЕН ГЭК       ТЕХНИЧЕСКИЙ СПЕЦИАЛИСТ</a:t>
            </a:r>
            <a:endParaRPr lang="ru-RU" sz="1200" b="1" dirty="0">
              <a:ln w="0"/>
              <a:solidFill>
                <a:srgbClr val="006AB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075031"/>
            <a:ext cx="5217366" cy="3147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За один рабочий день до проведения экзамена</a:t>
            </a:r>
            <a:endParaRPr lang="ru-RU" sz="1200" dirty="0">
              <a:ln w="0"/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429124" y="2071684"/>
            <a:ext cx="4452980" cy="1752812"/>
          </a:xfrm>
          <a:prstGeom prst="rect">
            <a:avLst/>
          </a:prstGeom>
        </p:spPr>
        <p:txBody>
          <a:bodyPr vert="horz" lIns="170817" tIns="85409" rIns="170817" bIns="85409" rtlCol="0">
            <a:noAutofit/>
          </a:bodyPr>
          <a:lstStyle>
            <a:lvl1pPr marL="281656" indent="-281656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5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0256" indent="-234714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8855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398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993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5482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024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566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10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881" indent="11726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sz="1200" dirty="0" smtClean="0">
                <a:solidFill>
                  <a:srgbClr val="006AB3"/>
                </a:solidFill>
                <a:latin typeface="+mn-lt"/>
              </a:rPr>
              <a:t>В штабе ППЭ:</a:t>
            </a:r>
          </a:p>
          <a:p>
            <a:pPr marL="280988" indent="-28098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201930" algn="l"/>
              </a:tabLst>
            </a:pPr>
            <a:r>
              <a:rPr lang="ru-RU" sz="1200" b="0" dirty="0" smtClean="0">
                <a:solidFill>
                  <a:srgbClr val="006AB3"/>
                </a:solidFill>
                <a:latin typeface="+mn-lt"/>
              </a:rPr>
              <a:t>проверить средства криптозащиты на рабочей станции в Штабе ППЭ и провести тестовую авторизацию каждого члена ГЭК, назначенного на экзамен, на специализированном федеральном портале с использованием </a:t>
            </a:r>
            <a:r>
              <a:rPr lang="ru-RU" sz="1200" b="0" dirty="0" err="1" smtClean="0">
                <a:solidFill>
                  <a:srgbClr val="006AB3"/>
                </a:solidFill>
                <a:latin typeface="+mn-lt"/>
              </a:rPr>
              <a:t>токена</a:t>
            </a:r>
            <a:r>
              <a:rPr lang="ru-RU" sz="1200" b="0" dirty="0" smtClean="0">
                <a:solidFill>
                  <a:srgbClr val="006AB3"/>
                </a:solidFill>
                <a:latin typeface="+mn-lt"/>
              </a:rPr>
              <a:t> члена ГЭК;</a:t>
            </a:r>
          </a:p>
          <a:p>
            <a:pPr marL="280988" indent="-28098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201930" algn="l"/>
              </a:tabLst>
            </a:pPr>
            <a:r>
              <a:rPr lang="ru-RU" sz="1200" b="0" dirty="0" smtClean="0">
                <a:solidFill>
                  <a:srgbClr val="006AB3"/>
                </a:solidFill>
                <a:latin typeface="+mn-lt"/>
              </a:rPr>
              <a:t>проверить наличие дополнительного (резервного)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750203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1"/>
          <a:stretch/>
        </p:blipFill>
        <p:spPr>
          <a:xfrm>
            <a:off x="124237" y="2347706"/>
            <a:ext cx="1076456" cy="969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214546" y="500048"/>
            <a:ext cx="5881673" cy="6648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Контроль технической готовности ППЭ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10939" y="2012495"/>
            <a:ext cx="2103677" cy="5917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  <a:endParaRPr lang="ru-RU" sz="1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08643" y="3059858"/>
            <a:ext cx="2105973" cy="5967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1072" y="1957603"/>
            <a:ext cx="4108592" cy="78020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Печать шаблона для проверки границ печати принтера</a:t>
            </a:r>
          </a:p>
          <a:p>
            <a:pPr lvl="0"/>
            <a:r>
              <a:rPr lang="ru-RU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Тестовая печать КИМ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9292" y="2908043"/>
            <a:ext cx="4108592" cy="84806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Проверка соблюдений границ печати</a:t>
            </a:r>
          </a:p>
          <a:p>
            <a:pPr lvl="0"/>
            <a:r>
              <a:rPr lang="ru-RU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Проверка качества печати тестового КИМ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9292" y="3965681"/>
            <a:ext cx="4108592" cy="88994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Проверка ключа </a:t>
            </a:r>
            <a:r>
              <a:rPr lang="ru-RU" sz="1407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шифрования (</a:t>
            </a:r>
            <a:r>
              <a:rPr lang="ru-RU" sz="1407" b="1" dirty="0" err="1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1407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 станции печати: подключение к компьютеру и ввод пароля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08643" y="4112260"/>
            <a:ext cx="2105973" cy="5967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  <a:endParaRPr lang="ru-RU" sz="16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5525728" y="2201827"/>
            <a:ext cx="213083" cy="213083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5525728" y="3225535"/>
            <a:ext cx="213083" cy="213083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5525728" y="4249243"/>
            <a:ext cx="213083" cy="213083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357304"/>
            <a:ext cx="3135089" cy="42473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41881" indent="11726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rgbClr val="006AB3"/>
                </a:solidFill>
              </a:rPr>
              <a:t>В </a:t>
            </a:r>
            <a:r>
              <a:rPr lang="ru-RU" dirty="0" smtClean="0">
                <a:solidFill>
                  <a:srgbClr val="006AB3"/>
                </a:solidFill>
              </a:rPr>
              <a:t>каждой аудитории </a:t>
            </a:r>
            <a:r>
              <a:rPr lang="ru-RU" dirty="0">
                <a:solidFill>
                  <a:srgbClr val="006AB3"/>
                </a:solidFill>
              </a:rPr>
              <a:t>ППЭ:</a:t>
            </a:r>
          </a:p>
        </p:txBody>
      </p:sp>
    </p:spTree>
    <p:extLst>
      <p:ext uri="{BB962C8B-B14F-4D97-AF65-F5344CB8AC3E}">
        <p14:creationId xmlns:p14="http://schemas.microsoft.com/office/powerpoint/2010/main" val="3621708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214546" y="428610"/>
            <a:ext cx="5832720" cy="6648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Контроль технической готовности ППЭ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2" y="1927687"/>
            <a:ext cx="3989218" cy="78020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Печать протокола технической готовности аудитории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2" y="2871005"/>
            <a:ext cx="3989218" cy="78086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70000"/>
              </a:lnSpc>
            </a:pPr>
            <a:r>
              <a:rPr lang="ru-RU" sz="12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Проверка обеспеченности </a:t>
            </a:r>
            <a:r>
              <a:rPr lang="ru-RU" sz="1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бумагой</a:t>
            </a:r>
            <a:endParaRPr lang="ru-RU" sz="1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12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Проверка оценочной общей длительности печати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84015"/>
            <a:ext cx="1445418" cy="90419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48553" y="3839510"/>
            <a:ext cx="3989218" cy="53396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Подписание протокола готовности аудитории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88886" y="2945248"/>
            <a:ext cx="2082566" cy="5339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  <a:endParaRPr lang="ru-RU" sz="1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81597" y="2050806"/>
            <a:ext cx="2082899" cy="5339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  <a:endParaRPr lang="ru-RU" sz="1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94561" y="3834115"/>
            <a:ext cx="2085090" cy="5339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  <a:endParaRPr lang="ru-RU" sz="1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4759625" y="2239696"/>
            <a:ext cx="213083" cy="213083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0800000">
            <a:off x="4759625" y="3068896"/>
            <a:ext cx="213083" cy="213083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0800000">
            <a:off x="4744074" y="3976136"/>
            <a:ext cx="213083" cy="213083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1285866"/>
            <a:ext cx="3135089" cy="42473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41881" indent="11726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rgbClr val="006AB3"/>
                </a:solidFill>
              </a:rPr>
              <a:t>В </a:t>
            </a:r>
            <a:r>
              <a:rPr lang="ru-RU" dirty="0" smtClean="0">
                <a:solidFill>
                  <a:srgbClr val="006AB3"/>
                </a:solidFill>
              </a:rPr>
              <a:t>каждой аудитории </a:t>
            </a:r>
            <a:r>
              <a:rPr lang="ru-RU" dirty="0">
                <a:solidFill>
                  <a:srgbClr val="006AB3"/>
                </a:solidFill>
              </a:rPr>
              <a:t>ППЭ:</a:t>
            </a:r>
          </a:p>
        </p:txBody>
      </p:sp>
    </p:spTree>
    <p:extLst>
      <p:ext uri="{BB962C8B-B14F-4D97-AF65-F5344CB8AC3E}">
        <p14:creationId xmlns:p14="http://schemas.microsoft.com/office/powerpoint/2010/main" val="46863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1"/>
          <a:stretch/>
        </p:blipFill>
        <p:spPr>
          <a:xfrm>
            <a:off x="124237" y="2347706"/>
            <a:ext cx="1076456" cy="969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357422" y="428610"/>
            <a:ext cx="5881673" cy="6648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Контроль технической готовности ППЭ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10939" y="1923679"/>
            <a:ext cx="2103677" cy="6805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  <a:endParaRPr lang="ru-RU" sz="1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08643" y="3059858"/>
            <a:ext cx="2105973" cy="5967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1072" y="1851670"/>
            <a:ext cx="4108592" cy="886139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Запуск ПО «Станция авторизации» необходимого для скачивания ключа доступа к КИМ</a:t>
            </a:r>
            <a:r>
              <a:rPr lang="en-US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 рабочей станции в штабе ППЭ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9292" y="2908043"/>
            <a:ext cx="4108592" cy="84806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Подключение к компьютеру ключа </a:t>
            </a:r>
            <a:r>
              <a:rPr lang="ru-RU" sz="1407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шифрования (</a:t>
            </a:r>
            <a:r>
              <a:rPr lang="ru-RU" sz="1407" b="1" dirty="0" err="1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1407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1407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 ввод пароля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5525728" y="2201827"/>
            <a:ext cx="213083" cy="213083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5525728" y="3225535"/>
            <a:ext cx="213083" cy="213083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91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285866"/>
            <a:ext cx="1866537" cy="42473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41881" indent="11726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rgbClr val="006AB3"/>
                </a:solidFill>
              </a:rPr>
              <a:t>В </a:t>
            </a:r>
            <a:r>
              <a:rPr lang="ru-RU" dirty="0" smtClean="0">
                <a:solidFill>
                  <a:srgbClr val="006AB3"/>
                </a:solidFill>
              </a:rPr>
              <a:t>штабе </a:t>
            </a:r>
            <a:r>
              <a:rPr lang="ru-RU" dirty="0">
                <a:solidFill>
                  <a:srgbClr val="006AB3"/>
                </a:solidFill>
              </a:rPr>
              <a:t>ППЭ: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51520" y="4165488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Проверка работы портала скачивания ключа доступа к КИМ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251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785918" y="500048"/>
            <a:ext cx="5881673" cy="66487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/>
              <a:t>Работа с программным обеспечением Станция печати КИМ</a:t>
            </a:r>
            <a:endParaRPr lang="ru-RU" sz="25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214428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ea typeface="Calibri" panose="020F0502020204030204" pitchFamily="34" charset="0"/>
              </a:rPr>
              <a:t>Действия на АРМ Технического специалиста выполняются в рамках технической подготовки аудитории, контроля готовности аудитории к проведению экзамена, а также в день проведения экзамена.</a:t>
            </a:r>
          </a:p>
          <a:p>
            <a:pPr algn="just"/>
            <a:r>
              <a:rPr lang="ru-RU" sz="1100" dirty="0" smtClean="0">
                <a:ea typeface="Calibri" panose="020F0502020204030204" pitchFamily="34" charset="0"/>
              </a:rPr>
              <a:t>Взаимодействие </a:t>
            </a:r>
            <a:r>
              <a:rPr lang="ru-RU" sz="1100" dirty="0">
                <a:ea typeface="Calibri" panose="020F0502020204030204" pitchFamily="34" charset="0"/>
              </a:rPr>
              <a:t>с АРМ Технического специалиста организовано в виде последовательного прохождения следующих этапов: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100" dirty="0">
                <a:ea typeface="Calibri" panose="020F0502020204030204" pitchFamily="34" charset="0"/>
              </a:rPr>
              <a:t>Ввод первичной информации.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100" dirty="0">
                <a:ea typeface="Calibri" panose="020F0502020204030204" pitchFamily="34" charset="0"/>
              </a:rPr>
              <a:t>Техническая подготовка.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100" dirty="0">
                <a:ea typeface="Calibri" panose="020F0502020204030204" pitchFamily="34" charset="0"/>
              </a:rPr>
              <a:t>Загрузка ключа доступа к КИМ.</a:t>
            </a:r>
            <a:endParaRPr lang="ru-RU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670029" y="1707653"/>
            <a:ext cx="12339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3508" y="2406393"/>
            <a:ext cx="367240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just">
              <a:spcBef>
                <a:spcPts val="300"/>
              </a:spcBef>
              <a:spcAft>
                <a:spcPts val="300"/>
              </a:spcAft>
              <a:tabLst>
                <a:tab pos="777240" algn="l"/>
                <a:tab pos="449580" algn="l"/>
              </a:tabLst>
            </a:pPr>
            <a:r>
              <a:rPr lang="ru-RU" sz="1100" b="1" i="1" dirty="0">
                <a:solidFill>
                  <a:srgbClr val="006AB3"/>
                </a:solidFill>
                <a:ea typeface="Calibri" panose="020F0502020204030204" pitchFamily="34" charset="0"/>
              </a:rPr>
              <a:t>Перед запуском Станции печати КИМ убедитесь в отсутствии на компьютере внешних сетевых подключений, включая </a:t>
            </a:r>
            <a:r>
              <a:rPr lang="ru-RU" sz="1100" b="1" i="1" dirty="0" err="1">
                <a:solidFill>
                  <a:srgbClr val="006AB3"/>
                </a:solidFill>
                <a:ea typeface="Calibri" panose="020F0502020204030204" pitchFamily="34" charset="0"/>
              </a:rPr>
              <a:t>Wi-Fi</a:t>
            </a:r>
            <a:r>
              <a:rPr lang="ru-RU" sz="1100" b="1" i="1" dirty="0">
                <a:solidFill>
                  <a:srgbClr val="006AB3"/>
                </a:solidFill>
                <a:ea typeface="Calibri" panose="020F0502020204030204" pitchFamily="34" charset="0"/>
              </a:rPr>
              <a:t> соединения.</a:t>
            </a:r>
            <a:endParaRPr lang="ru-RU" sz="1100" b="1" dirty="0">
              <a:solidFill>
                <a:srgbClr val="006AB3"/>
              </a:solidFill>
              <a:ea typeface="Calibri" panose="020F0502020204030204" pitchFamily="34" charset="0"/>
            </a:endParaRPr>
          </a:p>
          <a:p>
            <a:pPr marL="268288" algn="just">
              <a:spcBef>
                <a:spcPts val="300"/>
              </a:spcBef>
              <a:spcAft>
                <a:spcPts val="300"/>
              </a:spcAft>
              <a:tabLst>
                <a:tab pos="777240" algn="l"/>
                <a:tab pos="449580" algn="l"/>
              </a:tabLst>
            </a:pPr>
            <a:r>
              <a:rPr lang="ru-RU" sz="1100" b="1" i="1" dirty="0">
                <a:solidFill>
                  <a:srgbClr val="006AB3"/>
                </a:solidFill>
                <a:ea typeface="Calibri" panose="020F0502020204030204" pitchFamily="34" charset="0"/>
              </a:rPr>
              <a:t>Работа на Станции печати КИМ при наличии активных сетевых подключений, а также доступа в сеть Интернет невозможна.</a:t>
            </a:r>
            <a:endParaRPr lang="ru-RU" sz="1100" b="1" dirty="0">
              <a:solidFill>
                <a:srgbClr val="006AB3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862"/>
            <a:ext cx="2609767" cy="1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3508" y="4812594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E2001A"/>
                </a:solidFill>
                <a:ea typeface="Calibri" panose="020F0502020204030204" pitchFamily="34" charset="0"/>
              </a:rPr>
              <a:t>Перед каждым запуском ПО «Станция печати КИМ» необходимо </a:t>
            </a:r>
            <a:r>
              <a:rPr lang="ru-RU" sz="1200" b="1" dirty="0" smtClean="0">
                <a:solidFill>
                  <a:srgbClr val="E2001A"/>
                </a:solidFill>
                <a:ea typeface="Calibri" panose="020F0502020204030204" pitchFamily="34" charset="0"/>
              </a:rPr>
              <a:t>ввести пароль </a:t>
            </a:r>
            <a:r>
              <a:rPr lang="ru-RU" sz="1200" b="1" dirty="0">
                <a:solidFill>
                  <a:srgbClr val="E2001A"/>
                </a:solidFill>
                <a:ea typeface="Calibri" panose="020F0502020204030204" pitchFamily="34" charset="0"/>
              </a:rPr>
              <a:t>технического специалиста.</a:t>
            </a:r>
            <a:endParaRPr lang="ru-RU" sz="1200" b="1" dirty="0">
              <a:solidFill>
                <a:srgbClr val="E2001A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86116" y="1071552"/>
            <a:ext cx="2946375" cy="252269"/>
          </a:xfrm>
          <a:prstGeom prst="rect">
            <a:avLst/>
          </a:prstGeom>
        </p:spPr>
        <p:txBody>
          <a:bodyPr vert="horz" lIns="170817" tIns="85409" rIns="170817" bIns="85409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200" dirty="0" smtClean="0"/>
              <a:t>Техническая подготовка 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87" y="1736019"/>
            <a:ext cx="47529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40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6"/>
            <a:ext cx="87849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100" dirty="0">
                <a:solidFill>
                  <a:srgbClr val="006AB3"/>
                </a:solidFill>
                <a:ea typeface="Calibri" panose="020F0502020204030204" pitchFamily="34" charset="0"/>
              </a:rPr>
              <a:t>Указанные процедуры выполняются техническим специалистом в рамках технической подготовки аудитории ППЭ, а также в рамках контроля готовности аудитории ППЭ к проведению экзамена.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100" dirty="0">
                <a:solidFill>
                  <a:srgbClr val="006AB3"/>
                </a:solidFill>
                <a:ea typeface="Calibri" panose="020F0502020204030204" pitchFamily="34" charset="0"/>
              </a:rPr>
              <a:t>В результате выполнения шагов этапа, в аудитории ППЭ должны быть успешно завершены все процедуры контроля технической готовности. </a:t>
            </a:r>
            <a:endParaRPr lang="ru-RU" sz="1100" dirty="0">
              <a:solidFill>
                <a:srgbClr val="006AB3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89434" y="1273974"/>
            <a:ext cx="6659324" cy="27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88" y="2021712"/>
            <a:ext cx="3078468" cy="18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80588" y="3965646"/>
            <a:ext cx="3323860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6AB3"/>
                </a:solidFill>
              </a:rPr>
              <a:t>Выполните проверку подключенного к станции печати КИМ </a:t>
            </a:r>
            <a:r>
              <a:rPr lang="en-US" sz="1200" b="1" dirty="0">
                <a:solidFill>
                  <a:srgbClr val="006AB3"/>
                </a:solidFill>
              </a:rPr>
              <a:t>CD</a:t>
            </a:r>
            <a:r>
              <a:rPr lang="ru-RU" sz="1200" b="1" dirty="0" smtClean="0">
                <a:solidFill>
                  <a:srgbClr val="006AB3"/>
                </a:solidFill>
              </a:rPr>
              <a:t>-привода </a:t>
            </a:r>
            <a:r>
              <a:rPr lang="ru-RU" sz="1200" b="1" dirty="0">
                <a:solidFill>
                  <a:srgbClr val="006AB3"/>
                </a:solidFill>
              </a:rPr>
              <a:t>для чтения компакт-дисков (</a:t>
            </a:r>
            <a:r>
              <a:rPr lang="en-US" sz="1200" b="1" dirty="0">
                <a:solidFill>
                  <a:srgbClr val="006AB3"/>
                </a:solidFill>
              </a:rPr>
              <a:t>CD</a:t>
            </a:r>
            <a:r>
              <a:rPr lang="ru-RU" sz="1200" b="1" dirty="0">
                <a:solidFill>
                  <a:srgbClr val="006AB3"/>
                </a:solidFill>
              </a:rPr>
              <a:t>-</a:t>
            </a:r>
            <a:r>
              <a:rPr lang="en-US" sz="1200" b="1" dirty="0">
                <a:solidFill>
                  <a:srgbClr val="006AB3"/>
                </a:solidFill>
              </a:rPr>
              <a:t>ROM</a:t>
            </a:r>
            <a:r>
              <a:rPr lang="ru-RU" sz="1200" b="1" dirty="0">
                <a:solidFill>
                  <a:srgbClr val="006AB3"/>
                </a:solidFill>
              </a:rPr>
              <a:t>), проверив текущий статус в строке «Привод </a:t>
            </a:r>
            <a:r>
              <a:rPr lang="en-US" sz="1200" b="1" dirty="0">
                <a:solidFill>
                  <a:srgbClr val="006AB3"/>
                </a:solidFill>
              </a:rPr>
              <a:t>CD</a:t>
            </a:r>
            <a:r>
              <a:rPr lang="ru-RU" sz="1200" b="1" dirty="0">
                <a:solidFill>
                  <a:srgbClr val="006AB3"/>
                </a:solidFill>
              </a:rPr>
              <a:t>-</a:t>
            </a:r>
            <a:r>
              <a:rPr lang="en-US" sz="1200" b="1" dirty="0">
                <a:solidFill>
                  <a:srgbClr val="006AB3"/>
                </a:solidFill>
              </a:rPr>
              <a:t>ROM</a:t>
            </a:r>
            <a:r>
              <a:rPr lang="ru-RU" sz="1200" b="1" dirty="0">
                <a:solidFill>
                  <a:srgbClr val="006AB3"/>
                </a:solidFill>
              </a:rPr>
              <a:t>».</a:t>
            </a:r>
            <a:endParaRPr lang="ru-RU" sz="1200" b="1" dirty="0">
              <a:solidFill>
                <a:srgbClr val="006AB3"/>
              </a:solidFill>
              <a:effectLst/>
            </a:endParaRPr>
          </a:p>
        </p:txBody>
      </p:sp>
      <p:sp>
        <p:nvSpPr>
          <p:cNvPr id="26" name="Заголовок 15"/>
          <p:cNvSpPr txBox="1">
            <a:spLocks/>
          </p:cNvSpPr>
          <p:nvPr/>
        </p:nvSpPr>
        <p:spPr>
          <a:xfrm>
            <a:off x="1043608" y="500048"/>
            <a:ext cx="8100392" cy="664870"/>
          </a:xfrm>
          <a:prstGeom prst="rect">
            <a:avLst/>
          </a:prstGeom>
        </p:spPr>
        <p:txBody>
          <a:bodyPr vert="horz" lIns="170817" tIns="85409" rIns="170817" bIns="85409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chemeClr val="tx1"/>
                </a:solidFill>
                <a:latin typeface="+mj-lt"/>
              </a:rPr>
              <a:t>Работа с программным обеспечением Станция печати КИМ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3143240" y="1142990"/>
            <a:ext cx="2946375" cy="252269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Техническая подготовка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6" y="1851670"/>
            <a:ext cx="4919898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CEBC74F9-042F-448F-8AAA-698833DA8DB4}" vid="{1724FC90-208A-4202-B044-19B5B9726295}"/>
    </a:ext>
  </a:extLst>
</a:theme>
</file>

<file path=ppt/theme/theme2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7234</TotalTime>
  <Words>1492</Words>
  <Application>Microsoft Office PowerPoint</Application>
  <PresentationFormat>Экран (16:9)</PresentationFormat>
  <Paragraphs>146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Тема2</vt:lpstr>
      <vt:lpstr>Шаблон</vt:lpstr>
      <vt:lpstr>Организация печати КИМ в аудиториях ППЭ</vt:lpstr>
      <vt:lpstr>Техническая подготовка аудитории</vt:lpstr>
      <vt:lpstr>Техническая подготовка штаба ППЭ</vt:lpstr>
      <vt:lpstr>Контроль технической готовности ППЭ</vt:lpstr>
      <vt:lpstr>Контроль технической готовности ППЭ</vt:lpstr>
      <vt:lpstr>Контроль технической готовности ППЭ</vt:lpstr>
      <vt:lpstr>Контроль технической готовности ППЭ</vt:lpstr>
      <vt:lpstr>Работа с программным обеспечением Станция печати КИМ</vt:lpstr>
      <vt:lpstr>Техническая подготовка </vt:lpstr>
      <vt:lpstr>Презентация PowerPoint</vt:lpstr>
      <vt:lpstr>Презентация PowerPoint</vt:lpstr>
      <vt:lpstr>Контроль технической готовности  ППЭ-01-01</vt:lpstr>
      <vt:lpstr>Подготовка к печати КИМ в аудитории ППЭ</vt:lpstr>
      <vt:lpstr>Презентация PowerPoint</vt:lpstr>
      <vt:lpstr>Презентация PowerPoint</vt:lpstr>
      <vt:lpstr>ППЭ-23 «Протокол печати КИМ в аудитории»</vt:lpstr>
      <vt:lpstr>Презентация PowerPoint</vt:lpstr>
      <vt:lpstr>Телефоны «Горячих линий»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234</cp:revision>
  <cp:lastPrinted>2016-01-12T09:31:01Z</cp:lastPrinted>
  <dcterms:created xsi:type="dcterms:W3CDTF">2014-08-11T13:20:55Z</dcterms:created>
  <dcterms:modified xsi:type="dcterms:W3CDTF">2017-01-13T07:01:48Z</dcterms:modified>
</cp:coreProperties>
</file>