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323" r:id="rId3"/>
    <p:sldId id="348" r:id="rId4"/>
    <p:sldId id="327" r:id="rId5"/>
    <p:sldId id="325" r:id="rId6"/>
    <p:sldId id="326" r:id="rId7"/>
    <p:sldId id="328" r:id="rId8"/>
    <p:sldId id="329" r:id="rId9"/>
    <p:sldId id="338" r:id="rId10"/>
    <p:sldId id="264" r:id="rId11"/>
    <p:sldId id="302" r:id="rId12"/>
    <p:sldId id="291" r:id="rId13"/>
    <p:sldId id="292" r:id="rId14"/>
    <p:sldId id="305" r:id="rId15"/>
    <p:sldId id="340" r:id="rId16"/>
    <p:sldId id="293" r:id="rId17"/>
    <p:sldId id="311" r:id="rId18"/>
    <p:sldId id="283" r:id="rId19"/>
    <p:sldId id="312" r:id="rId20"/>
    <p:sldId id="313" r:id="rId21"/>
    <p:sldId id="314" r:id="rId22"/>
    <p:sldId id="315" r:id="rId23"/>
    <p:sldId id="342" r:id="rId24"/>
    <p:sldId id="341" r:id="rId25"/>
    <p:sldId id="343" r:id="rId26"/>
    <p:sldId id="330" r:id="rId27"/>
    <p:sldId id="337" r:id="rId28"/>
    <p:sldId id="346" r:id="rId29"/>
    <p:sldId id="347" r:id="rId30"/>
    <p:sldId id="344" r:id="rId31"/>
  </p:sldIdLst>
  <p:sldSz cx="9144000" cy="5143500" type="screen16x9"/>
  <p:notesSz cx="6797675" cy="9926638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4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5" userDrawn="1">
          <p15:clr>
            <a:srgbClr val="A4A3A4"/>
          </p15:clr>
        </p15:guide>
        <p15:guide id="2" pos="5061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0000FF"/>
    <a:srgbClr val="E2001A"/>
    <a:srgbClr val="FFFFFF"/>
    <a:srgbClr val="C8C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551" autoAdjust="0"/>
  </p:normalViewPr>
  <p:slideViewPr>
    <p:cSldViewPr>
      <p:cViewPr varScale="1">
        <p:scale>
          <a:sx n="102" d="100"/>
          <a:sy n="102" d="100"/>
        </p:scale>
        <p:origin x="690" y="90"/>
      </p:cViewPr>
      <p:guideLst>
        <p:guide orient="horz" pos="3685"/>
        <p:guide pos="5061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CABEE-70B7-4A8D-8441-9376BB00CC51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2D89A-5F09-4DB6-81B6-E326000CF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5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91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47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4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2D89A-5F09-4DB6-81B6-E326000CFA6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8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312" y="1020387"/>
            <a:ext cx="7772400" cy="1551712"/>
          </a:xfrm>
        </p:spPr>
        <p:txBody>
          <a:bodyPr>
            <a:normAutofit/>
          </a:bodyPr>
          <a:lstStyle>
            <a:lvl1pPr>
              <a:defRPr sz="19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1767" y="3046657"/>
            <a:ext cx="4056693" cy="823172"/>
          </a:xfrm>
        </p:spPr>
        <p:txBody>
          <a:bodyPr>
            <a:normAutofit/>
          </a:bodyPr>
          <a:lstStyle>
            <a:lvl1pPr marL="0" indent="0" algn="ctr">
              <a:buNone/>
              <a:defRPr sz="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9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9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957067"/>
            <a:ext cx="1999292" cy="363755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957067"/>
            <a:ext cx="5849780" cy="36375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3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7" indent="0" algn="ctr">
              <a:buNone/>
              <a:defRPr sz="1500"/>
            </a:lvl2pPr>
            <a:lvl3pPr marL="685694" indent="0" algn="ctr">
              <a:buNone/>
              <a:defRPr sz="1300"/>
            </a:lvl3pPr>
            <a:lvl4pPr marL="1028541" indent="0" algn="ctr">
              <a:buNone/>
              <a:defRPr sz="1200"/>
            </a:lvl4pPr>
            <a:lvl5pPr marL="1371387" indent="0" algn="ctr">
              <a:buNone/>
              <a:defRPr sz="1200"/>
            </a:lvl5pPr>
            <a:lvl6pPr marL="1714234" indent="0" algn="ctr">
              <a:buNone/>
              <a:defRPr sz="1200"/>
            </a:lvl6pPr>
            <a:lvl7pPr marL="2057081" indent="0" algn="ctr">
              <a:buNone/>
              <a:defRPr sz="1200"/>
            </a:lvl7pPr>
            <a:lvl8pPr marL="2399928" indent="0" algn="ctr">
              <a:buNone/>
              <a:defRPr sz="1200"/>
            </a:lvl8pPr>
            <a:lvl9pPr marL="2742775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9124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496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5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1536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917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7" indent="0">
              <a:buNone/>
              <a:defRPr sz="1500" b="1"/>
            </a:lvl2pPr>
            <a:lvl3pPr marL="685694" indent="0">
              <a:buNone/>
              <a:defRPr sz="1300" b="1"/>
            </a:lvl3pPr>
            <a:lvl4pPr marL="1028541" indent="0">
              <a:buNone/>
              <a:defRPr sz="1200" b="1"/>
            </a:lvl4pPr>
            <a:lvl5pPr marL="1371387" indent="0">
              <a:buNone/>
              <a:defRPr sz="1200" b="1"/>
            </a:lvl5pPr>
            <a:lvl6pPr marL="1714234" indent="0">
              <a:buNone/>
              <a:defRPr sz="1200" b="1"/>
            </a:lvl6pPr>
            <a:lvl7pPr marL="2057081" indent="0">
              <a:buNone/>
              <a:defRPr sz="1200" b="1"/>
            </a:lvl7pPr>
            <a:lvl8pPr marL="2399928" indent="0">
              <a:buNone/>
              <a:defRPr sz="1200" b="1"/>
            </a:lvl8pPr>
            <a:lvl9pPr marL="274277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7" indent="0">
              <a:buNone/>
              <a:defRPr sz="1500" b="1"/>
            </a:lvl2pPr>
            <a:lvl3pPr marL="685694" indent="0">
              <a:buNone/>
              <a:defRPr sz="1300" b="1"/>
            </a:lvl3pPr>
            <a:lvl4pPr marL="1028541" indent="0">
              <a:buNone/>
              <a:defRPr sz="1200" b="1"/>
            </a:lvl4pPr>
            <a:lvl5pPr marL="1371387" indent="0">
              <a:buNone/>
              <a:defRPr sz="1200" b="1"/>
            </a:lvl5pPr>
            <a:lvl6pPr marL="1714234" indent="0">
              <a:buNone/>
              <a:defRPr sz="1200" b="1"/>
            </a:lvl6pPr>
            <a:lvl7pPr marL="2057081" indent="0">
              <a:buNone/>
              <a:defRPr sz="1200" b="1"/>
            </a:lvl7pPr>
            <a:lvl8pPr marL="2399928" indent="0">
              <a:buNone/>
              <a:defRPr sz="1200" b="1"/>
            </a:lvl8pPr>
            <a:lvl9pPr marL="274277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955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0132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7255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7" indent="0">
              <a:buNone/>
              <a:defRPr sz="1000"/>
            </a:lvl2pPr>
            <a:lvl3pPr marL="685694" indent="0">
              <a:buNone/>
              <a:defRPr sz="900"/>
            </a:lvl3pPr>
            <a:lvl4pPr marL="1028541" indent="0">
              <a:buNone/>
              <a:defRPr sz="800"/>
            </a:lvl4pPr>
            <a:lvl5pPr marL="1371387" indent="0">
              <a:buNone/>
              <a:defRPr sz="800"/>
            </a:lvl5pPr>
            <a:lvl6pPr marL="1714234" indent="0">
              <a:buNone/>
              <a:defRPr sz="800"/>
            </a:lvl6pPr>
            <a:lvl7pPr marL="2057081" indent="0">
              <a:buNone/>
              <a:defRPr sz="800"/>
            </a:lvl7pPr>
            <a:lvl8pPr marL="2399928" indent="0">
              <a:buNone/>
              <a:defRPr sz="800"/>
            </a:lvl8pPr>
            <a:lvl9pPr marL="274277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580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2" y="133895"/>
            <a:ext cx="6983169" cy="664870"/>
          </a:xfrm>
        </p:spPr>
        <p:txBody>
          <a:bodyPr>
            <a:normAutofit/>
          </a:bodyPr>
          <a:lstStyle>
            <a:lvl1pPr>
              <a:defRPr sz="1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1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7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7" indent="0">
              <a:buNone/>
              <a:defRPr sz="2100"/>
            </a:lvl2pPr>
            <a:lvl3pPr marL="685694" indent="0">
              <a:buNone/>
              <a:defRPr sz="1800"/>
            </a:lvl3pPr>
            <a:lvl4pPr marL="1028541" indent="0">
              <a:buNone/>
              <a:defRPr sz="1500"/>
            </a:lvl4pPr>
            <a:lvl5pPr marL="1371387" indent="0">
              <a:buNone/>
              <a:defRPr sz="1500"/>
            </a:lvl5pPr>
            <a:lvl6pPr marL="1714234" indent="0">
              <a:buNone/>
              <a:defRPr sz="1500"/>
            </a:lvl6pPr>
            <a:lvl7pPr marL="2057081" indent="0">
              <a:buNone/>
              <a:defRPr sz="1500"/>
            </a:lvl7pPr>
            <a:lvl8pPr marL="2399928" indent="0">
              <a:buNone/>
              <a:defRPr sz="1500"/>
            </a:lvl8pPr>
            <a:lvl9pPr marL="2742775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7" indent="0">
              <a:buNone/>
              <a:defRPr sz="1000"/>
            </a:lvl2pPr>
            <a:lvl3pPr marL="685694" indent="0">
              <a:buNone/>
              <a:defRPr sz="900"/>
            </a:lvl3pPr>
            <a:lvl4pPr marL="1028541" indent="0">
              <a:buNone/>
              <a:defRPr sz="800"/>
            </a:lvl4pPr>
            <a:lvl5pPr marL="1371387" indent="0">
              <a:buNone/>
              <a:defRPr sz="800"/>
            </a:lvl5pPr>
            <a:lvl6pPr marL="1714234" indent="0">
              <a:buNone/>
              <a:defRPr sz="800"/>
            </a:lvl6pPr>
            <a:lvl7pPr marL="2057081" indent="0">
              <a:buNone/>
              <a:defRPr sz="800"/>
            </a:lvl7pPr>
            <a:lvl8pPr marL="2399928" indent="0">
              <a:buNone/>
              <a:defRPr sz="800"/>
            </a:lvl8pPr>
            <a:lvl9pPr marL="274277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8399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8523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4224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1" y="1305332"/>
            <a:ext cx="6791082" cy="3021400"/>
          </a:xfrm>
        </p:spPr>
        <p:txBody>
          <a:bodyPr anchor="t"/>
          <a:lstStyle>
            <a:lvl1pPr algn="ctr">
              <a:defRPr sz="17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3631" y="70574"/>
            <a:ext cx="6720178" cy="633209"/>
          </a:xfrm>
        </p:spPr>
        <p:txBody>
          <a:bodyPr anchor="b"/>
          <a:lstStyle>
            <a:lvl1pPr marL="0" indent="0" algn="ctr">
              <a:buNone/>
              <a:defRPr sz="8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2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8643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 marL="579649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77286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966082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159299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35251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545731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1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03632" y="133895"/>
            <a:ext cx="6983169" cy="664870"/>
          </a:xfrm>
        </p:spPr>
        <p:txBody>
          <a:bodyPr>
            <a:normAutofit/>
          </a:bodyPr>
          <a:lstStyle>
            <a:lvl1pPr>
              <a:defRPr sz="1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06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9" cy="479822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3216" indent="0">
              <a:buNone/>
              <a:defRPr sz="800" b="1"/>
            </a:lvl2pPr>
            <a:lvl3pPr marL="386433" indent="0">
              <a:buNone/>
              <a:defRPr sz="800" b="1"/>
            </a:lvl3pPr>
            <a:lvl4pPr marL="579649" indent="0">
              <a:buNone/>
              <a:defRPr sz="700" b="1"/>
            </a:lvl4pPr>
            <a:lvl5pPr marL="772865" indent="0">
              <a:buNone/>
              <a:defRPr sz="700" b="1"/>
            </a:lvl5pPr>
            <a:lvl6pPr marL="966082" indent="0">
              <a:buNone/>
              <a:defRPr sz="700" b="1"/>
            </a:lvl6pPr>
            <a:lvl7pPr marL="1159299" indent="0">
              <a:buNone/>
              <a:defRPr sz="700" b="1"/>
            </a:lvl7pPr>
            <a:lvl8pPr marL="1352515" indent="0">
              <a:buNone/>
              <a:defRPr sz="700" b="1"/>
            </a:lvl8pPr>
            <a:lvl9pPr marL="1545731" indent="0">
              <a:buNone/>
              <a:defRPr sz="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9" cy="296346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3216" indent="0">
              <a:buNone/>
              <a:defRPr sz="800" b="1"/>
            </a:lvl2pPr>
            <a:lvl3pPr marL="386433" indent="0">
              <a:buNone/>
              <a:defRPr sz="800" b="1"/>
            </a:lvl3pPr>
            <a:lvl4pPr marL="579649" indent="0">
              <a:buNone/>
              <a:defRPr sz="700" b="1"/>
            </a:lvl4pPr>
            <a:lvl5pPr marL="772865" indent="0">
              <a:buNone/>
              <a:defRPr sz="700" b="1"/>
            </a:lvl5pPr>
            <a:lvl6pPr marL="966082" indent="0">
              <a:buNone/>
              <a:defRPr sz="700" b="1"/>
            </a:lvl6pPr>
            <a:lvl7pPr marL="1159299" indent="0">
              <a:buNone/>
              <a:defRPr sz="700" b="1"/>
            </a:lvl7pPr>
            <a:lvl8pPr marL="1352515" indent="0">
              <a:buNone/>
              <a:defRPr sz="700" b="1"/>
            </a:lvl8pPr>
            <a:lvl9pPr marL="1545731" indent="0">
              <a:buNone/>
              <a:defRPr sz="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03632" y="133895"/>
            <a:ext cx="6983169" cy="664870"/>
          </a:xfrm>
        </p:spPr>
        <p:txBody>
          <a:bodyPr>
            <a:normAutofit/>
          </a:bodyPr>
          <a:lstStyle>
            <a:lvl1pPr>
              <a:defRPr sz="1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70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03632" y="133895"/>
            <a:ext cx="6983169" cy="664870"/>
          </a:xfrm>
        </p:spPr>
        <p:txBody>
          <a:bodyPr>
            <a:normAutofit/>
          </a:bodyPr>
          <a:lstStyle>
            <a:lvl1pPr>
              <a:defRPr sz="1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09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1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32" y="925407"/>
            <a:ext cx="3008313" cy="69681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25407"/>
            <a:ext cx="5111750" cy="366921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653877"/>
            <a:ext cx="3008313" cy="2940749"/>
          </a:xfrm>
        </p:spPr>
        <p:txBody>
          <a:bodyPr/>
          <a:lstStyle>
            <a:lvl1pPr marL="0" indent="0">
              <a:buNone/>
              <a:defRPr sz="600"/>
            </a:lvl1pPr>
            <a:lvl2pPr marL="193216" indent="0">
              <a:buNone/>
              <a:defRPr sz="500"/>
            </a:lvl2pPr>
            <a:lvl3pPr marL="386433" indent="0">
              <a:buNone/>
              <a:defRPr sz="400"/>
            </a:lvl3pPr>
            <a:lvl4pPr marL="579649" indent="0">
              <a:buNone/>
              <a:defRPr sz="400"/>
            </a:lvl4pPr>
            <a:lvl5pPr marL="772865" indent="0">
              <a:buNone/>
              <a:defRPr sz="400"/>
            </a:lvl5pPr>
            <a:lvl6pPr marL="966082" indent="0">
              <a:buNone/>
              <a:defRPr sz="400"/>
            </a:lvl6pPr>
            <a:lvl7pPr marL="1159299" indent="0">
              <a:buNone/>
              <a:defRPr sz="400"/>
            </a:lvl7pPr>
            <a:lvl8pPr marL="1352515" indent="0">
              <a:buNone/>
              <a:defRPr sz="400"/>
            </a:lvl8pPr>
            <a:lvl9pPr marL="1545731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2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1147030"/>
            <a:ext cx="5484173" cy="2398652"/>
          </a:xfrm>
        </p:spPr>
        <p:txBody>
          <a:bodyPr/>
          <a:lstStyle>
            <a:lvl1pPr marL="0" indent="0">
              <a:buNone/>
              <a:defRPr sz="1400"/>
            </a:lvl1pPr>
            <a:lvl2pPr marL="193216" indent="0">
              <a:buNone/>
              <a:defRPr sz="1200"/>
            </a:lvl2pPr>
            <a:lvl3pPr marL="386433" indent="0">
              <a:buNone/>
              <a:defRPr sz="1000"/>
            </a:lvl3pPr>
            <a:lvl4pPr marL="579649" indent="0">
              <a:buNone/>
              <a:defRPr sz="800"/>
            </a:lvl4pPr>
            <a:lvl5pPr marL="772865" indent="0">
              <a:buNone/>
              <a:defRPr sz="800"/>
            </a:lvl5pPr>
            <a:lvl6pPr marL="966082" indent="0">
              <a:buNone/>
              <a:defRPr sz="800"/>
            </a:lvl6pPr>
            <a:lvl7pPr marL="1159299" indent="0">
              <a:buNone/>
              <a:defRPr sz="800"/>
            </a:lvl7pPr>
            <a:lvl8pPr marL="1352515" indent="0">
              <a:buNone/>
              <a:defRPr sz="800"/>
            </a:lvl8pPr>
            <a:lvl9pPr marL="1545731" indent="0">
              <a:buNone/>
              <a:defRPr sz="8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600"/>
            </a:lvl1pPr>
            <a:lvl2pPr marL="193216" indent="0">
              <a:buNone/>
              <a:defRPr sz="500"/>
            </a:lvl2pPr>
            <a:lvl3pPr marL="386433" indent="0">
              <a:buNone/>
              <a:defRPr sz="400"/>
            </a:lvl3pPr>
            <a:lvl4pPr marL="579649" indent="0">
              <a:buNone/>
              <a:defRPr sz="400"/>
            </a:lvl4pPr>
            <a:lvl5pPr marL="772865" indent="0">
              <a:buNone/>
              <a:defRPr sz="400"/>
            </a:lvl5pPr>
            <a:lvl6pPr marL="966082" indent="0">
              <a:buNone/>
              <a:defRPr sz="400"/>
            </a:lvl6pPr>
            <a:lvl7pPr marL="1159299" indent="0">
              <a:buNone/>
              <a:defRPr sz="400"/>
            </a:lvl7pPr>
            <a:lvl8pPr marL="1352515" indent="0">
              <a:buNone/>
              <a:defRPr sz="400"/>
            </a:lvl8pPr>
            <a:lvl9pPr marL="1545731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13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2" y="205981"/>
            <a:ext cx="6983169" cy="592785"/>
          </a:xfrm>
          <a:prstGeom prst="rect">
            <a:avLst/>
          </a:prstGeom>
        </p:spPr>
        <p:txBody>
          <a:bodyPr vert="horz" lIns="87885" tIns="43943" rIns="87885" bIns="4394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87885" tIns="43943" rIns="87885" bIns="439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87885" tIns="43943" rIns="87885" bIns="43943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87885" tIns="43943" rIns="87885" bIns="43943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87885" tIns="43943" rIns="87885" bIns="43943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5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86433" rtl="0" eaLnBrk="1" latinLnBrk="0" hangingPunct="1">
        <a:spcBef>
          <a:spcPct val="0"/>
        </a:spcBef>
        <a:buNone/>
        <a:defRPr sz="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912" indent="-144912" algn="l" defTabSz="38643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13977" indent="-120760" algn="l" defTabSz="38643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83041" indent="-96608" algn="l" defTabSz="38643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58" indent="-96608" algn="l" defTabSz="386433" rtl="0" eaLnBrk="1" latinLnBrk="0" hangingPunct="1">
        <a:spcBef>
          <a:spcPct val="20000"/>
        </a:spcBef>
        <a:buFont typeface="Arial" pitchFamily="34" charset="0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69474" indent="-96608" algn="l" defTabSz="386433" rtl="0" eaLnBrk="1" latinLnBrk="0" hangingPunct="1">
        <a:spcBef>
          <a:spcPct val="20000"/>
        </a:spcBef>
        <a:buFont typeface="Arial" pitchFamily="34" charset="0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62690" indent="-96608" algn="l" defTabSz="386433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907" indent="-96608" algn="l" defTabSz="386433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49123" indent="-96608" algn="l" defTabSz="386433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42340" indent="-96608" algn="l" defTabSz="386433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8643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3216" algn="l" defTabSz="38643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6433" algn="l" defTabSz="38643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9649" algn="l" defTabSz="38643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72865" algn="l" defTabSz="38643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6082" algn="l" defTabSz="38643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9299" algn="l" defTabSz="38643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52515" algn="l" defTabSz="38643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45731" algn="l" defTabSz="38643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9" tIns="34285" rIns="68569" bIns="342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vert="horz" lIns="68569" tIns="34285" rIns="68569" bIns="342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69" tIns="34285" rIns="68569" bIns="3428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69" tIns="34285" rIns="68569" bIns="3428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69" tIns="34285" rIns="68569" bIns="3428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defTabSz="68569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4" indent="-171424" algn="l" defTabSz="68569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1" indent="-171424" algn="l" defTabSz="6856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17" indent="-171424" algn="l" defTabSz="6856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64" indent="-171424" algn="l" defTabSz="6856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1" indent="-171424" algn="l" defTabSz="6856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58" indent="-171424" algn="l" defTabSz="6856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05" indent="-171424" algn="l" defTabSz="6856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52" indent="-171424" algn="l" defTabSz="6856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98" indent="-171424" algn="l" defTabSz="6856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7" algn="l" defTabSz="6856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4" algn="l" defTabSz="6856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1" algn="l" defTabSz="6856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87" algn="l" defTabSz="6856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4" algn="l" defTabSz="6856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1" algn="l" defTabSz="6856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28" algn="l" defTabSz="6856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75" algn="l" defTabSz="6856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0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4595" y="844209"/>
            <a:ext cx="7886700" cy="848066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Организация сканирования экзаменационных работ участников в ППЭ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043520" y="3419816"/>
            <a:ext cx="4815915" cy="112514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Назаренко Евгений Анатольевич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начальник отдела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программно-технического обеспечения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ГБУ РО «РОЦОИСО»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5254" y="4739029"/>
            <a:ext cx="2683002" cy="324504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 января 2017 года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55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423" y="1350545"/>
            <a:ext cx="8584160" cy="2266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solidFill>
                  <a:srgbClr val="006AB3"/>
                </a:solidFill>
                <a:latin typeface="+mj-lt"/>
              </a:rPr>
              <a:t>2. Заполните 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поля Код  региона,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Код  МСУ,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Код  ППЭ,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в  которых  будет  проводиться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сканирование. Данные поля необходимо заполнять при создании первого экзамена на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Станции сканирования в ППЭ, при создании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последующих экзаменов эти данные будут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использоваться автоматически</a:t>
            </a:r>
            <a:r>
              <a:rPr lang="ru-RU" sz="1400" b="1" dirty="0" smtClean="0">
                <a:solidFill>
                  <a:srgbClr val="006AB3"/>
                </a:solidFill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ru-RU" sz="400" b="1" dirty="0">
              <a:solidFill>
                <a:srgbClr val="006AB3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6AB3"/>
                </a:solidFill>
                <a:latin typeface="+mj-lt"/>
              </a:rPr>
              <a:t>3. </a:t>
            </a:r>
            <a:r>
              <a:rPr lang="ru-RU" sz="1400" b="1" dirty="0">
                <a:latin typeface="+mj-lt"/>
              </a:rPr>
              <a:t>Заполните поле Номер станции, если в ППЭ планируется использовать более одной станции сканирования. Если поле останется незаполненным, то ему будет присвоено значение по умолчанию – 1.</a:t>
            </a:r>
          </a:p>
          <a:p>
            <a:pPr marL="0" indent="0" algn="just">
              <a:buNone/>
            </a:pPr>
            <a:endParaRPr lang="ru-RU" sz="400" b="1" dirty="0">
              <a:solidFill>
                <a:srgbClr val="006AB3"/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6AB3"/>
                </a:solidFill>
                <a:latin typeface="+mj-lt"/>
              </a:rPr>
              <a:t>4. Заполните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поля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Этап,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Предмет,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endParaRPr lang="ru-RU" sz="1400" b="1" dirty="0" smtClean="0">
              <a:solidFill>
                <a:srgbClr val="006AB3"/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6AB3"/>
                </a:solidFill>
                <a:latin typeface="+mj-lt"/>
              </a:rPr>
              <a:t>Дата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экзамена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для экзамена, </a:t>
            </a:r>
            <a:endParaRPr lang="ru-RU" sz="1400" b="1" dirty="0" smtClean="0">
              <a:solidFill>
                <a:srgbClr val="006AB3"/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6AB3"/>
                </a:solidFill>
                <a:latin typeface="+mj-lt"/>
              </a:rPr>
              <a:t>по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окончании которого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будет проводиться </a:t>
            </a:r>
            <a:endParaRPr lang="ru-RU" sz="1400" b="1" dirty="0" smtClean="0">
              <a:solidFill>
                <a:srgbClr val="006AB3"/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6AB3"/>
                </a:solidFill>
                <a:latin typeface="+mj-lt"/>
              </a:rPr>
              <a:t>сканирование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700" b="1" dirty="0">
              <a:solidFill>
                <a:srgbClr val="006AB3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60" y="2730052"/>
            <a:ext cx="3679990" cy="1840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0174" y="1923942"/>
            <a:ext cx="1639119" cy="139838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pPr lvl="0"/>
            <a:r>
              <a:rPr lang="en-US" sz="600" dirty="0" smtClean="0">
                <a:solidFill>
                  <a:srgbClr val="00B050"/>
                </a:solidFill>
              </a:rPr>
              <a:t>. </a:t>
            </a:r>
            <a:endParaRPr lang="ru-RU" sz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2423" y="2888354"/>
            <a:ext cx="1639119" cy="139838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pPr lvl="0"/>
            <a:r>
              <a:rPr lang="en-US" sz="600" dirty="0" smtClean="0">
                <a:solidFill>
                  <a:srgbClr val="00B050"/>
                </a:solidFill>
              </a:rPr>
              <a:t>. </a:t>
            </a:r>
            <a:endParaRPr lang="ru-RU" sz="600" dirty="0"/>
          </a:p>
        </p:txBody>
      </p:sp>
      <p:sp>
        <p:nvSpPr>
          <p:cNvPr id="13" name="TextBox 12"/>
          <p:cNvSpPr txBox="1"/>
          <p:nvPr/>
        </p:nvSpPr>
        <p:spPr>
          <a:xfrm>
            <a:off x="317224" y="3771095"/>
            <a:ext cx="4623565" cy="478393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pPr marL="138034" indent="-138034" algn="just"/>
            <a:r>
              <a:rPr lang="ru-RU" sz="1400" b="1" dirty="0" smtClean="0">
                <a:solidFill>
                  <a:srgbClr val="006AB3"/>
                </a:solidFill>
                <a:latin typeface="+mj-lt"/>
              </a:rPr>
              <a:t>5. Для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перехода к этапу технической подготовки нажмите кнопку Продолжить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57356" y="642924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сканирования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212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428742"/>
            <a:ext cx="3728879" cy="28494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6AB3"/>
                </a:solidFill>
              </a:rPr>
              <a:t>Техническая подготовка </a:t>
            </a:r>
            <a:endParaRPr lang="ru-RU" sz="1600" b="1" dirty="0">
              <a:solidFill>
                <a:srgbClr val="006AB3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43438" y="1714494"/>
            <a:ext cx="4235544" cy="180976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9"/>
              </a:spcAft>
              <a:buNone/>
            </a:pPr>
            <a:r>
              <a:rPr lang="ru-RU" sz="1200" b="1" dirty="0">
                <a:solidFill>
                  <a:srgbClr val="006AB3"/>
                </a:solidFill>
                <a:latin typeface="+mj-lt"/>
              </a:rPr>
              <a:t>Окно технической подготовки открывается после</a:t>
            </a:r>
            <a:r>
              <a:rPr lang="en-US" sz="12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нажатия кнопки </a:t>
            </a:r>
            <a:r>
              <a:rPr lang="ru-RU" sz="1200" b="1" dirty="0" smtClean="0">
                <a:solidFill>
                  <a:srgbClr val="006AB3"/>
                </a:solidFill>
                <a:latin typeface="+mj-lt"/>
              </a:rPr>
              <a:t>«Продолжить»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в окне ввода</a:t>
            </a:r>
            <a:r>
              <a:rPr lang="en-US" sz="12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информации об экзамене.</a:t>
            </a:r>
            <a:r>
              <a:rPr lang="en-US" sz="12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На этапе технической подготовки проводятся: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9"/>
              </a:spcAft>
            </a:pPr>
            <a:r>
              <a:rPr lang="ru-RU" sz="1200" b="1" dirty="0">
                <a:solidFill>
                  <a:srgbClr val="006AB3"/>
                </a:solidFill>
                <a:latin typeface="+mj-lt"/>
              </a:rPr>
              <a:t>настройка и проверка работоспособности</a:t>
            </a:r>
            <a:r>
              <a:rPr lang="en-US" sz="12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оборудования, используемого при сканировании </a:t>
            </a:r>
            <a:r>
              <a:rPr lang="ru-RU" sz="1200" b="1" dirty="0" smtClean="0">
                <a:solidFill>
                  <a:srgbClr val="006AB3"/>
                </a:solidFill>
                <a:latin typeface="+mj-lt"/>
              </a:rPr>
              <a:t>бланков</a:t>
            </a:r>
            <a:endParaRPr lang="ru-RU" sz="1200" b="1" dirty="0">
              <a:solidFill>
                <a:srgbClr val="006AB3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9"/>
              </a:spcAft>
            </a:pPr>
            <a:r>
              <a:rPr lang="ru-RU" sz="1200" b="1" dirty="0">
                <a:solidFill>
                  <a:srgbClr val="006AB3"/>
                </a:solidFill>
                <a:latin typeface="+mj-lt"/>
              </a:rPr>
              <a:t>выполняется контроль качества тестового</a:t>
            </a:r>
            <a:r>
              <a:rPr lang="en-US" sz="12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сканирования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9"/>
              </a:spcAft>
            </a:pPr>
            <a:r>
              <a:rPr lang="ru-RU" sz="1200" b="1" dirty="0">
                <a:solidFill>
                  <a:srgbClr val="006AB3"/>
                </a:solidFill>
                <a:latin typeface="+mj-lt"/>
              </a:rPr>
              <a:t>проводится загрузка сертификата РЦОИ.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4" y="961402"/>
            <a:ext cx="3976189" cy="224785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28794" y="500048"/>
            <a:ext cx="6986069" cy="714380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 Станция сканирования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Объект 9"/>
          <p:cNvSpPr txBox="1">
            <a:spLocks/>
          </p:cNvSpPr>
          <p:nvPr/>
        </p:nvSpPr>
        <p:spPr>
          <a:xfrm>
            <a:off x="310424" y="3331601"/>
            <a:ext cx="7539711" cy="1139492"/>
          </a:xfrm>
          <a:prstGeom prst="rect">
            <a:avLst/>
          </a:prstGeom>
        </p:spPr>
        <p:txBody>
          <a:bodyPr vert="horz" lIns="87885" tIns="43943" rIns="87885" bIns="43943" rtlCol="0">
            <a:normAutofit/>
          </a:bodyPr>
          <a:lstStyle>
            <a:lvl1pPr marL="281656" indent="-281656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5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10256" indent="-234714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8855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14398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993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5482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024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566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10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568" indent="-144568" algn="just">
              <a:buNone/>
            </a:pPr>
            <a:r>
              <a:rPr lang="en-US" sz="1000" dirty="0" smtClean="0">
                <a:solidFill>
                  <a:srgbClr val="00B050"/>
                </a:solidFill>
                <a:latin typeface="+mj-lt"/>
              </a:rPr>
              <a:t>1.</a:t>
            </a:r>
            <a:r>
              <a:rPr lang="ru-RU" sz="1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Выберите в выпадающем списке сканер из числа установленных в </a:t>
            </a:r>
            <a:r>
              <a:rPr lang="ru-RU" sz="1000" dirty="0" err="1" smtClean="0">
                <a:latin typeface="+mj-lt"/>
              </a:rPr>
              <a:t>Windows</a:t>
            </a:r>
            <a:r>
              <a:rPr lang="ru-RU" sz="1000" dirty="0" smtClean="0">
                <a:latin typeface="+mj-lt"/>
              </a:rPr>
              <a:t> и доступных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для использования станцией сканирования в ППЭ. </a:t>
            </a:r>
          </a:p>
          <a:p>
            <a:pPr marL="144568" indent="-51457" algn="just"/>
            <a:r>
              <a:rPr lang="ru-RU" sz="1000" dirty="0" smtClean="0">
                <a:latin typeface="+mj-lt"/>
              </a:rPr>
              <a:t>Выполнено – сканер успешно выбран. </a:t>
            </a:r>
          </a:p>
          <a:p>
            <a:pPr marL="144568" indent="-51457" algn="just"/>
            <a:r>
              <a:rPr lang="ru-RU" sz="1000" dirty="0" smtClean="0">
                <a:latin typeface="+mj-lt"/>
              </a:rPr>
              <a:t>Ожидание – к станции подключено несколько сканеров. Необходимо выбрать один сканер. В случае отсутствия в выпадающем списке сканеров: проверьте, что драйвер сканера корректно установлен.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При необходимости замените сканер или используйте другую рабочую станцию.</a:t>
            </a:r>
          </a:p>
          <a:p>
            <a:pPr marL="144568" indent="-144568" algn="just"/>
            <a:endParaRPr lang="ru-RU" sz="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484" y="4381582"/>
            <a:ext cx="7293851" cy="355282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pPr lvl="0" algn="just"/>
            <a:r>
              <a:rPr lang="en-US" sz="1000" b="1" dirty="0">
                <a:solidFill>
                  <a:srgbClr val="00B050"/>
                </a:solidFill>
                <a:latin typeface="+mj-lt"/>
              </a:rPr>
              <a:t>2. </a:t>
            </a:r>
            <a:r>
              <a:rPr lang="ru-RU" sz="1000" b="1" dirty="0">
                <a:solidFill>
                  <a:srgbClr val="0072BC"/>
                </a:solidFill>
                <a:latin typeface="+mj-lt"/>
              </a:rPr>
              <a:t>Загрузите переданные из РЦОИ сертификаты специалистов, ответственных за импорт</a:t>
            </a:r>
            <a:r>
              <a:rPr lang="en-US" sz="1000" b="1" dirty="0">
                <a:solidFill>
                  <a:srgbClr val="0072BC"/>
                </a:solidFill>
                <a:latin typeface="+mj-lt"/>
              </a:rPr>
              <a:t> </a:t>
            </a:r>
            <a:r>
              <a:rPr lang="ru-RU" sz="1000" b="1" dirty="0">
                <a:solidFill>
                  <a:srgbClr val="0072BC"/>
                </a:solidFill>
                <a:latin typeface="+mj-lt"/>
              </a:rPr>
              <a:t>бланков, с помощью кнопки Загрузить.</a:t>
            </a:r>
            <a:r>
              <a:rPr lang="en-US" sz="1000" b="1" dirty="0">
                <a:solidFill>
                  <a:srgbClr val="0072BC"/>
                </a:solidFill>
                <a:latin typeface="+mj-lt"/>
              </a:rPr>
              <a:t> </a:t>
            </a:r>
            <a:r>
              <a:rPr lang="ru-RU" sz="1000" b="1" dirty="0">
                <a:solidFill>
                  <a:srgbClr val="0072BC"/>
                </a:solidFill>
                <a:latin typeface="+mj-lt"/>
              </a:rPr>
              <a:t>Для просмотра загруженного сертификата воспользуйтесь кнопкой Просмотреть.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5" y="3652504"/>
            <a:ext cx="305398" cy="199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" y="3867619"/>
            <a:ext cx="266349" cy="20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64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77" y="1118756"/>
            <a:ext cx="4395458" cy="601503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pPr lvl="0" algn="just"/>
            <a:r>
              <a:rPr lang="en-US" sz="1200" b="1" dirty="0">
                <a:solidFill>
                  <a:srgbClr val="00B050"/>
                </a:solidFill>
                <a:latin typeface="+mj-lt"/>
              </a:rPr>
              <a:t>3. </a:t>
            </a:r>
            <a:r>
              <a:rPr lang="ru-RU" sz="1200" b="1" dirty="0">
                <a:solidFill>
                  <a:srgbClr val="0072BC"/>
                </a:solidFill>
                <a:latin typeface="+mj-lt"/>
              </a:rPr>
              <a:t>Выполните тестовое сканирование с помощью кнопки</a:t>
            </a:r>
            <a:r>
              <a:rPr lang="en-US" sz="1200" b="1" dirty="0">
                <a:solidFill>
                  <a:srgbClr val="0072BC"/>
                </a:solidFill>
                <a:latin typeface="+mj-lt"/>
              </a:rPr>
              <a:t> </a:t>
            </a:r>
            <a:r>
              <a:rPr lang="ru-RU" sz="1200" b="1" dirty="0">
                <a:solidFill>
                  <a:srgbClr val="0072BC"/>
                </a:solidFill>
                <a:latin typeface="+mj-lt"/>
              </a:rPr>
              <a:t>Тестовое сканирование, чтобы</a:t>
            </a:r>
            <a:r>
              <a:rPr lang="en-US" sz="1200" b="1" dirty="0">
                <a:solidFill>
                  <a:srgbClr val="0072BC"/>
                </a:solidFill>
                <a:latin typeface="+mj-lt"/>
              </a:rPr>
              <a:t> </a:t>
            </a:r>
            <a:r>
              <a:rPr lang="ru-RU" sz="1200" b="1" dirty="0">
                <a:solidFill>
                  <a:srgbClr val="0072BC"/>
                </a:solidFill>
                <a:latin typeface="+mj-lt"/>
              </a:rPr>
              <a:t>убедиться в корректной работе сканера.</a:t>
            </a:r>
            <a:r>
              <a:rPr lang="en-US" sz="1200" b="1" dirty="0">
                <a:solidFill>
                  <a:srgbClr val="0072BC"/>
                </a:solidFill>
                <a:latin typeface="+mj-lt"/>
              </a:rPr>
              <a:t> </a:t>
            </a:r>
            <a:r>
              <a:rPr lang="ru-RU" sz="1200" b="1" dirty="0">
                <a:solidFill>
                  <a:srgbClr val="0072BC"/>
                </a:solidFill>
                <a:latin typeface="+mj-lt"/>
              </a:rPr>
              <a:t>Произойдет переход к окну «Тестовое сканирование</a:t>
            </a:r>
            <a:r>
              <a:rPr lang="ru-RU" sz="1200" b="1" dirty="0" smtClean="0">
                <a:solidFill>
                  <a:srgbClr val="0072BC"/>
                </a:solidFill>
                <a:latin typeface="+mj-lt"/>
              </a:rPr>
              <a:t>»:</a:t>
            </a:r>
            <a:endParaRPr lang="ru-RU" sz="1200" b="1" dirty="0">
              <a:solidFill>
                <a:srgbClr val="0072BC"/>
              </a:solidFill>
              <a:latin typeface="+mj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28794" y="500048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сканирования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55" y="1214428"/>
            <a:ext cx="4221845" cy="2975396"/>
          </a:xfrm>
          <a:prstGeom prst="rect">
            <a:avLst/>
          </a:prstGeom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357158" y="1714494"/>
            <a:ext cx="4671343" cy="1339633"/>
          </a:xfrm>
          <a:prstGeom prst="rect">
            <a:avLst/>
          </a:prstGeom>
        </p:spPr>
        <p:txBody>
          <a:bodyPr vert="horz" lIns="87885" tIns="43943" rIns="87885" bIns="43943" rtlCol="0">
            <a:noAutofit/>
          </a:bodyPr>
          <a:lstStyle>
            <a:lvl1pPr marL="281656" indent="-281656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5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10256" indent="-234714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8855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14398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993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5482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024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566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10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 smtClean="0">
                <a:solidFill>
                  <a:srgbClr val="00B050"/>
                </a:solidFill>
                <a:latin typeface="+mj-lt"/>
              </a:rPr>
              <a:t>3.1</a:t>
            </a:r>
            <a:r>
              <a:rPr lang="en-US" sz="1100" dirty="0" smtClean="0">
                <a:latin typeface="+mj-lt"/>
              </a:rPr>
              <a:t> </a:t>
            </a:r>
            <a:r>
              <a:rPr lang="ru-RU" sz="1100" dirty="0" smtClean="0">
                <a:latin typeface="+mj-lt"/>
              </a:rPr>
              <a:t>Перейдите по ссылке «тестовые бланки» для того, чтобы распечатать тестовые бланки для последующего сканирования.</a:t>
            </a:r>
            <a:r>
              <a:rPr lang="en-US" sz="1100" dirty="0" smtClean="0">
                <a:latin typeface="+mj-lt"/>
              </a:rPr>
              <a:t> </a:t>
            </a:r>
            <a:r>
              <a:rPr lang="ru-RU" sz="1100" dirty="0" smtClean="0">
                <a:latin typeface="+mj-lt"/>
              </a:rPr>
              <a:t>Комплект  тестовых</a:t>
            </a:r>
            <a:r>
              <a:rPr lang="en-US" sz="1100" dirty="0" smtClean="0">
                <a:latin typeface="+mj-lt"/>
              </a:rPr>
              <a:t> </a:t>
            </a:r>
            <a:r>
              <a:rPr lang="ru-RU" sz="1100" dirty="0" smtClean="0">
                <a:latin typeface="+mj-lt"/>
              </a:rPr>
              <a:t>бланков  поставляется  в  формате  многостраничного  файла формата </a:t>
            </a:r>
            <a:r>
              <a:rPr lang="ru-RU" sz="1100" dirty="0" err="1" smtClean="0">
                <a:latin typeface="+mj-lt"/>
              </a:rPr>
              <a:t>pdf</a:t>
            </a:r>
            <a:r>
              <a:rPr lang="en-US" sz="1100" dirty="0" smtClean="0">
                <a:latin typeface="+mj-lt"/>
              </a:rPr>
              <a:t> </a:t>
            </a:r>
            <a:r>
              <a:rPr lang="ru-RU" sz="1100" dirty="0" smtClean="0">
                <a:latin typeface="+mj-lt"/>
              </a:rPr>
              <a:t>(Тестовый комплект.pdf) и набора изображений в формате </a:t>
            </a:r>
            <a:r>
              <a:rPr lang="ru-RU" sz="1100" dirty="0" err="1" smtClean="0">
                <a:latin typeface="+mj-lt"/>
              </a:rPr>
              <a:t>tiff</a:t>
            </a:r>
            <a:r>
              <a:rPr lang="ru-RU" sz="1100" dirty="0" smtClean="0">
                <a:latin typeface="+mj-lt"/>
              </a:rPr>
              <a:t>. Вы можете</a:t>
            </a:r>
            <a:r>
              <a:rPr lang="en-US" sz="1100" dirty="0" smtClean="0">
                <a:latin typeface="+mj-lt"/>
              </a:rPr>
              <a:t> </a:t>
            </a:r>
            <a:r>
              <a:rPr lang="ru-RU" sz="1100" dirty="0" smtClean="0">
                <a:latin typeface="+mj-lt"/>
              </a:rPr>
              <a:t>использовать любой комплект для печати. При печати тестовых бланков в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>
                <a:latin typeface="+mj-lt"/>
              </a:rPr>
              <a:t>параметрах масштаба печати необходимо указывать 100%, чтобы</a:t>
            </a:r>
            <a:r>
              <a:rPr lang="en-US" sz="1100" dirty="0" smtClean="0">
                <a:latin typeface="+mj-lt"/>
              </a:rPr>
              <a:t> </a:t>
            </a:r>
            <a:r>
              <a:rPr lang="ru-RU" sz="1100" dirty="0" smtClean="0">
                <a:latin typeface="+mj-lt"/>
              </a:rPr>
              <a:t>избежать</a:t>
            </a:r>
            <a:r>
              <a:rPr lang="en-US" sz="1100" dirty="0" smtClean="0">
                <a:latin typeface="+mj-lt"/>
              </a:rPr>
              <a:t> </a:t>
            </a:r>
            <a:r>
              <a:rPr lang="ru-RU" sz="1100" dirty="0" smtClean="0">
                <a:latin typeface="+mj-lt"/>
              </a:rPr>
              <a:t>появления дополнительных полей и уменьшения изображения, распечатанного на листе</a:t>
            </a:r>
            <a:r>
              <a:rPr lang="en-US" sz="1100" dirty="0" smtClean="0">
                <a:latin typeface="+mj-lt"/>
              </a:rPr>
              <a:t>.</a:t>
            </a:r>
            <a:endParaRPr lang="ru-RU" sz="1100" dirty="0" smtClean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306" y="3426583"/>
            <a:ext cx="4343529" cy="1740277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  <a:latin typeface="+mj-lt"/>
              </a:rPr>
              <a:t>3.2</a:t>
            </a:r>
            <a:r>
              <a:rPr lang="en-US" sz="1100" b="1" dirty="0">
                <a:latin typeface="+mj-lt"/>
              </a:rPr>
              <a:t> </a:t>
            </a:r>
            <a:r>
              <a:rPr lang="ru-RU" sz="1100" b="1" dirty="0">
                <a:solidFill>
                  <a:srgbClr val="0072BC"/>
                </a:solidFill>
                <a:latin typeface="+mj-lt"/>
              </a:rPr>
              <a:t>Поместите в сканер тестовый комплект и нажмите кнопку Сканировать. </a:t>
            </a:r>
          </a:p>
          <a:p>
            <a:pPr lvl="0"/>
            <a:r>
              <a:rPr lang="ru-RU" sz="1100" b="1" dirty="0">
                <a:solidFill>
                  <a:srgbClr val="0072BC"/>
                </a:solidFill>
                <a:latin typeface="+mj-lt"/>
              </a:rPr>
              <a:t> </a:t>
            </a:r>
            <a:r>
              <a:rPr lang="ru-RU" sz="1100" b="1" dirty="0" smtClean="0">
                <a:solidFill>
                  <a:srgbClr val="0072BC"/>
                </a:solidFill>
                <a:latin typeface="+mj-lt"/>
              </a:rPr>
              <a:t>В результате </a:t>
            </a:r>
            <a:r>
              <a:rPr lang="ru-RU" sz="1100" b="1" dirty="0">
                <a:solidFill>
                  <a:srgbClr val="0072BC"/>
                </a:solidFill>
                <a:latin typeface="+mj-lt"/>
              </a:rPr>
              <a:t>откроется окно настроек параметров сканера, внешний вид которого зависит от драйвера используемого сканера. В окне настроек параметров сканера укажите параметры сканирования и проведите тестовое сканирование: </a:t>
            </a:r>
          </a:p>
          <a:p>
            <a:pPr lvl="0"/>
            <a:r>
              <a:rPr lang="ru-RU" sz="1100" b="1" dirty="0">
                <a:solidFill>
                  <a:srgbClr val="0072BC"/>
                </a:solidFill>
                <a:latin typeface="+mj-lt"/>
              </a:rPr>
              <a:t> </a:t>
            </a:r>
            <a:r>
              <a:rPr lang="en-US" sz="1100" b="1" dirty="0">
                <a:solidFill>
                  <a:srgbClr val="0072BC"/>
                </a:solidFill>
                <a:latin typeface="+mj-lt"/>
              </a:rPr>
              <a:t>- </a:t>
            </a:r>
            <a:r>
              <a:rPr lang="ru-RU" sz="1100" b="1" dirty="0">
                <a:solidFill>
                  <a:srgbClr val="0072BC"/>
                </a:solidFill>
                <a:latin typeface="+mj-lt"/>
              </a:rPr>
              <a:t>Формат бумаги: не менее А4. </a:t>
            </a:r>
          </a:p>
          <a:p>
            <a:pPr lvl="0"/>
            <a:r>
              <a:rPr lang="en-US" sz="1100" b="1" dirty="0">
                <a:solidFill>
                  <a:srgbClr val="0072BC"/>
                </a:solidFill>
                <a:latin typeface="+mj-lt"/>
              </a:rPr>
              <a:t> - </a:t>
            </a:r>
            <a:r>
              <a:rPr lang="ru-RU" sz="1100" b="1" dirty="0">
                <a:solidFill>
                  <a:srgbClr val="0072BC"/>
                </a:solidFill>
                <a:latin typeface="+mj-lt"/>
              </a:rPr>
              <a:t>Разрешение сканирование: не менее 300 точек на дюйм. </a:t>
            </a:r>
          </a:p>
          <a:p>
            <a:pPr lvl="0"/>
            <a:r>
              <a:rPr lang="ru-RU" sz="1100" b="1" dirty="0">
                <a:solidFill>
                  <a:srgbClr val="0072BC"/>
                </a:solidFill>
                <a:latin typeface="+mj-lt"/>
              </a:rPr>
              <a:t> </a:t>
            </a:r>
            <a:r>
              <a:rPr lang="en-US" sz="1100" b="1" dirty="0">
                <a:solidFill>
                  <a:srgbClr val="0072BC"/>
                </a:solidFill>
                <a:latin typeface="+mj-lt"/>
              </a:rPr>
              <a:t>- </a:t>
            </a:r>
            <a:r>
              <a:rPr lang="ru-RU" sz="1100" b="1" dirty="0">
                <a:solidFill>
                  <a:srgbClr val="0072BC"/>
                </a:solidFill>
                <a:latin typeface="+mj-lt"/>
              </a:rPr>
              <a:t>Цветность сканирования: цветное. </a:t>
            </a:r>
          </a:p>
          <a:p>
            <a:endParaRPr lang="ru-RU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9501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354" y="1371091"/>
            <a:ext cx="8031432" cy="478393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400" b="1" dirty="0">
                <a:latin typeface="+mj-lt"/>
              </a:rPr>
              <a:t>После завершения сканирования в окне «Тестовое сканирование» отобразится отсканированное изображение (одно или несколько в зависимости от</a:t>
            </a:r>
            <a:r>
              <a:rPr lang="en-US" sz="1400" b="1" dirty="0">
                <a:latin typeface="+mj-lt"/>
              </a:rPr>
              <a:t> </a:t>
            </a:r>
            <a:r>
              <a:rPr lang="ru-RU" sz="1400" b="1" dirty="0">
                <a:latin typeface="+mj-lt"/>
              </a:rPr>
              <a:t>выбранных настроек и материалов для сканирования)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8" y="2010412"/>
            <a:ext cx="3023561" cy="2078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8093" y="2234127"/>
            <a:ext cx="2745438" cy="124450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endParaRPr lang="ru-RU" sz="500" dirty="0"/>
          </a:p>
        </p:txBody>
      </p:sp>
      <p:sp>
        <p:nvSpPr>
          <p:cNvPr id="8" name="TextBox 7"/>
          <p:cNvSpPr txBox="1"/>
          <p:nvPr/>
        </p:nvSpPr>
        <p:spPr>
          <a:xfrm>
            <a:off x="3996304" y="2571750"/>
            <a:ext cx="5147696" cy="216783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100" b="1" dirty="0">
                <a:solidFill>
                  <a:srgbClr val="006AB3"/>
                </a:solidFill>
                <a:latin typeface="+mj-lt"/>
              </a:rPr>
              <a:t>3.4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Проверьте качество изображения, используя кнопки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Увеличение или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Уменьшение.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6304" y="2928940"/>
            <a:ext cx="5147696" cy="386060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100" b="1" dirty="0">
                <a:solidFill>
                  <a:srgbClr val="006AB3"/>
                </a:solidFill>
                <a:latin typeface="+mj-lt"/>
              </a:rPr>
              <a:t>3.5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Скорректируйте,  при  необходимости,  изображения,  используя  кнопки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Поворот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против часовой стрелки или Поворот по часовой стрелке.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0496" y="3357568"/>
            <a:ext cx="7806912" cy="216783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100" b="1" dirty="0">
                <a:solidFill>
                  <a:srgbClr val="006AB3"/>
                </a:solidFill>
                <a:latin typeface="+mj-lt"/>
              </a:rPr>
              <a:t>3.6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Удалите, при необходимости, изображения неизвестного типа.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0496" y="3643320"/>
            <a:ext cx="4723804" cy="386060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100" b="1" dirty="0">
                <a:solidFill>
                  <a:srgbClr val="006AB3"/>
                </a:solidFill>
                <a:latin typeface="+mj-lt"/>
              </a:rPr>
              <a:t>3.7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Сохраните результат тестового сканирования кнопкой Экспортировать результат.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0496" y="4000510"/>
            <a:ext cx="4994033" cy="555337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100" b="1" dirty="0">
                <a:solidFill>
                  <a:srgbClr val="006AB3"/>
                </a:solidFill>
                <a:latin typeface="+mj-lt"/>
              </a:rPr>
              <a:t>3.8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Нажмите кнопку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Выполнено, </a:t>
            </a:r>
            <a:r>
              <a:rPr lang="ru-RU" sz="1100" b="1" dirty="0" smtClean="0">
                <a:solidFill>
                  <a:srgbClr val="006AB3"/>
                </a:solidFill>
                <a:latin typeface="+mj-lt"/>
              </a:rPr>
              <a:t>если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изображения отсканированы качественно.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В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противном случае нажмите кнопку Отмена , измените настройки сканирования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или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замените сканер и выполните повторное тестовое сканирование</a:t>
            </a:r>
            <a:r>
              <a:rPr lang="ru-RU" sz="1100" b="1" dirty="0" smtClean="0">
                <a:solidFill>
                  <a:srgbClr val="006AB3"/>
                </a:solidFill>
                <a:latin typeface="+mj-lt"/>
              </a:rPr>
              <a:t>..</a:t>
            </a:r>
            <a:endParaRPr lang="ru-RU" sz="1100" b="1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7349" y="1910918"/>
            <a:ext cx="4917203" cy="675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>
                <a:solidFill>
                  <a:srgbClr val="006AB3"/>
                </a:solidFill>
                <a:latin typeface="+mj-lt"/>
              </a:rPr>
              <a:t>3.3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Проверьте состав отсканированных изображений.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 smtClean="0">
                <a:solidFill>
                  <a:srgbClr val="006AB3"/>
                </a:solidFill>
                <a:latin typeface="+mj-lt"/>
              </a:rPr>
              <a:t>В состав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комплекта включены Бланк регистрации, Бланк ответов №1, Бланк ответов №2 и его оборотная сторона, Дополнительный бланк ответов №2 и его оборотная сторона ведомость 13-02</a:t>
            </a:r>
            <a:r>
              <a:rPr lang="en-US" sz="11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МАШ.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928794" y="500048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сканирования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000100" y="4786328"/>
            <a:ext cx="5818690" cy="245420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+mj-lt"/>
              </a:rPr>
              <a:t>На этом техническая подготовка может быть завершена</a:t>
            </a:r>
          </a:p>
        </p:txBody>
      </p:sp>
    </p:spTree>
    <p:extLst>
      <p:ext uri="{BB962C8B-B14F-4D97-AF65-F5344CB8AC3E}">
        <p14:creationId xmlns:p14="http://schemas.microsoft.com/office/powerpoint/2010/main" val="1223061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28926" y="1142990"/>
            <a:ext cx="4556944" cy="23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18818" tIns="18818" rIns="18818" bIns="18818" numCol="1" anchor="t" anchorCtr="0" compatLnSpc="1">
            <a:prstTxWarp prst="textNoShape">
              <a:avLst/>
            </a:prstTxWarp>
          </a:bodyPr>
          <a:lstStyle/>
          <a:p>
            <a:r>
              <a:rPr lang="ru-RU" sz="19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rPr>
              <a:t>Контроль технической </a:t>
            </a:r>
            <a:r>
              <a:rPr 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готовности</a:t>
            </a:r>
            <a:endParaRPr lang="ru-RU" sz="19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85918" y="500048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сканирования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494" y="1431973"/>
            <a:ext cx="8056736" cy="786169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600" b="1" dirty="0">
                <a:solidFill>
                  <a:srgbClr val="006AB3"/>
                </a:solidFill>
                <a:latin typeface="+mj-lt"/>
              </a:rPr>
              <a:t>На этапе контроля технической готовности:</a:t>
            </a:r>
          </a:p>
          <a:p>
            <a:pPr marL="235229" indent="-235229">
              <a:buFont typeface="Arial" pitchFamily="34" charset="0"/>
              <a:buChar char="•"/>
            </a:pPr>
            <a:r>
              <a:rPr lang="ru-RU" sz="1600" b="1" dirty="0">
                <a:solidFill>
                  <a:srgbClr val="006AB3"/>
                </a:solidFill>
                <a:latin typeface="+mj-lt"/>
              </a:rPr>
              <a:t>проверяется работоспособность </a:t>
            </a:r>
            <a:r>
              <a:rPr lang="ru-RU" sz="1600" b="1" dirty="0" err="1">
                <a:solidFill>
                  <a:srgbClr val="006AB3"/>
                </a:solidFill>
                <a:latin typeface="+mj-lt"/>
              </a:rPr>
              <a:t>токена</a:t>
            </a:r>
            <a:r>
              <a:rPr lang="ru-RU" sz="1600" b="1" dirty="0">
                <a:solidFill>
                  <a:srgbClr val="006AB3"/>
                </a:solidFill>
                <a:latin typeface="+mj-lt"/>
              </a:rPr>
              <a:t> члена ГЭК,</a:t>
            </a:r>
          </a:p>
          <a:p>
            <a:pPr marL="235229" indent="-235229">
              <a:buFont typeface="Arial" pitchFamily="34" charset="0"/>
              <a:buChar char="•"/>
            </a:pPr>
            <a:r>
              <a:rPr lang="ru-RU" sz="1600" b="1" dirty="0">
                <a:solidFill>
                  <a:srgbClr val="006AB3"/>
                </a:solidFill>
                <a:latin typeface="+mj-lt"/>
              </a:rPr>
              <a:t>формируется протокол готовности.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9660" y="2286806"/>
            <a:ext cx="4137981" cy="693836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400" b="1" dirty="0">
                <a:solidFill>
                  <a:srgbClr val="006AB3"/>
                </a:solidFill>
                <a:latin typeface="+mj-lt"/>
              </a:rPr>
              <a:t>Проверка работоспособности </a:t>
            </a:r>
            <a:r>
              <a:rPr lang="ru-RU" sz="1400" b="1" dirty="0" err="1">
                <a:solidFill>
                  <a:srgbClr val="006AB3"/>
                </a:solidFill>
                <a:latin typeface="+mj-lt"/>
              </a:rPr>
              <a:t>токена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 члена ГЭК осуществляется в присутствии члена ГЭК на странице Техническая подготовка.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9660" y="4629680"/>
            <a:ext cx="95075" cy="3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046" tIns="23523" rIns="47046" bIns="2352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3071816"/>
            <a:ext cx="4571097" cy="909280"/>
          </a:xfrm>
          <a:prstGeom prst="rect">
            <a:avLst/>
          </a:prstGeom>
        </p:spPr>
        <p:txBody>
          <a:bodyPr lIns="47046" tIns="23523" rIns="47046" bIns="23523">
            <a:spAutoFit/>
          </a:bodyPr>
          <a:lstStyle/>
          <a:p>
            <a:pPr lvl="0"/>
            <a:r>
              <a:rPr lang="ru-RU" sz="1400" b="1" dirty="0">
                <a:solidFill>
                  <a:srgbClr val="006AB3"/>
                </a:solidFill>
                <a:latin typeface="+mj-lt"/>
              </a:rPr>
              <a:t>Подключите </a:t>
            </a:r>
            <a:r>
              <a:rPr lang="ru-RU" sz="1400" b="1" dirty="0" err="1">
                <a:solidFill>
                  <a:srgbClr val="006AB3"/>
                </a:solidFill>
                <a:latin typeface="+mj-lt"/>
              </a:rPr>
              <a:t>токен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 члена ГЭК к рабочей станции, нажмите кнопку Проверить.</a:t>
            </a:r>
          </a:p>
          <a:p>
            <a:r>
              <a:rPr lang="ru-RU" sz="1400" b="1" dirty="0">
                <a:solidFill>
                  <a:srgbClr val="006AB3"/>
                </a:solidFill>
                <a:latin typeface="+mj-lt"/>
              </a:rPr>
              <a:t>В результате откроется окно с запросом пароля доступа к </a:t>
            </a:r>
            <a:r>
              <a:rPr lang="ru-RU" sz="1400" b="1" dirty="0" err="1">
                <a:solidFill>
                  <a:srgbClr val="006AB3"/>
                </a:solidFill>
                <a:latin typeface="+mj-lt"/>
              </a:rPr>
              <a:t>токену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. Введите пароль к </a:t>
            </a:r>
            <a:r>
              <a:rPr lang="ru-RU" sz="1400" b="1" dirty="0" err="1">
                <a:solidFill>
                  <a:srgbClr val="006AB3"/>
                </a:solidFill>
                <a:latin typeface="+mj-lt"/>
              </a:rPr>
              <a:t>токену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 и нажмите кнопку ОК.</a:t>
            </a:r>
          </a:p>
        </p:txBody>
      </p:sp>
      <p:pic>
        <p:nvPicPr>
          <p:cNvPr id="3075" name="Рисунок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8" t="28851" r="71552" b="67712"/>
          <a:stretch>
            <a:fillRect/>
          </a:stretch>
        </p:blipFill>
        <p:spPr bwMode="auto">
          <a:xfrm>
            <a:off x="0" y="201022"/>
            <a:ext cx="102985" cy="7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0087" y="280593"/>
            <a:ext cx="114247" cy="1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046" tIns="23523" rIns="47046" bIns="2352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70459" fontAlgn="base">
              <a:spcBef>
                <a:spcPct val="0"/>
              </a:spcBef>
              <a:spcAft>
                <a:spcPct val="0"/>
              </a:spcAft>
              <a:tabLst>
                <a:tab pos="138851" algn="l"/>
              </a:tabLst>
            </a:pPr>
            <a:r>
              <a:rPr lang="ru-RU" sz="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00034" y="4214824"/>
            <a:ext cx="7049166" cy="53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46" tIns="23523" rIns="47046" bIns="23523" numCol="1" anchor="ctr" anchorCtr="0" compatLnSpc="1">
            <a:prstTxWarp prst="textNoShape">
              <a:avLst/>
            </a:prstTxWarp>
            <a:spAutoFit/>
          </a:bodyPr>
          <a:lstStyle/>
          <a:p>
            <a:pPr defTabSz="47045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В случае успешной проверки в строке «</a:t>
            </a:r>
            <a:r>
              <a:rPr lang="ru-RU" sz="1600" b="1" dirty="0" err="1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Токен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члена ГЭК» появится значок зеленого цвета </a:t>
            </a:r>
            <a:endParaRPr lang="ru-RU" sz="2300" b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8" t="28851" r="71552" b="67712"/>
          <a:stretch>
            <a:fillRect/>
          </a:stretch>
        </p:blipFill>
        <p:spPr bwMode="auto">
          <a:xfrm>
            <a:off x="2000232" y="4429138"/>
            <a:ext cx="444046" cy="26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48" y="1575976"/>
            <a:ext cx="3773751" cy="2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73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0298" y="1285866"/>
            <a:ext cx="4556944" cy="23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18818" tIns="18818" rIns="18818" bIns="18818" numCol="1" anchor="t" anchorCtr="0" compatLnSpc="1">
            <a:prstTxWarp prst="textNoShape">
              <a:avLst/>
            </a:prstTxWarp>
          </a:bodyPr>
          <a:lstStyle/>
          <a:p>
            <a:r>
              <a:rPr 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Контроль технической готовности</a:t>
            </a:r>
            <a:endParaRPr lang="ru-RU" sz="19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0" y="2543281"/>
            <a:ext cx="3970939" cy="2105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571618"/>
            <a:ext cx="8564128" cy="909280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6AB3"/>
                </a:solidFill>
                <a:latin typeface="+mj-lt"/>
              </a:rPr>
              <a:t>Формирование  протокола  готовности  выполняется  после  завершения  всех  действий  по технической подготовке станции сканирования, включая проверку работоспособности </a:t>
            </a:r>
            <a:r>
              <a:rPr lang="ru-RU" sz="1400" b="1" dirty="0" err="1">
                <a:solidFill>
                  <a:srgbClr val="006AB3"/>
                </a:solidFill>
                <a:latin typeface="+mj-lt"/>
              </a:rPr>
              <a:t>токена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 члена ГЭК. Протокол готовности формируется в виде файла в формате </a:t>
            </a:r>
            <a:r>
              <a:rPr lang="ru-RU" sz="1400" b="1" dirty="0" err="1">
                <a:solidFill>
                  <a:srgbClr val="006AB3"/>
                </a:solidFill>
                <a:latin typeface="+mj-lt"/>
              </a:rPr>
              <a:t>pdf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 и может быть распечатан на любом компьютере, имеющем подключение к принтеру и установленное ПО для просмотра </a:t>
            </a:r>
            <a:r>
              <a:rPr lang="ru-RU" sz="1400" b="1" dirty="0" err="1">
                <a:solidFill>
                  <a:srgbClr val="006AB3"/>
                </a:solidFill>
                <a:latin typeface="+mj-lt"/>
              </a:rPr>
              <a:t>pdf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-файлов.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8836" y="2793373"/>
            <a:ext cx="3892786" cy="786169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pPr lvl="0"/>
            <a:r>
              <a:rPr lang="ru-RU" sz="1400" b="1" dirty="0">
                <a:solidFill>
                  <a:srgbClr val="006AB3"/>
                </a:solidFill>
                <a:latin typeface="+mj-lt"/>
              </a:rPr>
              <a:t>Нажмите  кнопку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Продолжить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после  успешного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выполнения  всех  действий  этапа</a:t>
            </a:r>
            <a:r>
              <a:rPr lang="en-US" sz="1400" b="1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технической подготовки. </a:t>
            </a:r>
          </a:p>
          <a:p>
            <a:endParaRPr lang="ru-RU" sz="600" b="1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71604" y="642924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сканирования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9677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1142990"/>
            <a:ext cx="3278383" cy="339893"/>
          </a:xfrm>
          <a:prstGeom prst="rect">
            <a:avLst/>
          </a:prstGeom>
          <a:noFill/>
        </p:spPr>
        <p:txBody>
          <a:bodyPr wrap="none" lIns="47046" tIns="23523" rIns="47046" bIns="23523" rtlCol="0">
            <a:spAutoFit/>
          </a:bodyPr>
          <a:lstStyle/>
          <a:p>
            <a:r>
              <a:rPr lang="ru-RU" sz="1900" b="1" dirty="0">
                <a:solidFill>
                  <a:srgbClr val="FF0000"/>
                </a:solidFill>
              </a:rPr>
              <a:t>Сканирование бланков в ППЭ 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00166" y="571486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сканирования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1" y="1434340"/>
            <a:ext cx="4876226" cy="19942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2579" y="3679866"/>
            <a:ext cx="7933500" cy="1155501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pPr marL="235229" indent="-235229">
              <a:buFont typeface="+mj-lt"/>
              <a:buAutoNum type="arabicPeriod" startAt="4"/>
            </a:pPr>
            <a:r>
              <a:rPr lang="ru-RU" sz="1200" dirty="0" smtClean="0">
                <a:solidFill>
                  <a:srgbClr val="006AB3"/>
                </a:solidFill>
                <a:latin typeface="+mj-lt"/>
              </a:rPr>
              <a:t> Нажмите </a:t>
            </a:r>
            <a:r>
              <a:rPr lang="ru-RU" sz="1200" dirty="0">
                <a:solidFill>
                  <a:srgbClr val="006AB3"/>
                </a:solidFill>
                <a:latin typeface="+mj-lt"/>
              </a:rPr>
              <a:t>ссылку с указанием номера аудитории для выбора аудитории для сканирования.</a:t>
            </a:r>
          </a:p>
          <a:p>
            <a:pPr marL="235229" indent="-235229">
              <a:buFont typeface="+mj-lt"/>
              <a:buAutoNum type="arabicPeriod" startAt="4"/>
            </a:pPr>
            <a:r>
              <a:rPr lang="ru-RU" sz="1200" dirty="0">
                <a:solidFill>
                  <a:srgbClr val="006AB3"/>
                </a:solidFill>
                <a:latin typeface="+mj-lt"/>
              </a:rPr>
              <a:t>Нажмите ссылку кнопку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Аудитория</a:t>
            </a:r>
            <a:r>
              <a:rPr lang="ru-RU" sz="1200" dirty="0">
                <a:solidFill>
                  <a:srgbClr val="006AB3"/>
                </a:solidFill>
                <a:latin typeface="+mj-lt"/>
              </a:rPr>
              <a:t> в окне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Сканирование бланков в ППЭ</a:t>
            </a:r>
            <a:r>
              <a:rPr lang="ru-RU" sz="1200" dirty="0">
                <a:solidFill>
                  <a:srgbClr val="006AB3"/>
                </a:solidFill>
                <a:latin typeface="+mj-lt"/>
              </a:rPr>
              <a:t> для открытия окна со списком аудиторий.</a:t>
            </a:r>
          </a:p>
          <a:p>
            <a:pPr marL="235229" indent="-235229">
              <a:buFont typeface="+mj-lt"/>
              <a:buAutoNum type="arabicPeriod" startAt="4"/>
            </a:pPr>
            <a:r>
              <a:rPr lang="ru-RU" sz="1200" dirty="0">
                <a:solidFill>
                  <a:srgbClr val="006AB3"/>
                </a:solidFill>
                <a:latin typeface="+mj-lt"/>
              </a:rPr>
              <a:t>Нажмите кнопку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Изменить номер</a:t>
            </a:r>
            <a:r>
              <a:rPr lang="ru-RU" sz="1200" dirty="0">
                <a:solidFill>
                  <a:srgbClr val="006AB3"/>
                </a:solidFill>
                <a:latin typeface="+mj-lt"/>
              </a:rPr>
              <a:t> для изменения номера активной аудитории, изменить специальную аудиторию «Штаб» удалить нельзя</a:t>
            </a:r>
            <a:r>
              <a:rPr lang="ru-RU" sz="1200" dirty="0" smtClean="0">
                <a:solidFill>
                  <a:srgbClr val="006AB3"/>
                </a:solidFill>
                <a:latin typeface="+mj-lt"/>
              </a:rPr>
              <a:t>.</a:t>
            </a:r>
          </a:p>
          <a:p>
            <a:pPr marL="235229" indent="-235229">
              <a:buFont typeface="+mj-lt"/>
              <a:buAutoNum type="arabicPeriod" startAt="4"/>
            </a:pPr>
            <a:r>
              <a:rPr lang="ru-RU" sz="1200" dirty="0">
                <a:solidFill>
                  <a:srgbClr val="006AB3"/>
                </a:solidFill>
                <a:latin typeface="+mj-lt"/>
              </a:rPr>
              <a:t>Нажмите кнопку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Удалить аудиторию</a:t>
            </a:r>
            <a:r>
              <a:rPr lang="ru-RU" sz="1200" dirty="0">
                <a:solidFill>
                  <a:srgbClr val="006AB3"/>
                </a:solidFill>
                <a:latin typeface="+mj-lt"/>
              </a:rPr>
              <a:t> для удаления аудитории. Удалить можно аудиторию, у которой нет отсканированных бланков, специальную аудиторию «Штаб» удалить нельзя</a:t>
            </a:r>
            <a:r>
              <a:rPr lang="ru-RU" sz="1200" dirty="0" smtClean="0">
                <a:solidFill>
                  <a:srgbClr val="006AB3"/>
                </a:solidFill>
                <a:latin typeface="+mj-lt"/>
              </a:rPr>
              <a:t>.</a:t>
            </a:r>
            <a:endParaRPr lang="ru-RU" sz="1200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60149" y="1468334"/>
            <a:ext cx="3810832" cy="1524833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200" dirty="0">
                <a:solidFill>
                  <a:srgbClr val="006AB3"/>
                </a:solidFill>
                <a:latin typeface="+mj-lt"/>
              </a:rPr>
              <a:t>Для перехода к сканированию бланков необходимо выбрать аудиторию из списка или создать новую:</a:t>
            </a:r>
          </a:p>
          <a:p>
            <a:pPr marL="235229" indent="-235229">
              <a:buFont typeface="+mj-lt"/>
              <a:buAutoNum type="arabicPeriod"/>
            </a:pPr>
            <a:r>
              <a:rPr lang="ru-RU" sz="1200" dirty="0">
                <a:solidFill>
                  <a:srgbClr val="006AB3"/>
                </a:solidFill>
                <a:latin typeface="+mj-lt"/>
              </a:rPr>
              <a:t>Нажмите кнопку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Добавить аудиторию</a:t>
            </a:r>
            <a:r>
              <a:rPr lang="ru-RU" sz="1200" dirty="0">
                <a:solidFill>
                  <a:srgbClr val="006AB3"/>
                </a:solidFill>
                <a:latin typeface="+mj-lt"/>
              </a:rPr>
              <a:t> для создания новой аудитории ППЭ.</a:t>
            </a:r>
          </a:p>
          <a:p>
            <a:pPr marL="235229" indent="-235229">
              <a:buFont typeface="+mj-lt"/>
              <a:buAutoNum type="arabicPeriod"/>
            </a:pPr>
            <a:r>
              <a:rPr lang="ru-RU" sz="1200" dirty="0">
                <a:solidFill>
                  <a:srgbClr val="006AB3"/>
                </a:solidFill>
                <a:latin typeface="+mj-lt"/>
              </a:rPr>
              <a:t>В открывшемся окне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Новая аудитория</a:t>
            </a:r>
            <a:r>
              <a:rPr lang="ru-RU" sz="1200" dirty="0">
                <a:solidFill>
                  <a:srgbClr val="006AB3"/>
                </a:solidFill>
                <a:latin typeface="+mj-lt"/>
              </a:rPr>
              <a:t> введите номер аудитории.</a:t>
            </a:r>
          </a:p>
          <a:p>
            <a:pPr marL="235229" indent="-235229">
              <a:buFont typeface="+mj-lt"/>
              <a:buAutoNum type="arabicPeriod"/>
            </a:pPr>
            <a:r>
              <a:rPr lang="ru-RU" sz="1200" dirty="0">
                <a:solidFill>
                  <a:srgbClr val="006AB3"/>
                </a:solidFill>
                <a:latin typeface="+mj-lt"/>
              </a:rPr>
              <a:t>После ввода номера аудитории в окне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Новая аудитория</a:t>
            </a:r>
            <a:r>
              <a:rPr lang="ru-RU" sz="1200" dirty="0">
                <a:solidFill>
                  <a:srgbClr val="006AB3"/>
                </a:solidFill>
                <a:latin typeface="+mj-lt"/>
              </a:rPr>
              <a:t> нажмите кнопку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Продолжить</a:t>
            </a:r>
            <a:r>
              <a:rPr lang="ru-RU" sz="1200" dirty="0">
                <a:solidFill>
                  <a:srgbClr val="006AB3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4624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86116" y="1071552"/>
            <a:ext cx="4404200" cy="243650"/>
          </a:xfrm>
          <a:prstGeom prst="rect">
            <a:avLst/>
          </a:prstGeom>
          <a:noFill/>
        </p:spPr>
        <p:txBody>
          <a:bodyPr lIns="47046" tIns="23523" rIns="47046" bIns="23523"/>
          <a:lstStyle/>
          <a:p>
            <a:r>
              <a:rPr lang="ru-RU" sz="1600" b="1" dirty="0">
                <a:solidFill>
                  <a:srgbClr val="FF0000"/>
                </a:solidFill>
                <a:latin typeface="+mj-lt"/>
              </a:rPr>
              <a:t>Сканирование бланков в ППЭ </a:t>
            </a:r>
            <a:endParaRPr lang="ru-RU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742" y="4404598"/>
            <a:ext cx="4169105" cy="232171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pPr lvl="0"/>
            <a:r>
              <a:rPr lang="en-US" sz="1200" b="1" dirty="0">
                <a:solidFill>
                  <a:srgbClr val="00B050"/>
                </a:solidFill>
                <a:latin typeface="+mj-lt"/>
              </a:rPr>
              <a:t>1.</a:t>
            </a:r>
            <a:r>
              <a:rPr lang="ru-RU" sz="1200" b="1" dirty="0">
                <a:latin typeface="+mj-lt"/>
              </a:rPr>
              <a:t>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Фильтр и статистика обработки аудитории. </a:t>
            </a:r>
            <a:endParaRPr lang="ru-RU" sz="1200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0266" y="4687050"/>
            <a:ext cx="2530071" cy="232171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+mj-lt"/>
              </a:rPr>
              <a:t>2.</a:t>
            </a:r>
            <a:r>
              <a:rPr lang="ru-RU" sz="1200" b="1" dirty="0">
                <a:latin typeface="+mj-lt"/>
              </a:rPr>
              <a:t>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Основные функции.</a:t>
            </a:r>
            <a:endParaRPr lang="ru-RU" sz="1200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7459" y="4356461"/>
            <a:ext cx="2705087" cy="232171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+mj-lt"/>
              </a:rPr>
              <a:t>3.</a:t>
            </a:r>
            <a:r>
              <a:rPr lang="ru-RU" sz="1200" b="1" dirty="0">
                <a:latin typeface="+mj-lt"/>
              </a:rPr>
              <a:t>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Изображения бланков.</a:t>
            </a:r>
            <a:endParaRPr lang="ru-RU" sz="1200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1847" y="4607583"/>
            <a:ext cx="3308628" cy="416837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+mj-lt"/>
              </a:rPr>
              <a:t>4.</a:t>
            </a:r>
            <a:r>
              <a:rPr lang="ru-RU" sz="1200" dirty="0">
                <a:latin typeface="+mj-lt"/>
              </a:rPr>
              <a:t>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Панель инструментов для работы с изображениями.</a:t>
            </a:r>
            <a:endParaRPr lang="ru-RU" sz="1200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71538" y="500048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1900" dirty="0" smtClean="0">
                <a:solidFill>
                  <a:schemeClr val="tx1"/>
                </a:solidFill>
              </a:rPr>
              <a:t>Работа с программным обеспечением Станция сканирования в ППЭ</a:t>
            </a:r>
            <a:endParaRPr lang="ru-RU" sz="1900" dirty="0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0" y="1602214"/>
            <a:ext cx="6322269" cy="28023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4282" y="1285866"/>
            <a:ext cx="7862295" cy="262949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400" dirty="0">
                <a:solidFill>
                  <a:srgbClr val="006AB3"/>
                </a:solidFill>
                <a:latin typeface="+mj-lt"/>
              </a:rPr>
              <a:t>Окно «Сканирование бланков в ППЭ» состоит из следующих блоков:</a:t>
            </a:r>
          </a:p>
        </p:txBody>
      </p:sp>
    </p:spTree>
    <p:extLst>
      <p:ext uri="{BB962C8B-B14F-4D97-AF65-F5344CB8AC3E}">
        <p14:creationId xmlns:p14="http://schemas.microsoft.com/office/powerpoint/2010/main" val="1125466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022743" y="1400117"/>
            <a:ext cx="3892786" cy="314506"/>
          </a:xfrm>
          <a:prstGeom prst="rect">
            <a:avLst/>
          </a:prstGeom>
          <a:noFill/>
        </p:spPr>
        <p:txBody>
          <a:bodyPr lIns="47046" tIns="23523" rIns="47046" bIns="23523"/>
          <a:lstStyle/>
          <a:p>
            <a:r>
              <a:rPr lang="ru-RU" sz="1600" b="1" dirty="0">
                <a:solidFill>
                  <a:srgbClr val="FF0000"/>
                </a:solidFill>
                <a:latin typeface="+mj-lt"/>
              </a:rPr>
              <a:t>Сканирование</a:t>
            </a:r>
            <a:r>
              <a:rPr lang="ru-RU" sz="1600" b="1" dirty="0">
                <a:solidFill>
                  <a:srgbClr val="FF0000"/>
                </a:solidFill>
              </a:rPr>
              <a:t> бланков в ППЭ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8684" y="1868807"/>
            <a:ext cx="3661552" cy="555337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pPr lvl="0"/>
            <a:r>
              <a:rPr lang="ru-RU" sz="1100" b="1" dirty="0">
                <a:solidFill>
                  <a:srgbClr val="00B050"/>
                </a:solidFill>
                <a:latin typeface="+mj-lt"/>
              </a:rPr>
              <a:t>1.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Нажмите кнопку Список аудиторий, если необходимо для отредактировать номер активной аудитории, указать другую активную аудиторию или создать новую.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5996" y="2415395"/>
            <a:ext cx="3646926" cy="386060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pPr algn="just"/>
            <a:r>
              <a:rPr lang="ru-RU" sz="1100" b="1" dirty="0">
                <a:solidFill>
                  <a:srgbClr val="00B050"/>
                </a:solidFill>
                <a:latin typeface="+mj-lt"/>
              </a:rPr>
              <a:t>2.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Нажмите кнопку Выбор сканера, если необходимо выбрать другой сканер.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5996" y="2789718"/>
            <a:ext cx="4384506" cy="386060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pPr lvl="0"/>
            <a:r>
              <a:rPr lang="ru-RU" sz="1100" b="1" dirty="0">
                <a:solidFill>
                  <a:srgbClr val="00B050"/>
                </a:solidFill>
                <a:latin typeface="+mj-lt"/>
              </a:rPr>
              <a:t>3.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Нажмите кнопку Сканировать, чтобы запустить процесс  сканирования в аудитории.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4691" y="3073897"/>
            <a:ext cx="4072967" cy="1232445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pPr lvl="0"/>
            <a:r>
              <a:rPr lang="ru-RU" sz="1100" b="1" dirty="0">
                <a:solidFill>
                  <a:srgbClr val="006AB3"/>
                </a:solidFill>
                <a:latin typeface="+mj-lt"/>
              </a:rPr>
              <a:t>В открывшемся  окне  настроек  сканера  необходимо  установить  параметры сканирования и запустить процесс сканирования бланков: </a:t>
            </a:r>
          </a:p>
          <a:p>
            <a:pPr lvl="0"/>
            <a:r>
              <a:rPr lang="ru-RU" sz="1100" b="1" dirty="0">
                <a:solidFill>
                  <a:srgbClr val="006AB3"/>
                </a:solidFill>
                <a:latin typeface="+mj-lt"/>
              </a:rPr>
              <a:t> - Формат бумаги: не менее А4. </a:t>
            </a:r>
          </a:p>
          <a:p>
            <a:pPr lvl="0"/>
            <a:r>
              <a:rPr lang="ru-RU" sz="1100" b="1" dirty="0">
                <a:solidFill>
                  <a:srgbClr val="006AB3"/>
                </a:solidFill>
                <a:latin typeface="+mj-lt"/>
              </a:rPr>
              <a:t> - Разрешение сканирование: не менее 300 точек на дюйм. </a:t>
            </a:r>
          </a:p>
          <a:p>
            <a:pPr lvl="0"/>
            <a:r>
              <a:rPr lang="ru-RU" sz="1100" b="1" dirty="0">
                <a:solidFill>
                  <a:srgbClr val="006AB3"/>
                </a:solidFill>
                <a:latin typeface="+mj-lt"/>
              </a:rPr>
              <a:t> - Цветность сканирования: цветное. </a:t>
            </a:r>
          </a:p>
          <a:p>
            <a:endParaRPr lang="ru-RU" sz="1100" b="1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929072"/>
            <a:ext cx="3701639" cy="386060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pPr lvl="0" algn="just"/>
            <a:r>
              <a:rPr lang="ru-RU" sz="1100" b="1" dirty="0">
                <a:solidFill>
                  <a:srgbClr val="00B050"/>
                </a:solidFill>
                <a:latin typeface="+mj-lt"/>
              </a:rPr>
              <a:t>4.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При  необходимости  воспользуйтесь  фильтрами  для  просмотра  требуемых изображений бланков.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4357700"/>
            <a:ext cx="3701640" cy="386060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pPr lvl="0" algn="just"/>
            <a:r>
              <a:rPr lang="ru-RU" sz="1100" b="1" dirty="0">
                <a:solidFill>
                  <a:srgbClr val="00B050"/>
                </a:solidFill>
                <a:latin typeface="+mj-lt"/>
              </a:rPr>
              <a:t>5.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При необходимости воспользуйтесь панелью инструментов для работы с изображениями.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643042" y="500048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сканирования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" y="1557370"/>
            <a:ext cx="4362416" cy="2140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219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407050" y="1243618"/>
            <a:ext cx="3728879" cy="257951"/>
          </a:xfrm>
          <a:prstGeom prst="rect">
            <a:avLst/>
          </a:prstGeom>
          <a:noFill/>
        </p:spPr>
        <p:txBody>
          <a:bodyPr lIns="47046" tIns="23523" rIns="47046" bIns="23523"/>
          <a:lstStyle/>
          <a:p>
            <a:r>
              <a:rPr lang="ru-RU" sz="1400" b="1" dirty="0">
                <a:solidFill>
                  <a:srgbClr val="FF0000"/>
                </a:solidFill>
                <a:latin typeface="+mj-lt"/>
              </a:rPr>
              <a:t>Сканирование бланков в ППЭ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8900" y="1577691"/>
            <a:ext cx="4220599" cy="1740277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pPr lvl="0"/>
            <a:r>
              <a:rPr lang="ru-RU" sz="1100" b="1" dirty="0">
                <a:solidFill>
                  <a:srgbClr val="00B050"/>
                </a:solidFill>
                <a:latin typeface="+mj-lt"/>
              </a:rPr>
              <a:t>6.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Нажмите кнопку Завершить сканирование в аудитории для завершения сканирования и осуществления проверки корректности данных: </a:t>
            </a:r>
          </a:p>
          <a:p>
            <a:pPr lvl="0"/>
            <a:r>
              <a:rPr lang="ru-RU" sz="1100" b="1" dirty="0">
                <a:solidFill>
                  <a:srgbClr val="006AB3"/>
                </a:solidFill>
                <a:latin typeface="+mj-lt"/>
              </a:rPr>
              <a:t>  - если данные корректны, то открывается окно подтверждения  закрытия аудитории «Завершение сканирования бланков в аудитории»; </a:t>
            </a:r>
          </a:p>
          <a:p>
            <a:pPr lvl="0"/>
            <a:r>
              <a:rPr lang="ru-RU" sz="1100" b="1" dirty="0">
                <a:solidFill>
                  <a:srgbClr val="006AB3"/>
                </a:solidFill>
                <a:latin typeface="+mj-lt"/>
              </a:rPr>
              <a:t> -  если данные не корректны, то открывается окно «Некорректные данные». Из которой выполняется возврат на страницу сканирования, либо, после подтверждения игнорирования ошибок завершается сканирования в аудитории.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3855" y="3357568"/>
            <a:ext cx="4210145" cy="724614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100" b="1" dirty="0">
                <a:solidFill>
                  <a:srgbClr val="006AB3"/>
                </a:solidFill>
                <a:latin typeface="+mj-lt"/>
              </a:rPr>
              <a:t>После </a:t>
            </a:r>
            <a:r>
              <a:rPr lang="ru-RU" sz="1100" b="1" dirty="0" smtClean="0">
                <a:solidFill>
                  <a:srgbClr val="006AB3"/>
                </a:solidFill>
                <a:latin typeface="+mj-lt"/>
              </a:rPr>
              <a:t>подтверждения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завершения сканирования в аудитории открывается окно «Выбор дальнейшего действия», в котором доступно создание аудитории, выбор аудитории и завершение сканирования в ППЭ.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57356" y="500048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сканирования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1" y="1490860"/>
            <a:ext cx="4179623" cy="189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714758"/>
            <a:ext cx="4893614" cy="10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52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12713"/>
            <a:ext cx="7886700" cy="856506"/>
          </a:xfrm>
        </p:spPr>
        <p:txBody>
          <a:bodyPr/>
          <a:lstStyle/>
          <a:p>
            <a:pPr algn="ctr"/>
            <a:r>
              <a:rPr lang="ru-RU" sz="3600" b="1" dirty="0"/>
              <a:t>Краткое описание технологии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988530" y="1369219"/>
            <a:ext cx="5625081" cy="943891"/>
            <a:chOff x="740186" y="692"/>
            <a:chExt cx="5625081" cy="943891"/>
          </a:xfrm>
        </p:grpSpPr>
        <p:sp>
          <p:nvSpPr>
            <p:cNvPr id="5" name="Пятиугольник 4"/>
            <p:cNvSpPr/>
            <p:nvPr/>
          </p:nvSpPr>
          <p:spPr>
            <a:xfrm rot="10800000">
              <a:off x="740186" y="692"/>
              <a:ext cx="5625081" cy="94389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Пятиугольник 4"/>
            <p:cNvSpPr txBox="1"/>
            <p:nvPr/>
          </p:nvSpPr>
          <p:spPr>
            <a:xfrm>
              <a:off x="976159" y="692"/>
              <a:ext cx="5389108" cy="943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6230" tIns="68580" rIns="128016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Сканирование бланков ответов участников в ППЭ, форм ППЭ</a:t>
              </a:r>
              <a:endParaRPr lang="ru-RU" sz="18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988529" y="2442416"/>
            <a:ext cx="5625081" cy="1008140"/>
            <a:chOff x="864260" y="620"/>
            <a:chExt cx="5625081" cy="1440188"/>
          </a:xfrm>
        </p:grpSpPr>
        <p:sp>
          <p:nvSpPr>
            <p:cNvPr id="8" name="Пятиугольник 7"/>
            <p:cNvSpPr/>
            <p:nvPr/>
          </p:nvSpPr>
          <p:spPr>
            <a:xfrm rot="10800000">
              <a:off x="864260" y="620"/>
              <a:ext cx="5625081" cy="1440188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ятиугольник 4"/>
            <p:cNvSpPr txBox="1"/>
            <p:nvPr/>
          </p:nvSpPr>
          <p:spPr>
            <a:xfrm rot="21600000">
              <a:off x="1224307" y="620"/>
              <a:ext cx="5265034" cy="1440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83" tIns="68580" rIns="128016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Шифрование электронных образов отсканированных бланков и передача в РЦОИ по открытым каналам связи	</a:t>
              </a:r>
              <a:endParaRPr lang="ru-RU" sz="18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988529" y="3579862"/>
            <a:ext cx="5625081" cy="936104"/>
            <a:chOff x="1097914" y="510887"/>
            <a:chExt cx="5625081" cy="2374804"/>
          </a:xfrm>
        </p:grpSpPr>
        <p:sp>
          <p:nvSpPr>
            <p:cNvPr id="11" name="Пятиугольник 10"/>
            <p:cNvSpPr/>
            <p:nvPr/>
          </p:nvSpPr>
          <p:spPr>
            <a:xfrm rot="10800000">
              <a:off x="1097914" y="510887"/>
              <a:ext cx="5625081" cy="237480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Пятиугольник 4"/>
            <p:cNvSpPr txBox="1"/>
            <p:nvPr/>
          </p:nvSpPr>
          <p:spPr>
            <a:xfrm rot="21600000">
              <a:off x="1691615" y="510887"/>
              <a:ext cx="5031380" cy="2374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47223" tIns="68580" rIns="128016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Получение и дешифрование пакетов данных из ППЭ, обработка в РЦОИ аналогично стандартной процедуре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28165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28926" y="1142990"/>
            <a:ext cx="4548413" cy="243650"/>
          </a:xfrm>
          <a:prstGeom prst="rect">
            <a:avLst/>
          </a:prstGeom>
          <a:noFill/>
        </p:spPr>
        <p:txBody>
          <a:bodyPr lIns="47046" tIns="23523" rIns="47046" bIns="23523"/>
          <a:lstStyle/>
          <a:p>
            <a:r>
              <a:rPr lang="ru-RU" sz="1900" b="1" dirty="0">
                <a:solidFill>
                  <a:srgbClr val="FF0000"/>
                </a:solidFill>
              </a:rPr>
              <a:t>Сканирование бланков в ППЭ 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6975" y="2330014"/>
            <a:ext cx="3995228" cy="1432500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endParaRPr lang="ru-RU" sz="600" b="1" dirty="0">
              <a:latin typeface="+mj-lt"/>
            </a:endParaRPr>
          </a:p>
          <a:p>
            <a:pPr lvl="0"/>
            <a:r>
              <a:rPr lang="ru-RU" sz="1200" b="1" dirty="0">
                <a:solidFill>
                  <a:srgbClr val="00B050"/>
                </a:solidFill>
                <a:latin typeface="+mj-lt"/>
              </a:rPr>
              <a:t>7</a:t>
            </a:r>
            <a:r>
              <a:rPr lang="ru-RU" sz="1000" b="1" dirty="0">
                <a:solidFill>
                  <a:srgbClr val="00B050"/>
                </a:solidFill>
                <a:latin typeface="+mj-lt"/>
              </a:rPr>
              <a:t>.</a:t>
            </a:r>
            <a:r>
              <a:rPr lang="ru-RU" sz="1000" b="1" dirty="0">
                <a:latin typeface="+mj-lt"/>
              </a:rPr>
              <a:t>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Нажмите кнопку Перейти к экспорту для завершения сканирования и осуществления проверки корректности данных:</a:t>
            </a:r>
          </a:p>
          <a:p>
            <a:pPr marL="411651" lvl="1" indent="-274434">
              <a:buFont typeface="Arial" pitchFamily="34" charset="0"/>
              <a:buChar char="•"/>
              <a:tabLst>
                <a:tab pos="411651" algn="l"/>
              </a:tabLst>
            </a:pPr>
            <a:r>
              <a:rPr lang="ru-RU" sz="1200" b="1" dirty="0">
                <a:solidFill>
                  <a:srgbClr val="006AB3"/>
                </a:solidFill>
                <a:latin typeface="+mj-lt"/>
              </a:rPr>
              <a:t>если данные корректны, то происходит переход к окну «Экспорт данных»;</a:t>
            </a:r>
          </a:p>
          <a:p>
            <a:pPr marL="411651" lvl="1" indent="-274434">
              <a:buFont typeface="Arial" pitchFamily="34" charset="0"/>
              <a:buChar char="•"/>
              <a:tabLst>
                <a:tab pos="411651" algn="l"/>
              </a:tabLst>
            </a:pPr>
            <a:r>
              <a:rPr lang="ru-RU" sz="1200" b="1" dirty="0">
                <a:solidFill>
                  <a:srgbClr val="006AB3"/>
                </a:solidFill>
                <a:latin typeface="+mj-lt"/>
              </a:rPr>
              <a:t>если данные некорректны, то открывается окно «Некорректные данные».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571486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сканирования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8" y="2371806"/>
            <a:ext cx="4504232" cy="24695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940790" y="3913403"/>
            <a:ext cx="3667414" cy="786169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pPr marL="137217" lvl="1"/>
            <a:r>
              <a:rPr lang="ru-RU" sz="1200" b="1" dirty="0">
                <a:solidFill>
                  <a:srgbClr val="006AB3"/>
                </a:solidFill>
                <a:latin typeface="+mj-lt"/>
              </a:rPr>
              <a:t>При нажатии кнопки Отмена выполняется возврат к окну «Сканирование бланков в ППЭ», после игнорирования ошибок и нажатия кнопки Продолжить открывается окно «Экспорт данных».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500180"/>
            <a:ext cx="8626302" cy="786169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200" b="1" dirty="0">
                <a:solidFill>
                  <a:srgbClr val="006AB3"/>
                </a:solidFill>
                <a:latin typeface="+mj-lt"/>
              </a:rPr>
              <a:t>После завершения сканирования всех бланков ППЭ и форм ППЭ технический специалист формирует протокол проведения процедуры сканирования бланков в ППЭ (форма ППЭ-15) и приглашает члена ГЭК для проверки количества отсканированных бланков и экспорта бланков в электронном виде. При необходимости любая аудитория может быть заново открыта для выполнения дополнительного или повторного сканирования.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4139514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786314" y="1142990"/>
            <a:ext cx="3073252" cy="243650"/>
          </a:xfrm>
          <a:prstGeom prst="rect">
            <a:avLst/>
          </a:prstGeom>
          <a:noFill/>
        </p:spPr>
        <p:txBody>
          <a:bodyPr lIns="47046" tIns="23523" rIns="47046" bIns="23523"/>
          <a:lstStyle/>
          <a:p>
            <a:r>
              <a:rPr lang="ru-RU" sz="1600" b="1" dirty="0">
                <a:solidFill>
                  <a:srgbClr val="FF0000"/>
                </a:solidFill>
                <a:latin typeface="+mj-lt"/>
              </a:rPr>
              <a:t>Экспорт данных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8604" y="2065184"/>
            <a:ext cx="95075" cy="124450"/>
          </a:xfrm>
          <a:prstGeom prst="rect">
            <a:avLst/>
          </a:prstGeom>
          <a:noFill/>
        </p:spPr>
        <p:txBody>
          <a:bodyPr wrap="none" lIns="47046" tIns="23523" rIns="47046" bIns="23523" rtlCol="0">
            <a:spAutoFit/>
          </a:bodyPr>
          <a:lstStyle/>
          <a:p>
            <a:endParaRPr lang="ru-RU" sz="5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364122"/>
            <a:ext cx="3728879" cy="555337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100" b="1" dirty="0">
                <a:solidFill>
                  <a:srgbClr val="00B050"/>
                </a:solidFill>
                <a:latin typeface="+mj-lt"/>
              </a:rPr>
              <a:t>1.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Нажмите кнопку Обновить информацию о </a:t>
            </a:r>
            <a:r>
              <a:rPr lang="ru-RU" sz="1100" b="1" dirty="0" err="1">
                <a:solidFill>
                  <a:srgbClr val="006AB3"/>
                </a:solidFill>
                <a:latin typeface="+mj-lt"/>
              </a:rPr>
              <a:t>токене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 члена ГЭК. В появившемся окне необходимо ввести пароль к </a:t>
            </a:r>
            <a:r>
              <a:rPr lang="ru-RU" sz="1100" b="1" dirty="0" err="1">
                <a:solidFill>
                  <a:srgbClr val="006AB3"/>
                </a:solidFill>
                <a:latin typeface="+mj-lt"/>
              </a:rPr>
              <a:t>токену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 члена ГЭК и нажать кнопку ОК.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4697" y="1863659"/>
            <a:ext cx="3918199" cy="724614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+mj-lt"/>
              </a:rPr>
              <a:t>Важно! </a:t>
            </a:r>
            <a:endParaRPr lang="ru-RU" sz="1100" b="1" dirty="0">
              <a:solidFill>
                <a:srgbClr val="FF0000"/>
              </a:solidFill>
              <a:latin typeface="+mj-lt"/>
            </a:endParaRPr>
          </a:p>
          <a:p>
            <a:r>
              <a:rPr lang="ru-RU" sz="1100" b="1" i="1" dirty="0">
                <a:latin typeface="+mj-lt"/>
              </a:rPr>
              <a:t>Не извлекайте </a:t>
            </a:r>
            <a:r>
              <a:rPr lang="ru-RU" sz="1100" b="1" i="1" dirty="0" err="1">
                <a:latin typeface="+mj-lt"/>
              </a:rPr>
              <a:t>токен</a:t>
            </a:r>
            <a:r>
              <a:rPr lang="ru-RU" sz="1100" b="1" i="1" dirty="0">
                <a:latin typeface="+mj-lt"/>
              </a:rPr>
              <a:t> члена ГЭК из компьютера до окончания процесса экспорта данных </a:t>
            </a:r>
            <a:r>
              <a:rPr lang="ru-RU" sz="1100" b="1" dirty="0">
                <a:latin typeface="+mj-lt"/>
              </a:rPr>
              <a:t>	</a:t>
            </a:r>
          </a:p>
          <a:p>
            <a:endParaRPr lang="ru-RU" sz="11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458259"/>
            <a:ext cx="3769856" cy="555337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100" b="1" dirty="0">
                <a:solidFill>
                  <a:srgbClr val="00B050"/>
                </a:solidFill>
                <a:latin typeface="+mj-lt"/>
              </a:rPr>
              <a:t>2.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smtClean="0">
                <a:solidFill>
                  <a:srgbClr val="006AB3"/>
                </a:solidFill>
                <a:latin typeface="+mj-lt"/>
              </a:rPr>
              <a:t>Нажмите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кнопку Загрузить сертификат, если необходимо загрузить сертификат РЦОИ отличный от загруженного на этапе технической подготовки.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8524" y="3007929"/>
            <a:ext cx="4655780" cy="386060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100" b="1" dirty="0">
                <a:solidFill>
                  <a:srgbClr val="00B050"/>
                </a:solidFill>
                <a:latin typeface="+mj-lt"/>
              </a:rPr>
              <a:t>3.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Нажмите кнопку Просмотреть сертификат для просмотра загруженного сертификата РЦОИ.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3286130"/>
            <a:ext cx="4033348" cy="724614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100" b="1" dirty="0">
                <a:solidFill>
                  <a:srgbClr val="00B050"/>
                </a:solidFill>
                <a:latin typeface="+mj-lt"/>
              </a:rPr>
              <a:t>4. 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Нажмите кнопку Экспорт данных для запуска процедуры экспорта данных. В открывшемся окне необходимо указать папку, в которую должен быть сохранен файл с бланками ответов в электронном виде.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82" y="3929072"/>
            <a:ext cx="4921424" cy="1063168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100" b="1" dirty="0">
                <a:solidFill>
                  <a:srgbClr val="006AB3"/>
                </a:solidFill>
                <a:latin typeface="+mj-lt"/>
              </a:rPr>
              <a:t>В результате завершения экспорта данных в указанной папке будет сохранен файл с бланками ответов в электронном виде. Файл экспорта имеет наименование вида: </a:t>
            </a:r>
          </a:p>
          <a:p>
            <a:r>
              <a:rPr lang="ru-RU" sz="1100" b="1" dirty="0">
                <a:solidFill>
                  <a:srgbClr val="006AB3"/>
                </a:solidFill>
                <a:latin typeface="+mj-lt"/>
              </a:rPr>
              <a:t>EGE_&lt;код региона&gt;_&lt;дата экзамена&gt;_&lt;код ППЭ&gt;AC&lt;количество аудиторий&gt;_RC&lt;количество бланков регистрации&gt;_&lt;наименование предмета&gt;_&lt;дата и время экспорта&gt;.</a:t>
            </a:r>
            <a:r>
              <a:rPr lang="ru-RU" sz="1100" b="1" dirty="0" err="1">
                <a:solidFill>
                  <a:srgbClr val="006AB3"/>
                </a:solidFill>
                <a:latin typeface="+mj-lt"/>
              </a:rPr>
              <a:t>dat</a:t>
            </a:r>
            <a:r>
              <a:rPr lang="ru-RU" sz="1100" b="1" dirty="0">
                <a:solidFill>
                  <a:srgbClr val="006AB3"/>
                </a:solidFill>
                <a:latin typeface="+mj-lt"/>
              </a:rPr>
              <a:t>.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428728" y="500048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сканирования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14428"/>
            <a:ext cx="4215646" cy="207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5676281" y="3586135"/>
            <a:ext cx="1940918" cy="101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819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68604" y="2065184"/>
            <a:ext cx="95075" cy="124450"/>
          </a:xfrm>
          <a:prstGeom prst="rect">
            <a:avLst/>
          </a:prstGeom>
          <a:noFill/>
        </p:spPr>
        <p:txBody>
          <a:bodyPr wrap="none" lIns="47046" tIns="23523" rIns="47046" bIns="23523" rtlCol="0">
            <a:spAutoFit/>
          </a:bodyPr>
          <a:lstStyle/>
          <a:p>
            <a:endParaRPr lang="ru-RU" sz="5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857356" y="500048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авторизации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9124" y="1285866"/>
            <a:ext cx="4445514" cy="774131"/>
          </a:xfrm>
          <a:prstGeom prst="rect">
            <a:avLst/>
          </a:prstGeom>
          <a:noFill/>
        </p:spPr>
        <p:txBody>
          <a:bodyPr lIns="47046" tIns="23523" rIns="47046" bIns="23523"/>
          <a:lstStyle/>
          <a:p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Подготовка протокола сканирования.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Завершение работы Станции сканирования в ППЭ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5075" cy="3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046" tIns="23523" rIns="47046" bIns="2352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337781"/>
              </p:ext>
            </p:extLst>
          </p:nvPr>
        </p:nvGraphicFramePr>
        <p:xfrm>
          <a:off x="515307" y="1116613"/>
          <a:ext cx="3761669" cy="1897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r:id="rId3" imgW="11972832" imgH="7858080" progId="Visio.Drawing.11">
                  <p:embed/>
                </p:oleObj>
              </mc:Choice>
              <mc:Fallback>
                <p:oleObj r:id="rId3" imgW="11972832" imgH="7858080" progId="Visio.Drawing.11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7" y="1116613"/>
                        <a:ext cx="3761669" cy="1897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357686" y="2071684"/>
            <a:ext cx="4571097" cy="693836"/>
          </a:xfrm>
          <a:prstGeom prst="rect">
            <a:avLst/>
          </a:prstGeom>
        </p:spPr>
        <p:txBody>
          <a:bodyPr lIns="47046" tIns="23523" rIns="47046" bIns="23523">
            <a:spAutoFit/>
          </a:bodyPr>
          <a:lstStyle/>
          <a:p>
            <a:r>
              <a:rPr lang="ru-RU" sz="1400" b="1" dirty="0">
                <a:solidFill>
                  <a:srgbClr val="006AB3"/>
                </a:solidFill>
                <a:latin typeface="+mj-lt"/>
              </a:rPr>
              <a:t>После завершения работ по сканированию и экспорту на станции сканирования необходимо сформировать Протокол сканирования (Форма ППЭ-15).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1400" y="3066513"/>
            <a:ext cx="5245017" cy="970835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200" b="1" dirty="0">
                <a:solidFill>
                  <a:srgbClr val="006AB3"/>
                </a:solidFill>
                <a:latin typeface="+mj-lt"/>
              </a:rPr>
              <a:t>Для формирования протокола</a:t>
            </a:r>
            <a:r>
              <a:rPr lang="en-US" sz="1200" b="1" dirty="0">
                <a:solidFill>
                  <a:srgbClr val="006AB3"/>
                </a:solidFill>
                <a:latin typeface="+mj-lt"/>
              </a:rPr>
              <a:t>:</a:t>
            </a:r>
            <a:endParaRPr lang="ru-RU" sz="1200" b="1" dirty="0">
              <a:solidFill>
                <a:srgbClr val="006AB3"/>
              </a:solidFill>
              <a:latin typeface="+mj-lt"/>
            </a:endParaRPr>
          </a:p>
          <a:p>
            <a:pPr lvl="0"/>
            <a:r>
              <a:rPr lang="ru-RU" sz="1200" b="1" dirty="0">
                <a:solidFill>
                  <a:srgbClr val="006AB3"/>
                </a:solidFill>
                <a:latin typeface="+mj-lt"/>
              </a:rPr>
              <a:t>Нажмите на кнопку Сформировать протокол на странице Экспорт данных</a:t>
            </a:r>
            <a:r>
              <a:rPr lang="ru-RU" sz="1200" b="1" dirty="0" smtClean="0">
                <a:solidFill>
                  <a:srgbClr val="006AB3"/>
                </a:solidFill>
                <a:latin typeface="+mj-lt"/>
              </a:rPr>
              <a:t>. В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диалоговом окне укажите имя и выберите папку для сохранения протокола</a:t>
            </a:r>
            <a:r>
              <a:rPr lang="ru-RU" sz="1200" b="1" dirty="0" smtClean="0">
                <a:solidFill>
                  <a:srgbClr val="006AB3"/>
                </a:solidFill>
                <a:latin typeface="+mj-lt"/>
              </a:rPr>
              <a:t>. Протокол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будет сохранен в формате </a:t>
            </a:r>
            <a:r>
              <a:rPr lang="en-US" sz="1200" b="1" dirty="0" err="1">
                <a:solidFill>
                  <a:srgbClr val="006AB3"/>
                </a:solidFill>
                <a:latin typeface="+mj-lt"/>
              </a:rPr>
              <a:t>pdf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. </a:t>
            </a:r>
            <a:r>
              <a:rPr lang="ru-RU" sz="1200" b="1" dirty="0" smtClean="0">
                <a:solidFill>
                  <a:srgbClr val="006AB3"/>
                </a:solidFill>
                <a:latin typeface="+mj-lt"/>
              </a:rPr>
              <a:t>Для </a:t>
            </a:r>
            <a:r>
              <a:rPr lang="ru-RU" sz="1200" b="1" dirty="0">
                <a:solidFill>
                  <a:srgbClr val="006AB3"/>
                </a:solidFill>
                <a:latin typeface="+mj-lt"/>
              </a:rPr>
              <a:t>просмотра протокола нажмите ОК в запросе.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5"/>
          <a:stretch>
            <a:fillRect/>
          </a:stretch>
        </p:blipFill>
        <p:spPr>
          <a:xfrm>
            <a:off x="5842277" y="2920015"/>
            <a:ext cx="2771255" cy="1022939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9469" y="4111417"/>
            <a:ext cx="8051309" cy="90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46" tIns="23523" rIns="47046" bIns="2352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7045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AB3"/>
                </a:solidFill>
                <a:latin typeface="+mj-lt"/>
                <a:ea typeface="Calibri" pitchFamily="34" charset="0"/>
                <a:cs typeface="Times New Roman" pitchFamily="18" charset="0"/>
              </a:rPr>
              <a:t>Для завершения работы Станции сканирования в ППЭ, необходимо воспользоваться кнопкой Закрыть            </a:t>
            </a:r>
            <a:r>
              <a:rPr lang="ru-RU" sz="1400" b="1" dirty="0">
                <a:solidFill>
                  <a:srgbClr val="006AB3"/>
                </a:solidFill>
                <a:latin typeface="+mj-lt"/>
                <a:ea typeface="Calibri" pitchFamily="34" charset="0"/>
                <a:cs typeface="Times New Roman" pitchFamily="18" charset="0"/>
              </a:rPr>
              <a:t>в окне приложения и в появившемся диалоговом окне с сообщением о подтверждении завершения работы Станции сканирования в ППЭ нажать кнопку ОК. </a:t>
            </a:r>
          </a:p>
          <a:p>
            <a:pPr algn="just" defTabSz="470459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6AB3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0" name="Рисунок 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4" r="784" b="95473"/>
          <a:stretch>
            <a:fillRect/>
          </a:stretch>
        </p:blipFill>
        <p:spPr bwMode="auto">
          <a:xfrm>
            <a:off x="0" y="201022"/>
            <a:ext cx="233072" cy="7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/>
          <p:nvPr/>
        </p:nvPicPr>
        <p:blipFill>
          <a:blip r:embed="rId6" cstate="print"/>
          <a:srcRect l="92464" r="785" b="95473"/>
          <a:stretch>
            <a:fillRect/>
          </a:stretch>
        </p:blipFill>
        <p:spPr bwMode="auto">
          <a:xfrm>
            <a:off x="8072462" y="4143386"/>
            <a:ext cx="492271" cy="22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8345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68604" y="2065184"/>
            <a:ext cx="95075" cy="124450"/>
          </a:xfrm>
          <a:prstGeom prst="rect">
            <a:avLst/>
          </a:prstGeom>
          <a:noFill/>
        </p:spPr>
        <p:txBody>
          <a:bodyPr wrap="none" lIns="47046" tIns="23523" rIns="47046" bIns="23523" rtlCol="0">
            <a:spAutoFit/>
          </a:bodyPr>
          <a:lstStyle/>
          <a:p>
            <a:endParaRPr lang="ru-RU" sz="5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571604" y="785800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Особые ситуации при работе с программным обеспечением Станция сканирования в ППЭ и </a:t>
            </a:r>
          </a:p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Станция авторизации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1643056"/>
            <a:ext cx="3073252" cy="243650"/>
          </a:xfrm>
          <a:prstGeom prst="rect">
            <a:avLst/>
          </a:prstGeom>
          <a:noFill/>
        </p:spPr>
        <p:txBody>
          <a:bodyPr lIns="47046" tIns="23523" rIns="47046" bIns="23523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Особые ситуации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724" y="2075280"/>
            <a:ext cx="8625137" cy="247560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300" b="1" i="1" dirty="0">
                <a:solidFill>
                  <a:srgbClr val="006AB3"/>
                </a:solidFill>
                <a:latin typeface="+mj-lt"/>
              </a:rPr>
              <a:t>Код 1.	Разное количество бланков регистрации, ответов 1 и ответов 2. (Экспорт запрещен).</a:t>
            </a:r>
            <a:endParaRPr lang="ru-RU" sz="1300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790" y="2457455"/>
            <a:ext cx="8026746" cy="247560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300" b="1" i="1" dirty="0">
                <a:solidFill>
                  <a:srgbClr val="006AB3"/>
                </a:solidFill>
                <a:latin typeface="+mj-lt"/>
              </a:rPr>
              <a:t>Код 3.	Найдены неизвестные изображения.</a:t>
            </a:r>
            <a:endParaRPr lang="ru-RU" sz="1300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2014" y="2754063"/>
            <a:ext cx="7949478" cy="247560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300" b="1" i="1" dirty="0">
                <a:solidFill>
                  <a:srgbClr val="006AB3"/>
                </a:solidFill>
                <a:latin typeface="+mj-lt"/>
              </a:rPr>
              <a:t>Код 4.	Найдены дубли бланков. (Экспорт запрещен)</a:t>
            </a:r>
            <a:endParaRPr lang="ru-RU" sz="1300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103" y="3078395"/>
            <a:ext cx="8031432" cy="247560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300" b="1" i="1" dirty="0">
                <a:solidFill>
                  <a:srgbClr val="006AB3"/>
                </a:solidFill>
                <a:latin typeface="+mj-lt"/>
              </a:rPr>
              <a:t>Код 5.	Найдены бланки №2 без оборотной стороны. (Экспорт запрещен)</a:t>
            </a:r>
            <a:endParaRPr lang="ru-RU" sz="1300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2014" y="3363339"/>
            <a:ext cx="8014522" cy="247560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300" b="1" i="1" dirty="0">
                <a:solidFill>
                  <a:srgbClr val="006AB3"/>
                </a:solidFill>
                <a:latin typeface="+mj-lt"/>
              </a:rPr>
              <a:t>Код 6.	Найдены оборотные стороны без бланков №2. (Экспорт запрещен)</a:t>
            </a:r>
            <a:endParaRPr lang="ru-RU" sz="1300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643320"/>
            <a:ext cx="7997696" cy="247560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300" b="1" i="1" dirty="0">
                <a:solidFill>
                  <a:srgbClr val="006AB3"/>
                </a:solidFill>
                <a:latin typeface="+mj-lt"/>
              </a:rPr>
              <a:t>Код 7.	Найдены доп. бланки №2 без основного бланка №2. (Экспорт запрещен)</a:t>
            </a:r>
            <a:endParaRPr lang="ru-RU" sz="1300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964888"/>
            <a:ext cx="7997696" cy="247560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300" b="1" i="1" dirty="0">
                <a:solidFill>
                  <a:srgbClr val="006AB3"/>
                </a:solidFill>
                <a:latin typeface="+mj-lt"/>
              </a:rPr>
              <a:t>Код 8.	Найдены бланки другого предмета. (Экспорт запрещен)</a:t>
            </a:r>
            <a:endParaRPr lang="ru-RU" sz="1300" dirty="0">
              <a:solidFill>
                <a:srgbClr val="006AB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512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85866"/>
            <a:ext cx="5566620" cy="246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68604" y="2065184"/>
            <a:ext cx="95075" cy="124450"/>
          </a:xfrm>
          <a:prstGeom prst="rect">
            <a:avLst/>
          </a:prstGeom>
          <a:noFill/>
        </p:spPr>
        <p:txBody>
          <a:bodyPr wrap="none" lIns="47046" tIns="23523" rIns="47046" bIns="23523" rtlCol="0">
            <a:spAutoFit/>
          </a:bodyPr>
          <a:lstStyle/>
          <a:p>
            <a:endParaRPr lang="ru-RU" sz="5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928794" y="500048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авторизации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70748" y="1714494"/>
            <a:ext cx="3073252" cy="243650"/>
          </a:xfrm>
          <a:prstGeom prst="rect">
            <a:avLst/>
          </a:prstGeom>
          <a:noFill/>
        </p:spPr>
        <p:txBody>
          <a:bodyPr lIns="47046" tIns="23523" rIns="47046" bIns="23523"/>
          <a:lstStyle/>
          <a:p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Установка и запуск</a:t>
            </a:r>
            <a:endParaRPr lang="ru-RU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4429138"/>
            <a:ext cx="4571097" cy="262949"/>
          </a:xfrm>
          <a:prstGeom prst="rect">
            <a:avLst/>
          </a:prstGeom>
        </p:spPr>
        <p:txBody>
          <a:bodyPr lIns="47046" tIns="23523" rIns="47046" bIns="23523">
            <a:spAutoFit/>
          </a:bodyPr>
          <a:lstStyle/>
          <a:p>
            <a:r>
              <a:rPr lang="ru-RU" sz="1400" b="1" dirty="0">
                <a:solidFill>
                  <a:srgbClr val="006AB3"/>
                </a:solidFill>
                <a:latin typeface="+mj-lt"/>
              </a:rPr>
              <a:t>Главное окно Станции авторизации </a:t>
            </a:r>
            <a:endParaRPr lang="ru-RU" sz="1400" dirty="0">
              <a:solidFill>
                <a:srgbClr val="006AB3"/>
              </a:solidFill>
              <a:latin typeface="+mj-lt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52" y="2173442"/>
            <a:ext cx="5183166" cy="229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80" y="3683816"/>
            <a:ext cx="1985987" cy="79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606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68604" y="2065184"/>
            <a:ext cx="95075" cy="124450"/>
          </a:xfrm>
          <a:prstGeom prst="rect">
            <a:avLst/>
          </a:prstGeom>
          <a:noFill/>
        </p:spPr>
        <p:txBody>
          <a:bodyPr wrap="none" lIns="47046" tIns="23523" rIns="47046" bIns="23523" rtlCol="0">
            <a:spAutoFit/>
          </a:bodyPr>
          <a:lstStyle/>
          <a:p>
            <a:endParaRPr lang="ru-RU" sz="5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928794" y="500048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авторизации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52888" y="1142990"/>
            <a:ext cx="7891112" cy="243650"/>
          </a:xfrm>
          <a:prstGeom prst="rect">
            <a:avLst/>
          </a:prstGeom>
          <a:noFill/>
        </p:spPr>
        <p:txBody>
          <a:bodyPr lIns="47046" tIns="23523" rIns="47046" bIns="23523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Выполнение передачи пакетов с электронными бланками в РЦОИ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00180"/>
            <a:ext cx="8502207" cy="478393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400" b="1" dirty="0">
                <a:solidFill>
                  <a:srgbClr val="006AB3"/>
                </a:solidFill>
                <a:latin typeface="+mj-lt"/>
              </a:rPr>
              <a:t>В РЦОИ передаётся зашифрованный пакет с электронными бланками (</a:t>
            </a:r>
            <a:r>
              <a:rPr lang="ru-RU" sz="1400" b="1" dirty="0" smtClean="0">
                <a:solidFill>
                  <a:srgbClr val="006AB3"/>
                </a:solidFill>
                <a:latin typeface="+mj-lt"/>
              </a:rPr>
              <a:t>формами ППЭ),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подписанный сертификатом члена ГЭК, который формируется средствами Станции сканирования в ППЭ.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119" y="1996290"/>
            <a:ext cx="5295955" cy="478393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400" b="1" dirty="0">
                <a:solidFill>
                  <a:srgbClr val="006AB3"/>
                </a:solidFill>
                <a:latin typeface="+mj-lt"/>
              </a:rPr>
              <a:t>Окно раздела передачи бланков в РЦОИ состоит из следующих </a:t>
            </a:r>
            <a:r>
              <a:rPr lang="ru-RU" sz="1400" b="1" dirty="0" smtClean="0">
                <a:solidFill>
                  <a:srgbClr val="006AB3"/>
                </a:solidFill>
                <a:latin typeface="+mj-lt"/>
              </a:rPr>
              <a:t>элементов. </a:t>
            </a:r>
            <a:endParaRPr lang="ru-RU" sz="1400" b="1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246" y="2460624"/>
            <a:ext cx="6433341" cy="262949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400" b="1" dirty="0" smtClean="0">
                <a:solidFill>
                  <a:srgbClr val="006AB3"/>
                </a:solidFill>
                <a:latin typeface="+mj-lt"/>
              </a:rPr>
              <a:t>1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. Индикатор соединения с сервером РЦОИ.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246" y="2745005"/>
            <a:ext cx="7777830" cy="478393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400" b="1" dirty="0" smtClean="0">
                <a:solidFill>
                  <a:srgbClr val="006AB3"/>
                </a:solidFill>
                <a:latin typeface="+mj-lt"/>
              </a:rPr>
              <a:t>2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. Функции управления передачей пакетов с электронными бланками. </a:t>
            </a:r>
            <a:r>
              <a:rPr lang="ru-RU" sz="1400" b="1" dirty="0" smtClean="0">
                <a:solidFill>
                  <a:srgbClr val="006AB3"/>
                </a:solidFill>
                <a:latin typeface="+mj-lt"/>
              </a:rPr>
              <a:t>В 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данном блоке отображаются следующие </a:t>
            </a:r>
            <a:r>
              <a:rPr lang="ru-RU" sz="1400" b="1" dirty="0" smtClean="0">
                <a:solidFill>
                  <a:srgbClr val="006AB3"/>
                </a:solidFill>
                <a:latin typeface="+mj-lt"/>
              </a:rPr>
              <a:t>инструменты. </a:t>
            </a:r>
            <a:endParaRPr lang="ru-RU" sz="1400" b="1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119" y="3164506"/>
            <a:ext cx="7908755" cy="1586388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400" b="1" dirty="0" smtClean="0">
                <a:solidFill>
                  <a:srgbClr val="006AB3"/>
                </a:solidFill>
                <a:latin typeface="+mj-lt"/>
              </a:rPr>
              <a:t>3</a:t>
            </a:r>
            <a:r>
              <a:rPr lang="ru-RU" sz="1400" b="1" dirty="0">
                <a:solidFill>
                  <a:srgbClr val="006AB3"/>
                </a:solidFill>
                <a:latin typeface="+mj-lt"/>
              </a:rPr>
              <a:t>. Список файлов пакетов с электронными бланками, выбранных для передачи в РЦОИ. </a:t>
            </a:r>
          </a:p>
          <a:p>
            <a:pPr marL="368363"/>
            <a:r>
              <a:rPr lang="ru-RU" sz="1200" b="1" dirty="0">
                <a:solidFill>
                  <a:srgbClr val="006AB3"/>
                </a:solidFill>
                <a:latin typeface="+mj-lt"/>
              </a:rPr>
              <a:t>Для каждого файла в списке указаны следующие сведения: </a:t>
            </a:r>
          </a:p>
          <a:p>
            <a:pPr marL="368363"/>
            <a:r>
              <a:rPr lang="ru-RU" sz="1200" b="1" dirty="0">
                <a:solidFill>
                  <a:srgbClr val="006AB3"/>
                </a:solidFill>
                <a:latin typeface="+mj-lt"/>
              </a:rPr>
              <a:t>Имя файла – Наименование файла пакета с электронными бланками, выбранного для передачи в РЦОИ. </a:t>
            </a:r>
          </a:p>
          <a:p>
            <a:pPr marL="368363"/>
            <a:r>
              <a:rPr lang="ru-RU" sz="1200" b="1" dirty="0">
                <a:solidFill>
                  <a:srgbClr val="006AB3"/>
                </a:solidFill>
                <a:latin typeface="+mj-lt"/>
              </a:rPr>
              <a:t>Передано – Количество байт соответствующего файла, переданных серверу РЦОИ (а также общий размер передаваемого файла). </a:t>
            </a:r>
          </a:p>
          <a:p>
            <a:pPr marL="368363"/>
            <a:r>
              <a:rPr lang="ru-RU" sz="1200" b="1" dirty="0">
                <a:solidFill>
                  <a:srgbClr val="006AB3"/>
                </a:solidFill>
                <a:latin typeface="+mj-lt"/>
              </a:rPr>
              <a:t>Статус – Статус передачи соответствующего файла на сервер РЦОИ. </a:t>
            </a:r>
          </a:p>
          <a:p>
            <a:pPr marL="368363"/>
            <a:r>
              <a:rPr lang="ru-RU" sz="1200" b="1" dirty="0">
                <a:solidFill>
                  <a:srgbClr val="006AB3"/>
                </a:solidFill>
                <a:latin typeface="+mj-lt"/>
              </a:rPr>
              <a:t>В нижней части отображается индикатор процесса передачи файла из ППЭ в РЦОИ. </a:t>
            </a:r>
          </a:p>
          <a:p>
            <a:r>
              <a:rPr lang="ru-RU" sz="1400" b="1" dirty="0">
                <a:solidFill>
                  <a:srgbClr val="006AB3"/>
                </a:solidFill>
                <a:latin typeface="+mj-lt"/>
              </a:rPr>
              <a:t>4. Кнопка Назад для возврата на главную страницу Станции авторизации. </a:t>
            </a:r>
          </a:p>
        </p:txBody>
      </p:sp>
    </p:spTree>
    <p:extLst>
      <p:ext uri="{BB962C8B-B14F-4D97-AF65-F5344CB8AC3E}">
        <p14:creationId xmlns:p14="http://schemas.microsoft.com/office/powerpoint/2010/main" val="834400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68604" y="2065184"/>
            <a:ext cx="95075" cy="124450"/>
          </a:xfrm>
          <a:prstGeom prst="rect">
            <a:avLst/>
          </a:prstGeom>
          <a:noFill/>
        </p:spPr>
        <p:txBody>
          <a:bodyPr wrap="none" lIns="47046" tIns="23523" rIns="47046" bIns="23523" rtlCol="0">
            <a:spAutoFit/>
          </a:bodyPr>
          <a:lstStyle/>
          <a:p>
            <a:endParaRPr lang="ru-RU" sz="5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14480" y="500048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авторизации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214428"/>
            <a:ext cx="7891112" cy="243650"/>
          </a:xfrm>
          <a:prstGeom prst="rect">
            <a:avLst/>
          </a:prstGeom>
          <a:noFill/>
        </p:spPr>
        <p:txBody>
          <a:bodyPr lIns="47046" tIns="23523" rIns="47046" bIns="23523"/>
          <a:lstStyle/>
          <a:p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Выполнение передачи пакетов с электронными бланками в РЦОИ</a:t>
            </a:r>
            <a:endParaRPr lang="ru-RU" sz="1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4" y="1463634"/>
            <a:ext cx="6313534" cy="216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41" y="3014996"/>
            <a:ext cx="4844093" cy="164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0" y="3396610"/>
            <a:ext cx="4564626" cy="155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549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6" y="1083274"/>
            <a:ext cx="5566620" cy="246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68604" y="2065184"/>
            <a:ext cx="95075" cy="124450"/>
          </a:xfrm>
          <a:prstGeom prst="rect">
            <a:avLst/>
          </a:prstGeom>
          <a:noFill/>
        </p:spPr>
        <p:txBody>
          <a:bodyPr wrap="none" lIns="47046" tIns="23523" rIns="47046" bIns="23523" rtlCol="0">
            <a:spAutoFit/>
          </a:bodyPr>
          <a:lstStyle/>
          <a:p>
            <a:endParaRPr lang="ru-RU" sz="5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75569" y="454432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1900" dirty="0">
                <a:solidFill>
                  <a:schemeClr val="tx1"/>
                </a:solidFill>
                <a:latin typeface="+mj-lt"/>
              </a:rPr>
              <a:t>Работа с программным обеспечением Станция авторизации в ППЭ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1779662"/>
            <a:ext cx="3073252" cy="243650"/>
          </a:xfrm>
          <a:prstGeom prst="rect">
            <a:avLst/>
          </a:prstGeom>
          <a:noFill/>
        </p:spPr>
        <p:txBody>
          <a:bodyPr lIns="47046" tIns="23523" rIns="47046" bIns="23523"/>
          <a:lstStyle/>
          <a:p>
            <a:r>
              <a:rPr lang="ru-RU" sz="1600" b="1" dirty="0">
                <a:solidFill>
                  <a:srgbClr val="FF0000"/>
                </a:solidFill>
              </a:rPr>
              <a:t>Установка и запуск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8786" y="4494527"/>
            <a:ext cx="4571097" cy="262949"/>
          </a:xfrm>
          <a:prstGeom prst="rect">
            <a:avLst/>
          </a:prstGeom>
        </p:spPr>
        <p:txBody>
          <a:bodyPr lIns="47046" tIns="23523" rIns="47046" bIns="23523">
            <a:spAutoFit/>
          </a:bodyPr>
          <a:lstStyle/>
          <a:p>
            <a:r>
              <a:rPr lang="ru-RU" sz="1400" b="1" dirty="0">
                <a:solidFill>
                  <a:srgbClr val="006AB3"/>
                </a:solidFill>
              </a:rPr>
              <a:t>Главное окно Станции авторизации </a:t>
            </a:r>
            <a:endParaRPr lang="ru-RU" sz="1400" dirty="0">
              <a:solidFill>
                <a:srgbClr val="006AB3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52" y="2173442"/>
            <a:ext cx="5183166" cy="229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80" y="3683816"/>
            <a:ext cx="1985987" cy="79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412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68604" y="2065184"/>
            <a:ext cx="95075" cy="124450"/>
          </a:xfrm>
          <a:prstGeom prst="rect">
            <a:avLst/>
          </a:prstGeom>
          <a:noFill/>
        </p:spPr>
        <p:txBody>
          <a:bodyPr wrap="none" lIns="47046" tIns="23523" rIns="47046" bIns="23523" rtlCol="0">
            <a:spAutoFit/>
          </a:bodyPr>
          <a:lstStyle/>
          <a:p>
            <a:endParaRPr lang="ru-RU" sz="5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55905" y="483518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1900" dirty="0">
                <a:solidFill>
                  <a:schemeClr val="tx1"/>
                </a:solidFill>
                <a:latin typeface="+mj-lt"/>
              </a:rPr>
              <a:t>Работа с программным обеспечением Станция авторизации в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9958" y="1061018"/>
            <a:ext cx="7891112" cy="243650"/>
          </a:xfrm>
          <a:prstGeom prst="rect">
            <a:avLst/>
          </a:prstGeom>
          <a:noFill/>
        </p:spPr>
        <p:txBody>
          <a:bodyPr lIns="47046" tIns="23523" rIns="47046" bIns="23523"/>
          <a:lstStyle/>
          <a:p>
            <a:r>
              <a:rPr lang="ru-RU" sz="1600" b="1" dirty="0">
                <a:solidFill>
                  <a:srgbClr val="FF0000"/>
                </a:solidFill>
              </a:rPr>
              <a:t>Выполнение передачи пакетов с электронными бланками в РЦОИ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4" y="1463634"/>
            <a:ext cx="6313534" cy="216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41" y="3014996"/>
            <a:ext cx="4844093" cy="164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0" y="3396610"/>
            <a:ext cx="4564626" cy="155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77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57161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500" b="1" dirty="0">
                <a:ea typeface="Verdana" panose="020B0604030504040204" pitchFamily="34" charset="0"/>
                <a:cs typeface="Verdana" panose="020B0604030504040204" pitchFamily="34" charset="0"/>
              </a:rPr>
              <a:t>Техническая подготовка штаба ППЭ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1785932"/>
            <a:ext cx="2997175" cy="1629926"/>
          </a:xfrm>
          <a:prstGeom prst="rect">
            <a:avLst/>
          </a:prstGeom>
          <a:ln>
            <a:noFill/>
          </a:ln>
        </p:spPr>
        <p:txBody>
          <a:bodyPr wrap="square" lIns="47046" tIns="23523" rIns="47046" bIns="23523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n w="0"/>
                <a:solidFill>
                  <a:srgbClr val="003AA6"/>
                </a:solidFill>
              </a:rPr>
              <a:t>Станция сканирования 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n w="0"/>
                <a:solidFill>
                  <a:srgbClr val="003AA6"/>
                </a:solidFill>
              </a:rPr>
              <a:t>Станция авторизации (с подключением к сети «Интернет»)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ln w="0"/>
                <a:solidFill>
                  <a:srgbClr val="003AA6"/>
                </a:solidFill>
              </a:rPr>
              <a:t>USB-</a:t>
            </a:r>
            <a:r>
              <a:rPr lang="ru-RU" sz="1400" b="1" dirty="0">
                <a:ln w="0"/>
                <a:solidFill>
                  <a:srgbClr val="003AA6"/>
                </a:solidFill>
              </a:rPr>
              <a:t>модем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n w="0"/>
                <a:solidFill>
                  <a:srgbClr val="003AA6"/>
                </a:solidFill>
              </a:rPr>
              <a:t>Сканирующее </a:t>
            </a:r>
            <a:r>
              <a:rPr lang="ru-RU" sz="1400" b="1" dirty="0" smtClean="0">
                <a:ln w="0"/>
                <a:solidFill>
                  <a:srgbClr val="003AA6"/>
                </a:solidFill>
              </a:rPr>
              <a:t>устройство</a:t>
            </a:r>
            <a:endParaRPr lang="ru-RU" sz="1400" b="1" dirty="0">
              <a:ln w="0"/>
              <a:solidFill>
                <a:srgbClr val="003AA6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4" y="805488"/>
            <a:ext cx="2217772" cy="18376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77" y="1355360"/>
            <a:ext cx="459136" cy="332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47" y="1029607"/>
            <a:ext cx="843213" cy="65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36" y="1549288"/>
            <a:ext cx="1208843" cy="7472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1928808"/>
            <a:ext cx="177642" cy="1372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4355" y="2778141"/>
            <a:ext cx="3642091" cy="262949"/>
          </a:xfrm>
          <a:prstGeom prst="rect">
            <a:avLst/>
          </a:prstGeom>
          <a:noFill/>
        </p:spPr>
        <p:txBody>
          <a:bodyPr wrap="square" lIns="47046" tIns="23523" rIns="47046" bIns="23523" rtlCol="0">
            <a:spAutoFit/>
          </a:bodyPr>
          <a:lstStyle/>
          <a:p>
            <a:r>
              <a:rPr lang="ru-RU" sz="1400" b="1" dirty="0" smtClean="0">
                <a:ln w="0"/>
                <a:solidFill>
                  <a:srgbClr val="003AA6"/>
                </a:solidFill>
              </a:rPr>
              <a:t>Функции технического специалиста:</a:t>
            </a:r>
            <a:endParaRPr lang="ru-RU" sz="1400" b="1" dirty="0">
              <a:ln w="0"/>
              <a:solidFill>
                <a:srgbClr val="003AA6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2214560"/>
            <a:ext cx="177642" cy="13725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2857502"/>
            <a:ext cx="177642" cy="1372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6605" y="3047017"/>
            <a:ext cx="4571097" cy="1684877"/>
          </a:xfrm>
          <a:prstGeom prst="rect">
            <a:avLst/>
          </a:prstGeom>
        </p:spPr>
        <p:txBody>
          <a:bodyPr lIns="47046" tIns="23523" rIns="47046" bIns="23523">
            <a:spAutoFit/>
          </a:bodyPr>
          <a:lstStyle/>
          <a:p>
            <a:pPr marL="186223" indent="-186223" defTabSz="47045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ln w="0"/>
                <a:solidFill>
                  <a:srgbClr val="003AA6"/>
                </a:solidFill>
              </a:rPr>
              <a:t>установка и настройка </a:t>
            </a:r>
            <a:r>
              <a:rPr lang="ru-RU" sz="1400" b="1" dirty="0">
                <a:ln w="0"/>
                <a:solidFill>
                  <a:srgbClr val="003AA6"/>
                </a:solidFill>
              </a:rPr>
              <a:t>сканера;</a:t>
            </a:r>
          </a:p>
          <a:p>
            <a:pPr marL="186223" indent="-186223" defTabSz="47045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ln w="0"/>
                <a:solidFill>
                  <a:srgbClr val="003AA6"/>
                </a:solidFill>
              </a:rPr>
              <a:t>установка </a:t>
            </a:r>
            <a:r>
              <a:rPr lang="ru-RU" sz="1400" b="1" dirty="0">
                <a:ln w="0"/>
                <a:solidFill>
                  <a:srgbClr val="003AA6"/>
                </a:solidFill>
              </a:rPr>
              <a:t>специального программного обеспечения: станция сканирования;</a:t>
            </a:r>
          </a:p>
          <a:p>
            <a:pPr marL="186223" indent="-186223" defTabSz="47045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ln w="0"/>
                <a:solidFill>
                  <a:srgbClr val="003AA6"/>
                </a:solidFill>
              </a:rPr>
              <a:t>загрузка </a:t>
            </a:r>
            <a:r>
              <a:rPr lang="ru-RU" sz="1400" b="1" dirty="0">
                <a:ln w="0"/>
                <a:solidFill>
                  <a:srgbClr val="003AA6"/>
                </a:solidFill>
              </a:rPr>
              <a:t>на станцию сканирования сертификата РЦОИ;</a:t>
            </a:r>
          </a:p>
          <a:p>
            <a:pPr marL="186223" indent="-186223" defTabSz="47045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ln w="0"/>
                <a:solidFill>
                  <a:srgbClr val="003AA6"/>
                </a:solidFill>
              </a:rPr>
              <a:t>установка </a:t>
            </a:r>
            <a:r>
              <a:rPr lang="ru-RU" sz="1400" b="1" dirty="0">
                <a:ln w="0"/>
                <a:solidFill>
                  <a:srgbClr val="003AA6"/>
                </a:solidFill>
              </a:rPr>
              <a:t>и </a:t>
            </a:r>
            <a:r>
              <a:rPr lang="ru-RU" sz="1400" b="1" dirty="0" smtClean="0">
                <a:ln w="0"/>
                <a:solidFill>
                  <a:srgbClr val="003AA6"/>
                </a:solidFill>
              </a:rPr>
              <a:t>настройка </a:t>
            </a:r>
            <a:r>
              <a:rPr lang="ru-RU" sz="1400" b="1" dirty="0">
                <a:ln w="0"/>
                <a:solidFill>
                  <a:srgbClr val="003AA6"/>
                </a:solidFill>
              </a:rPr>
              <a:t>средств автоматизированной передачи пакетов с электронными бланками из ППЭ в РЦОИ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1500180"/>
            <a:ext cx="2450036" cy="262949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r>
              <a:rPr lang="ru-RU" sz="1400" b="1" dirty="0" smtClean="0">
                <a:ln w="0"/>
                <a:solidFill>
                  <a:srgbClr val="003AA6"/>
                </a:solidFill>
              </a:rPr>
              <a:t>Техническое оснащение:</a:t>
            </a:r>
            <a:endParaRPr lang="ru-RU" sz="1400" b="1" dirty="0">
              <a:ln w="0"/>
              <a:solidFill>
                <a:srgbClr val="003AA6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55" y="949031"/>
            <a:ext cx="2031205" cy="15694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3214692"/>
            <a:ext cx="177642" cy="1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91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500" b="1" dirty="0">
                <a:ln w="0"/>
              </a:rPr>
              <a:t>Резервное оборудование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42976" y="2428874"/>
            <a:ext cx="4565204" cy="228260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n w="0"/>
                <a:solidFill>
                  <a:srgbClr val="003AA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Сканирующее устройство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n w="0"/>
                <a:solidFill>
                  <a:srgbClr val="003AA6"/>
                </a:solidFill>
              </a:rPr>
              <a:t>Станция </a:t>
            </a:r>
            <a:r>
              <a:rPr lang="ru-RU" sz="1400" dirty="0">
                <a:ln w="0"/>
                <a:solidFill>
                  <a:srgbClr val="003AA6"/>
                </a:solidFill>
              </a:rPr>
              <a:t>сканирования в ППЭ (1 компьютер)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n w="0"/>
                <a:solidFill>
                  <a:srgbClr val="003AA6"/>
                </a:solidFill>
              </a:rPr>
              <a:t>Станция авторизации в ППЭ (1 компьютер</a:t>
            </a:r>
            <a:r>
              <a:rPr lang="ru-RU" sz="1400" dirty="0" smtClean="0">
                <a:ln w="0"/>
                <a:solidFill>
                  <a:srgbClr val="003AA6"/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n w="0"/>
                <a:solidFill>
                  <a:srgbClr val="003AA6"/>
                </a:solidFill>
              </a:rPr>
              <a:t>USB-модем для обеспечения резервного канала доступа в информационно-телекоммуникационную сеть «Интернет»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59" y="1641472"/>
            <a:ext cx="630029" cy="486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1" y="874381"/>
            <a:ext cx="2031205" cy="15694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15" y="1321156"/>
            <a:ext cx="2546325" cy="25018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95" y="1162297"/>
            <a:ext cx="960536" cy="5937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2571750"/>
            <a:ext cx="177642" cy="1372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000378"/>
            <a:ext cx="177642" cy="1372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429006"/>
            <a:ext cx="177642" cy="1372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857634"/>
            <a:ext cx="177642" cy="1372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42" y="874381"/>
            <a:ext cx="2031205" cy="15694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06" y="1125599"/>
            <a:ext cx="843213" cy="65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9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68" y="2413448"/>
            <a:ext cx="2559956" cy="17277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 smtClean="0"/>
              <a:t>Контроль технической готовности ППЭ</a:t>
            </a:r>
            <a:endParaRPr lang="ru-RU" sz="25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747" y="1403496"/>
            <a:ext cx="8956506" cy="663981"/>
          </a:xfrm>
          <a:prstGeom prst="roundRect">
            <a:avLst/>
          </a:prstGeom>
          <a:solidFill>
            <a:srgbClr val="006AB3"/>
          </a:solidFill>
          <a:ln>
            <a:solidFill>
              <a:srgbClr val="B1B3B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pPr algn="ctr"/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РУКОВОДИТЕЛЬ ППЭ      ЧЛЕН ГЭК       ТЕХНИЧЕСКИЙ СПЕЦИАЛИСТ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49491" y="1013280"/>
            <a:ext cx="5087330" cy="262910"/>
          </a:xfrm>
          <a:prstGeom prst="roundRect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За один рабочий день до проведения экзамена</a:t>
            </a:r>
            <a:endParaRPr lang="ru-RU" sz="14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284" y="2413448"/>
            <a:ext cx="5695760" cy="2417385"/>
          </a:xfrm>
          <a:prstGeom prst="rect">
            <a:avLst/>
          </a:prstGeom>
        </p:spPr>
        <p:txBody>
          <a:bodyPr wrap="square" lIns="47046" tIns="23523" rIns="47046" bIns="23523">
            <a:spAutoFit/>
          </a:bodyPr>
          <a:lstStyle/>
          <a:p>
            <a:pPr defTabSz="470459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6AB3"/>
                </a:solidFill>
                <a:latin typeface="Arial" panose="020B0604020202020204" pitchFamily="34" charset="0"/>
              </a:rPr>
              <a:t>Контроль </a:t>
            </a:r>
            <a:r>
              <a:rPr lang="ru-RU" sz="1400" b="1" dirty="0">
                <a:solidFill>
                  <a:srgbClr val="006AB3"/>
                </a:solidFill>
                <a:latin typeface="Arial" panose="020B0604020202020204" pitchFamily="34" charset="0"/>
              </a:rPr>
              <a:t>технической готовности включает:</a:t>
            </a:r>
          </a:p>
          <a:p>
            <a:pPr marL="176422" indent="-176422" defTabSz="47045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006AB3"/>
                </a:solidFill>
                <a:latin typeface="Arial" panose="020B0604020202020204" pitchFamily="34" charset="0"/>
              </a:rPr>
              <a:t> тестовое сканирование бланков и проверку качества сканирования;</a:t>
            </a:r>
          </a:p>
          <a:p>
            <a:pPr marL="176422" indent="-176422" defTabSz="47045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006AB3"/>
                </a:solidFill>
                <a:latin typeface="Arial" panose="020B0604020202020204" pitchFamily="34" charset="0"/>
              </a:rPr>
              <a:t>проверку наличие сертификата РЦОИ;</a:t>
            </a:r>
          </a:p>
          <a:p>
            <a:pPr marL="176422" indent="-176422" defTabSz="47045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006AB3"/>
                </a:solidFill>
                <a:latin typeface="Arial" panose="020B0604020202020204" pitchFamily="34" charset="0"/>
              </a:rPr>
              <a:t>проверку работоспособности </a:t>
            </a:r>
            <a:r>
              <a:rPr lang="ru-RU" sz="1400" dirty="0" err="1">
                <a:solidFill>
                  <a:srgbClr val="006AB3"/>
                </a:solidFill>
                <a:latin typeface="Arial" panose="020B0604020202020204" pitchFamily="34" charset="0"/>
              </a:rPr>
              <a:t>токена</a:t>
            </a:r>
            <a:r>
              <a:rPr lang="ru-RU" sz="1400" dirty="0">
                <a:solidFill>
                  <a:srgbClr val="006AB3"/>
                </a:solidFill>
                <a:latin typeface="Arial" panose="020B0604020202020204" pitchFamily="34" charset="0"/>
              </a:rPr>
              <a:t> члена ГЭК и криптографических средств;</a:t>
            </a:r>
          </a:p>
          <a:p>
            <a:pPr marL="176422" indent="-176422" defTabSz="47045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006AB3"/>
                </a:solidFill>
                <a:latin typeface="Arial" panose="020B0604020202020204" pitchFamily="34" charset="0"/>
              </a:rPr>
              <a:t>печать протокола готовности станции сканирования;</a:t>
            </a:r>
          </a:p>
          <a:p>
            <a:pPr marL="176422" indent="-176422" defTabSz="47045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006AB3"/>
                </a:solidFill>
                <a:latin typeface="Arial" panose="020B0604020202020204" pitchFamily="34" charset="0"/>
              </a:rPr>
              <a:t>проверку работоспособности средств автоматизированной передачи пакетов с электронными бланками из ППЭ в РЦОИ (наличие связи с РЦОИ);</a:t>
            </a:r>
          </a:p>
        </p:txBody>
      </p:sp>
    </p:spTree>
    <p:extLst>
      <p:ext uri="{BB962C8B-B14F-4D97-AF65-F5344CB8AC3E}">
        <p14:creationId xmlns:p14="http://schemas.microsoft.com/office/powerpoint/2010/main" val="3338207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10"/>
            <a:ext cx="7886700" cy="994172"/>
          </a:xfrm>
        </p:spPr>
        <p:txBody>
          <a:bodyPr anchor="ctr">
            <a:normAutofit/>
          </a:bodyPr>
          <a:lstStyle/>
          <a:p>
            <a:pPr algn="ctr"/>
            <a:r>
              <a:rPr lang="ru-RU" sz="2500" b="1" dirty="0"/>
              <a:t>Сканирование</a:t>
            </a:r>
            <a:r>
              <a:rPr lang="ru-RU" sz="2500" b="1" dirty="0" smtClean="0"/>
              <a:t> </a:t>
            </a:r>
            <a:r>
              <a:rPr lang="ru-RU" sz="2500" b="1" dirty="0"/>
              <a:t>ЭМ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1447" y="1510436"/>
            <a:ext cx="5724636" cy="612003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Передает техническому специалисту ВДП с бланками, формы ППЭ для сканирования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46143" y="1507807"/>
            <a:ext cx="2016224" cy="6120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pPr algn="ctr"/>
            <a:r>
              <a:rPr lang="ru-RU" sz="14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6206083" y="1818025"/>
            <a:ext cx="540060" cy="158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81447" y="2425811"/>
            <a:ext cx="5724636" cy="68416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Осуществляет сканирование бланков, форм ППЭ, заполненной и подписанной формы ППЭ-13-02 </a:t>
            </a:r>
            <a:r>
              <a:rPr lang="ru-RU" sz="1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МАШ, в присутствии членов ГЭК, руководителя ППЭ и общественных наблюдателей (при наличии)</a:t>
            </a:r>
            <a:endParaRPr lang="ru-RU" sz="1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46143" y="2419719"/>
            <a:ext cx="2016224" cy="6120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pPr algn="ctr"/>
            <a:r>
              <a:rPr lang="ru-RU" sz="14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6202455" y="2731813"/>
            <a:ext cx="540060" cy="158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81447" y="3342773"/>
            <a:ext cx="5724636" cy="612003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Сверяет данные о количестве отсканированных бланков с формой ППЭ-13-02 МАШ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47158" y="3337724"/>
            <a:ext cx="2016224" cy="6120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pPr algn="ctr"/>
            <a:r>
              <a:rPr lang="ru-RU" sz="14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6202455" y="3641384"/>
            <a:ext cx="540060" cy="158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66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 smtClean="0"/>
              <a:t>Передача материалов в РЦОИ</a:t>
            </a:r>
            <a:endParaRPr lang="ru-RU" sz="25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9592" y="2177959"/>
            <a:ext cx="5724636" cy="612003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Подключает к Станции сканирования </a:t>
            </a:r>
            <a:r>
              <a:rPr lang="ru-RU" sz="14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токен</a:t>
            </a:r>
            <a:r>
              <a:rPr lang="ru-RU" sz="1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члена ГЭК, </a:t>
            </a:r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выполняет экспорт электронных бланков и форм ППЭ, шифрует и подписывает сертификат члена ГЭК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4288" y="2177959"/>
            <a:ext cx="2016224" cy="612003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pPr algn="ctr"/>
            <a:r>
              <a:rPr lang="ru-RU" sz="14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  <a:p>
            <a:pPr algn="ctr"/>
            <a:r>
              <a:rPr lang="ru-RU" sz="14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6194228" y="2490404"/>
            <a:ext cx="540060" cy="1587"/>
          </a:xfrm>
          <a:prstGeom prst="straightConnector1">
            <a:avLst/>
          </a:prstGeom>
          <a:ln w="5715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469592" y="1336886"/>
            <a:ext cx="5724636" cy="612003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Формирует протокол проведения процедуры сканирования бланков форма ППЭ-15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37940" y="1340279"/>
            <a:ext cx="2016224" cy="612003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pPr algn="ctr"/>
            <a:r>
              <a:rPr lang="ru-RU" sz="14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  <a:p>
            <a:pPr algn="ctr"/>
            <a:r>
              <a:rPr lang="ru-RU" sz="14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6185477" y="1648591"/>
            <a:ext cx="540060" cy="1587"/>
          </a:xfrm>
          <a:prstGeom prst="straightConnector1">
            <a:avLst/>
          </a:prstGeom>
          <a:ln w="5715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60841" y="3774848"/>
            <a:ext cx="5724636" cy="612003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r>
              <a:rPr lang="ru-RU" sz="1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Передача экзаменационных материалов на хранение осуществляется в соответствии с решением ОИВ</a:t>
            </a:r>
            <a:endParaRPr lang="ru-RU" sz="1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6770" y="3774848"/>
            <a:ext cx="2016224" cy="612003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pPr algn="ctr"/>
            <a:r>
              <a:rPr lang="ru-RU" sz="14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6185477" y="4080850"/>
            <a:ext cx="540060" cy="1587"/>
          </a:xfrm>
          <a:prstGeom prst="straightConnector1">
            <a:avLst/>
          </a:prstGeom>
          <a:ln w="5715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462012" y="2976403"/>
            <a:ext cx="5724636" cy="612003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Пересчитывает, упаковывает в бланки ВДП на каждую аудиторию, заполняет форму ППЭ-11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37940" y="2976403"/>
            <a:ext cx="2016224" cy="612003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7046" tIns="23523" rIns="47046" bIns="23523" rtlCol="0" anchor="ctr"/>
          <a:lstStyle/>
          <a:p>
            <a:pPr algn="ctr"/>
            <a:r>
              <a:rPr lang="ru-RU" sz="14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6186648" y="3283487"/>
            <a:ext cx="540060" cy="1587"/>
          </a:xfrm>
          <a:prstGeom prst="straightConnector1">
            <a:avLst/>
          </a:prstGeom>
          <a:ln w="5715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447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428742"/>
            <a:ext cx="8487370" cy="3080505"/>
          </a:xfrm>
        </p:spPr>
        <p:txBody>
          <a:bodyPr>
            <a:noAutofit/>
          </a:bodyPr>
          <a:lstStyle/>
          <a:p>
            <a:pPr marL="228695" indent="-228695">
              <a:spcBef>
                <a:spcPts val="0"/>
              </a:spcBef>
              <a:spcAft>
                <a:spcPts val="309"/>
              </a:spcAft>
              <a:buNone/>
            </a:pPr>
            <a:r>
              <a:rPr lang="ru-RU" sz="1900" b="1" dirty="0">
                <a:solidFill>
                  <a:srgbClr val="0000FF"/>
                </a:solidFill>
                <a:latin typeface="+mj-lt"/>
              </a:rPr>
              <a:t>При работе со Станцией сканирования в ППЭ оператору доступны следующие сценарии использования</a:t>
            </a:r>
            <a:r>
              <a:rPr lang="ru-RU" sz="1900" b="1" dirty="0" smtClean="0">
                <a:solidFill>
                  <a:srgbClr val="0000FF"/>
                </a:solidFill>
                <a:latin typeface="+mj-lt"/>
              </a:rPr>
              <a:t>:</a:t>
            </a:r>
          </a:p>
          <a:p>
            <a:pPr marL="228695" indent="-228695">
              <a:spcBef>
                <a:spcPts val="0"/>
              </a:spcBef>
              <a:spcAft>
                <a:spcPts val="309"/>
              </a:spcAft>
            </a:pPr>
            <a:r>
              <a:rPr lang="ru-RU" sz="1900" b="1" dirty="0" smtClean="0">
                <a:solidFill>
                  <a:srgbClr val="0000FF"/>
                </a:solidFill>
                <a:latin typeface="+mj-lt"/>
              </a:rPr>
              <a:t>Установка </a:t>
            </a:r>
            <a:r>
              <a:rPr lang="ru-RU" sz="1900" b="1" dirty="0">
                <a:solidFill>
                  <a:srgbClr val="0000FF"/>
                </a:solidFill>
                <a:latin typeface="+mj-lt"/>
              </a:rPr>
              <a:t>Станции сканирования в ППЭ.</a:t>
            </a:r>
          </a:p>
          <a:p>
            <a:pPr marL="228695" indent="-228695">
              <a:spcBef>
                <a:spcPts val="0"/>
              </a:spcBef>
              <a:spcAft>
                <a:spcPts val="309"/>
              </a:spcAft>
            </a:pPr>
            <a:r>
              <a:rPr lang="ru-RU" sz="1900" b="1" dirty="0">
                <a:solidFill>
                  <a:srgbClr val="0000FF"/>
                </a:solidFill>
                <a:latin typeface="+mj-lt"/>
              </a:rPr>
              <a:t>Запуск Станции сканирования в ППЭ.</a:t>
            </a:r>
          </a:p>
          <a:p>
            <a:pPr marL="228695" indent="-228695">
              <a:spcBef>
                <a:spcPts val="0"/>
              </a:spcBef>
              <a:spcAft>
                <a:spcPts val="309"/>
              </a:spcAft>
            </a:pPr>
            <a:r>
              <a:rPr lang="ru-RU" sz="1900" b="1" dirty="0">
                <a:solidFill>
                  <a:srgbClr val="0000FF"/>
                </a:solidFill>
                <a:latin typeface="+mj-lt"/>
              </a:rPr>
              <a:t>Ввод информации об экзамене.</a:t>
            </a:r>
          </a:p>
          <a:p>
            <a:pPr marL="228695" indent="-228695">
              <a:spcBef>
                <a:spcPts val="0"/>
              </a:spcBef>
              <a:spcAft>
                <a:spcPts val="309"/>
              </a:spcAft>
            </a:pPr>
            <a:r>
              <a:rPr lang="ru-RU" sz="1900" b="1" dirty="0">
                <a:solidFill>
                  <a:srgbClr val="0000FF"/>
                </a:solidFill>
                <a:latin typeface="+mj-lt"/>
              </a:rPr>
              <a:t>Техническая подготовка.</a:t>
            </a:r>
          </a:p>
          <a:p>
            <a:pPr marL="228695" indent="-228695">
              <a:spcBef>
                <a:spcPts val="0"/>
              </a:spcBef>
              <a:spcAft>
                <a:spcPts val="309"/>
              </a:spcAft>
            </a:pPr>
            <a:r>
              <a:rPr lang="ru-RU" sz="1900" b="1" dirty="0">
                <a:solidFill>
                  <a:srgbClr val="0000FF"/>
                </a:solidFill>
                <a:latin typeface="+mj-lt"/>
              </a:rPr>
              <a:t>Выбор и создание аудиторий ППЭ.</a:t>
            </a:r>
          </a:p>
          <a:p>
            <a:pPr marL="228695" indent="-228695">
              <a:spcBef>
                <a:spcPts val="0"/>
              </a:spcBef>
              <a:spcAft>
                <a:spcPts val="309"/>
              </a:spcAft>
            </a:pPr>
            <a:r>
              <a:rPr lang="ru-RU" sz="1900" b="1" dirty="0">
                <a:solidFill>
                  <a:srgbClr val="0000FF"/>
                </a:solidFill>
                <a:latin typeface="+mj-lt"/>
              </a:rPr>
              <a:t>Сканирование бланков в ППЭ.</a:t>
            </a:r>
          </a:p>
          <a:p>
            <a:pPr marL="228695" indent="-228695">
              <a:spcBef>
                <a:spcPts val="0"/>
              </a:spcBef>
              <a:spcAft>
                <a:spcPts val="309"/>
              </a:spcAft>
            </a:pPr>
            <a:r>
              <a:rPr lang="ru-RU" sz="1900" b="1" dirty="0">
                <a:solidFill>
                  <a:srgbClr val="0000FF"/>
                </a:solidFill>
                <a:latin typeface="+mj-lt"/>
              </a:rPr>
              <a:t>Экспорт данных.</a:t>
            </a:r>
          </a:p>
          <a:p>
            <a:pPr marL="228695" indent="-228695">
              <a:spcBef>
                <a:spcPts val="0"/>
              </a:spcBef>
              <a:spcAft>
                <a:spcPts val="309"/>
              </a:spcAft>
            </a:pPr>
            <a:r>
              <a:rPr lang="ru-RU" sz="1900" b="1" dirty="0">
                <a:solidFill>
                  <a:srgbClr val="0000FF"/>
                </a:solidFill>
                <a:latin typeface="+mj-lt"/>
              </a:rPr>
              <a:t>Завершение работы Станции сканирования в ППЭ.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14480" y="571486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сканирования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4941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214560"/>
            <a:ext cx="2950548" cy="1147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357304"/>
            <a:ext cx="5469931" cy="292330"/>
          </a:xfrm>
        </p:spPr>
        <p:txBody>
          <a:bodyPr>
            <a:noAutofit/>
          </a:bodyPr>
          <a:lstStyle/>
          <a:p>
            <a:r>
              <a:rPr lang="ru-RU" sz="1800" dirty="0"/>
              <a:t>Запуск Станции сканирования в </a:t>
            </a:r>
            <a:r>
              <a:rPr lang="ru-RU" sz="1800" dirty="0" smtClean="0"/>
              <a:t>ППЭ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571618"/>
            <a:ext cx="8487370" cy="10089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+mj-lt"/>
              </a:rPr>
              <a:t>При каждом запуске Станции сканирования в ППЭ</a:t>
            </a:r>
            <a:r>
              <a:rPr lang="en-US" sz="1400" dirty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открывается окно с приглашением ввести пароль технического специалиста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700" dirty="0">
              <a:latin typeface="+mj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80280" y="1740396"/>
            <a:ext cx="4894817" cy="1594601"/>
          </a:xfrm>
          <a:prstGeom prst="rect">
            <a:avLst/>
          </a:prstGeom>
        </p:spPr>
        <p:txBody>
          <a:bodyPr vert="horz" lIns="87885" tIns="43943" rIns="87885" bIns="43943" rtlCol="0">
            <a:normAutofit/>
          </a:bodyPr>
          <a:lstStyle>
            <a:lvl1pPr marL="281656" indent="-281656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5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10256" indent="-234714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8855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14398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993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5482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024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566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10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</a:rPr>
              <a:t>Пароль  технического  специалиста  фиксированный  и  единый  для  всех  </a:t>
            </a:r>
            <a:r>
              <a:rPr lang="ru-RU" sz="1400" dirty="0" smtClean="0">
                <a:latin typeface="+mj-lt"/>
              </a:rPr>
              <a:t>пользователей. </a:t>
            </a:r>
            <a:r>
              <a:rPr lang="ru-RU" sz="1400" dirty="0">
                <a:latin typeface="+mj-lt"/>
              </a:rPr>
              <a:t>Введите указанный пароль в соответствующем поле и нажмите кнопку</a:t>
            </a:r>
            <a:r>
              <a:rPr lang="en-US" sz="1400" dirty="0">
                <a:latin typeface="+mj-lt"/>
              </a:rPr>
              <a:t> OK</a:t>
            </a:r>
            <a:r>
              <a:rPr lang="ru-RU" sz="1400" dirty="0">
                <a:latin typeface="+mj-lt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" dirty="0">
              <a:latin typeface="+mj-lt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44301" y="3284818"/>
            <a:ext cx="4794272" cy="706659"/>
          </a:xfrm>
          <a:prstGeom prst="rect">
            <a:avLst/>
          </a:prstGeom>
        </p:spPr>
        <p:txBody>
          <a:bodyPr vert="horz" lIns="87885" tIns="43943" rIns="87885" bIns="43943" rtlCol="0">
            <a:normAutofit/>
          </a:bodyPr>
          <a:lstStyle>
            <a:lvl1pPr marL="281656" indent="-281656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5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10256" indent="-234714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8855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14398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993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5482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024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566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10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6AB3"/>
                </a:solidFill>
                <a:latin typeface="+mj-lt"/>
              </a:rPr>
              <a:t>В</a:t>
            </a:r>
            <a:r>
              <a:rPr lang="en-US" sz="1400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006AB3"/>
                </a:solidFill>
                <a:latin typeface="+mj-lt"/>
              </a:rPr>
              <a:t>результате откроется окно выбора</a:t>
            </a:r>
            <a:r>
              <a:rPr lang="en-US" sz="1400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006AB3"/>
                </a:solidFill>
                <a:latin typeface="+mj-lt"/>
              </a:rPr>
              <a:t>экзаменов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62347" y="3948893"/>
            <a:ext cx="4958180" cy="888835"/>
          </a:xfrm>
          <a:prstGeom prst="rect">
            <a:avLst/>
          </a:prstGeom>
        </p:spPr>
        <p:txBody>
          <a:bodyPr vert="horz" lIns="87885" tIns="43943" rIns="87885" bIns="43943" rtlCol="0">
            <a:normAutofit/>
          </a:bodyPr>
          <a:lstStyle>
            <a:lvl1pPr marL="281656" indent="-281656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5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10256" indent="-234714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8855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14398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993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5482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024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566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10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6AB3"/>
                </a:solidFill>
                <a:latin typeface="+mj-lt"/>
              </a:rPr>
              <a:t>1. Нажмите </a:t>
            </a:r>
            <a:r>
              <a:rPr lang="ru-RU" sz="1400" dirty="0">
                <a:solidFill>
                  <a:srgbClr val="006AB3"/>
                </a:solidFill>
                <a:latin typeface="+mj-lt"/>
              </a:rPr>
              <a:t>кнопку Новый экзамен для начала нового экзамена.</a:t>
            </a:r>
            <a:r>
              <a:rPr lang="en-US" sz="1400" dirty="0">
                <a:solidFill>
                  <a:srgbClr val="006AB3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006AB3"/>
                </a:solidFill>
                <a:latin typeface="+mj-lt"/>
              </a:rPr>
              <a:t>Появится  окно  ввода  информации  об  экзамене,  для  которого  будет  проводиться сканирование бланков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71604" y="642924"/>
            <a:ext cx="6986069" cy="628842"/>
          </a:xfrm>
          <a:prstGeom prst="rect">
            <a:avLst/>
          </a:prstGeom>
        </p:spPr>
        <p:txBody>
          <a:bodyPr vert="horz" lIns="87885" tIns="43943" rIns="87885" bIns="4394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сканирования в ППЭ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5075" cy="3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046" tIns="23523" rIns="47046" bIns="2352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78" y="2575622"/>
            <a:ext cx="3529890" cy="18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CEBC74F9-042F-448F-8AAA-698833DA8DB4}" vid="{1724FC90-208A-4202-B044-19B5B9726295}"/>
    </a:ext>
  </a:extLst>
</a:theme>
</file>

<file path=ppt/theme/theme2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4991</TotalTime>
  <Words>2304</Words>
  <Application>Microsoft Office PowerPoint</Application>
  <PresentationFormat>Экран (16:9)</PresentationFormat>
  <Paragraphs>220</Paragraphs>
  <Slides>29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Verdana</vt:lpstr>
      <vt:lpstr>Wingdings</vt:lpstr>
      <vt:lpstr>Тема2</vt:lpstr>
      <vt:lpstr>Шаблон</vt:lpstr>
      <vt:lpstr>Visio.Drawing.11</vt:lpstr>
      <vt:lpstr>Организация сканирования экзаменационных работ участников в ППЭ</vt:lpstr>
      <vt:lpstr>Краткое описание технологии</vt:lpstr>
      <vt:lpstr>Техническая подготовка штаба ППЭ</vt:lpstr>
      <vt:lpstr>Резервное оборудование</vt:lpstr>
      <vt:lpstr>Контроль технической готовности ППЭ</vt:lpstr>
      <vt:lpstr>Сканирование ЭМ</vt:lpstr>
      <vt:lpstr>Передача материалов в РЦОИ</vt:lpstr>
      <vt:lpstr>Презентация PowerPoint</vt:lpstr>
      <vt:lpstr>Запуск Станции сканирования в ППЭ</vt:lpstr>
      <vt:lpstr>Презентация PowerPoint</vt:lpstr>
      <vt:lpstr>Техническая подготовка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249</cp:revision>
  <cp:lastPrinted>2016-01-12T09:31:01Z</cp:lastPrinted>
  <dcterms:created xsi:type="dcterms:W3CDTF">2014-08-11T13:20:55Z</dcterms:created>
  <dcterms:modified xsi:type="dcterms:W3CDTF">2017-01-13T07:04:27Z</dcterms:modified>
</cp:coreProperties>
</file>