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323" r:id="rId3"/>
    <p:sldId id="324" r:id="rId4"/>
    <p:sldId id="325" r:id="rId5"/>
    <p:sldId id="326" r:id="rId6"/>
    <p:sldId id="264" r:id="rId7"/>
    <p:sldId id="302" r:id="rId8"/>
    <p:sldId id="291" r:id="rId9"/>
    <p:sldId id="292" r:id="rId10"/>
    <p:sldId id="298" r:id="rId11"/>
    <p:sldId id="305" r:id="rId12"/>
    <p:sldId id="293" r:id="rId13"/>
    <p:sldId id="311" r:id="rId14"/>
    <p:sldId id="283" r:id="rId15"/>
    <p:sldId id="312" r:id="rId16"/>
    <p:sldId id="313" r:id="rId17"/>
    <p:sldId id="314" r:id="rId18"/>
    <p:sldId id="315" r:id="rId19"/>
    <p:sldId id="316" r:id="rId20"/>
    <p:sldId id="317" r:id="rId21"/>
    <p:sldId id="318" r:id="rId22"/>
    <p:sldId id="319" r:id="rId23"/>
    <p:sldId id="320" r:id="rId24"/>
    <p:sldId id="321" r:id="rId25"/>
    <p:sldId id="322" r:id="rId26"/>
  </p:sldIdLst>
  <p:sldSz cx="16068675" cy="11698288"/>
  <p:notesSz cx="6797675" cy="9926638"/>
  <p:defaultTextStyle>
    <a:defPPr>
      <a:defRPr lang="ru-RU"/>
    </a:defPPr>
    <a:lvl1pPr marL="0" algn="l" defTabSz="1777045" rtl="0" eaLnBrk="1" latinLnBrk="0" hangingPunct="1">
      <a:defRPr sz="3498" kern="1200">
        <a:solidFill>
          <a:schemeClr val="tx1"/>
        </a:solidFill>
        <a:latin typeface="+mn-lt"/>
        <a:ea typeface="+mn-ea"/>
        <a:cs typeface="+mn-cs"/>
      </a:defRPr>
    </a:lvl1pPr>
    <a:lvl2pPr marL="888522" algn="l" defTabSz="1777045" rtl="0" eaLnBrk="1" latinLnBrk="0" hangingPunct="1">
      <a:defRPr sz="3498" kern="1200">
        <a:solidFill>
          <a:schemeClr val="tx1"/>
        </a:solidFill>
        <a:latin typeface="+mn-lt"/>
        <a:ea typeface="+mn-ea"/>
        <a:cs typeface="+mn-cs"/>
      </a:defRPr>
    </a:lvl2pPr>
    <a:lvl3pPr marL="1777045" algn="l" defTabSz="1777045" rtl="0" eaLnBrk="1" latinLnBrk="0" hangingPunct="1">
      <a:defRPr sz="3498" kern="1200">
        <a:solidFill>
          <a:schemeClr val="tx1"/>
        </a:solidFill>
        <a:latin typeface="+mn-lt"/>
        <a:ea typeface="+mn-ea"/>
        <a:cs typeface="+mn-cs"/>
      </a:defRPr>
    </a:lvl3pPr>
    <a:lvl4pPr marL="2665567" algn="l" defTabSz="1777045" rtl="0" eaLnBrk="1" latinLnBrk="0" hangingPunct="1">
      <a:defRPr sz="3498" kern="1200">
        <a:solidFill>
          <a:schemeClr val="tx1"/>
        </a:solidFill>
        <a:latin typeface="+mn-lt"/>
        <a:ea typeface="+mn-ea"/>
        <a:cs typeface="+mn-cs"/>
      </a:defRPr>
    </a:lvl4pPr>
    <a:lvl5pPr marL="3554090" algn="l" defTabSz="1777045" rtl="0" eaLnBrk="1" latinLnBrk="0" hangingPunct="1">
      <a:defRPr sz="3498" kern="1200">
        <a:solidFill>
          <a:schemeClr val="tx1"/>
        </a:solidFill>
        <a:latin typeface="+mn-lt"/>
        <a:ea typeface="+mn-ea"/>
        <a:cs typeface="+mn-cs"/>
      </a:defRPr>
    </a:lvl5pPr>
    <a:lvl6pPr marL="4442612" algn="l" defTabSz="1777045" rtl="0" eaLnBrk="1" latinLnBrk="0" hangingPunct="1">
      <a:defRPr sz="3498" kern="1200">
        <a:solidFill>
          <a:schemeClr val="tx1"/>
        </a:solidFill>
        <a:latin typeface="+mn-lt"/>
        <a:ea typeface="+mn-ea"/>
        <a:cs typeface="+mn-cs"/>
      </a:defRPr>
    </a:lvl6pPr>
    <a:lvl7pPr marL="5331135" algn="l" defTabSz="1777045" rtl="0" eaLnBrk="1" latinLnBrk="0" hangingPunct="1">
      <a:defRPr sz="3498" kern="1200">
        <a:solidFill>
          <a:schemeClr val="tx1"/>
        </a:solidFill>
        <a:latin typeface="+mn-lt"/>
        <a:ea typeface="+mn-ea"/>
        <a:cs typeface="+mn-cs"/>
      </a:defRPr>
    </a:lvl7pPr>
    <a:lvl8pPr marL="6219657" algn="l" defTabSz="1777045" rtl="0" eaLnBrk="1" latinLnBrk="0" hangingPunct="1">
      <a:defRPr sz="3498" kern="1200">
        <a:solidFill>
          <a:schemeClr val="tx1"/>
        </a:solidFill>
        <a:latin typeface="+mn-lt"/>
        <a:ea typeface="+mn-ea"/>
        <a:cs typeface="+mn-cs"/>
      </a:defRPr>
    </a:lvl8pPr>
    <a:lvl9pPr marL="7108180" algn="l" defTabSz="1777045" rtl="0" eaLnBrk="1" latinLnBrk="0" hangingPunct="1">
      <a:defRPr sz="349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685" userDrawn="1">
          <p15:clr>
            <a:srgbClr val="A4A3A4"/>
          </p15:clr>
        </p15:guide>
        <p15:guide id="2" pos="506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2001A"/>
    <a:srgbClr val="006AB3"/>
    <a:srgbClr val="0000FF"/>
    <a:srgbClr val="FFFFFF"/>
    <a:srgbClr val="C8C8E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014" autoAdjust="0"/>
    <p:restoredTop sz="95551" autoAdjust="0"/>
  </p:normalViewPr>
  <p:slideViewPr>
    <p:cSldViewPr>
      <p:cViewPr varScale="1">
        <p:scale>
          <a:sx n="41" d="100"/>
          <a:sy n="41" d="100"/>
        </p:scale>
        <p:origin x="-1356" y="-102"/>
      </p:cViewPr>
      <p:guideLst>
        <p:guide orient="horz" pos="3685"/>
        <p:guide pos="50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9CABEE-70B7-4A8D-8441-9376BB00CC51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98550" y="1241425"/>
            <a:ext cx="460057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72D89A-5F09-4DB6-81B6-E326000CFA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02154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777045" rtl="0" eaLnBrk="1" latinLnBrk="0" hangingPunct="1">
      <a:defRPr sz="2332" kern="1200">
        <a:solidFill>
          <a:schemeClr val="tx1"/>
        </a:solidFill>
        <a:latin typeface="+mn-lt"/>
        <a:ea typeface="+mn-ea"/>
        <a:cs typeface="+mn-cs"/>
      </a:defRPr>
    </a:lvl1pPr>
    <a:lvl2pPr marL="888522" algn="l" defTabSz="1777045" rtl="0" eaLnBrk="1" latinLnBrk="0" hangingPunct="1">
      <a:defRPr sz="2332" kern="1200">
        <a:solidFill>
          <a:schemeClr val="tx1"/>
        </a:solidFill>
        <a:latin typeface="+mn-lt"/>
        <a:ea typeface="+mn-ea"/>
        <a:cs typeface="+mn-cs"/>
      </a:defRPr>
    </a:lvl2pPr>
    <a:lvl3pPr marL="1777045" algn="l" defTabSz="1777045" rtl="0" eaLnBrk="1" latinLnBrk="0" hangingPunct="1">
      <a:defRPr sz="2332" kern="1200">
        <a:solidFill>
          <a:schemeClr val="tx1"/>
        </a:solidFill>
        <a:latin typeface="+mn-lt"/>
        <a:ea typeface="+mn-ea"/>
        <a:cs typeface="+mn-cs"/>
      </a:defRPr>
    </a:lvl3pPr>
    <a:lvl4pPr marL="2665567" algn="l" defTabSz="1777045" rtl="0" eaLnBrk="1" latinLnBrk="0" hangingPunct="1">
      <a:defRPr sz="2332" kern="1200">
        <a:solidFill>
          <a:schemeClr val="tx1"/>
        </a:solidFill>
        <a:latin typeface="+mn-lt"/>
        <a:ea typeface="+mn-ea"/>
        <a:cs typeface="+mn-cs"/>
      </a:defRPr>
    </a:lvl4pPr>
    <a:lvl5pPr marL="3554090" algn="l" defTabSz="1777045" rtl="0" eaLnBrk="1" latinLnBrk="0" hangingPunct="1">
      <a:defRPr sz="2332" kern="1200">
        <a:solidFill>
          <a:schemeClr val="tx1"/>
        </a:solidFill>
        <a:latin typeface="+mn-lt"/>
        <a:ea typeface="+mn-ea"/>
        <a:cs typeface="+mn-cs"/>
      </a:defRPr>
    </a:lvl5pPr>
    <a:lvl6pPr marL="4442612" algn="l" defTabSz="1777045" rtl="0" eaLnBrk="1" latinLnBrk="0" hangingPunct="1">
      <a:defRPr sz="2332" kern="1200">
        <a:solidFill>
          <a:schemeClr val="tx1"/>
        </a:solidFill>
        <a:latin typeface="+mn-lt"/>
        <a:ea typeface="+mn-ea"/>
        <a:cs typeface="+mn-cs"/>
      </a:defRPr>
    </a:lvl6pPr>
    <a:lvl7pPr marL="5331135" algn="l" defTabSz="1777045" rtl="0" eaLnBrk="1" latinLnBrk="0" hangingPunct="1">
      <a:defRPr sz="2332" kern="1200">
        <a:solidFill>
          <a:schemeClr val="tx1"/>
        </a:solidFill>
        <a:latin typeface="+mn-lt"/>
        <a:ea typeface="+mn-ea"/>
        <a:cs typeface="+mn-cs"/>
      </a:defRPr>
    </a:lvl7pPr>
    <a:lvl8pPr marL="6219657" algn="l" defTabSz="1777045" rtl="0" eaLnBrk="1" latinLnBrk="0" hangingPunct="1">
      <a:defRPr sz="2332" kern="1200">
        <a:solidFill>
          <a:schemeClr val="tx1"/>
        </a:solidFill>
        <a:latin typeface="+mn-lt"/>
        <a:ea typeface="+mn-ea"/>
        <a:cs typeface="+mn-cs"/>
      </a:defRPr>
    </a:lvl8pPr>
    <a:lvl9pPr marL="7108180" algn="l" defTabSz="1777045" rtl="0" eaLnBrk="1" latinLnBrk="0" hangingPunct="1">
      <a:defRPr sz="2332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98550" y="1241425"/>
            <a:ext cx="460057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Техническая подготовка штаба ППЭ, включает подготовку и настройку: Станции сканирования и Станции авторизации для получения ключа доступа к КИМ, а также для автоматизированной передачи пакетов с электронными бланками из ППЭ в РЦОИ, включая передачу файла с результатами тестового сканирования. </a:t>
            </a:r>
            <a:endParaRPr lang="ru-RU" sz="1600" dirty="0" smtClean="0"/>
          </a:p>
          <a:p>
            <a:r>
              <a:rPr lang="ru-RU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Должно быть подготовлено следующее оборудование:</a:t>
            </a:r>
          </a:p>
          <a:p>
            <a:r>
              <a:rPr lang="ru-RU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компьютер и сканирующее устройство для сканирования и шифрования бланков ответов участников в штабе ППЭ; </a:t>
            </a:r>
          </a:p>
          <a:p>
            <a:r>
              <a:rPr lang="ru-RU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компьютер с выходом в Интернет в штабе ППЭ для получения ключа доступа к КИМ и передачи пакетов с электронными бланками в РЦОИ, </a:t>
            </a:r>
          </a:p>
          <a:p>
            <a:r>
              <a:rPr lang="ru-RU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USB-модем для обеспечения резервного канала доступа в Интернет в случае возникновения сбоев при скачивании ключа доступа к ЭМ в день экзамена.</a:t>
            </a:r>
            <a:endParaRPr lang="ru-RU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8EA13-D9A6-4BAE-B522-FC219645DE9D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535141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98550" y="1241425"/>
            <a:ext cx="460057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Должно быть также подготовлено</a:t>
            </a:r>
            <a:r>
              <a:rPr lang="ru-RU" sz="16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р</a:t>
            </a:r>
            <a:r>
              <a:rPr lang="ru-RU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езервное оборудование: сканирующее устройство, принтер, компьютер для каждой станции (Станция печати КИМ, Станция сканирования в ППЭ, Станция авторизации в ППЭ).</a:t>
            </a:r>
            <a:r>
              <a:rPr lang="ru-RU" sz="16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Резервное оборудование хранится в штабе ППЭ.</a:t>
            </a:r>
            <a:r>
              <a:rPr lang="ru-RU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8EA13-D9A6-4BAE-B522-FC219645DE9D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24471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92489" y="2320751"/>
            <a:ext cx="13658374" cy="3529187"/>
          </a:xfrm>
        </p:spPr>
        <p:txBody>
          <a:bodyPr>
            <a:normAutofit/>
          </a:bodyPr>
          <a:lstStyle>
            <a:lvl1pPr>
              <a:defRPr sz="3650" baseline="0">
                <a:latin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754417" y="6929264"/>
            <a:ext cx="7128793" cy="1872208"/>
          </a:xfrm>
        </p:spPr>
        <p:txBody>
          <a:bodyPr>
            <a:normAutofit/>
          </a:bodyPr>
          <a:lstStyle>
            <a:lvl1pPr marL="0" indent="0" algn="ctr">
              <a:buNone/>
              <a:defRPr sz="1231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55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510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266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02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777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532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287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043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3B5F-DEBD-4D80-81DF-A262460FE07D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58EBA-BF76-4BD2-B386-1E39067478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5094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3B5F-DEBD-4D80-81DF-A262460FE07D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58EBA-BF76-4BD2-B386-1E39067478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33198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649791" y="2176737"/>
            <a:ext cx="3513339" cy="8273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03435" y="2176737"/>
            <a:ext cx="10279770" cy="82731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3B5F-DEBD-4D80-81DF-A262460FE07D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58EBA-BF76-4BD2-B386-1E39067478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02936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93777" y="304528"/>
            <a:ext cx="12271465" cy="1512169"/>
          </a:xfrm>
        </p:spPr>
        <p:txBody>
          <a:bodyPr>
            <a:normAutofit/>
          </a:bodyPr>
          <a:lstStyle>
            <a:lvl1pPr>
              <a:defRPr sz="2286" b="1" i="0" baseline="0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155" b="1" i="0" baseline="0">
                <a:solidFill>
                  <a:srgbClr val="0072BC"/>
                </a:solidFill>
                <a:latin typeface="Arial" panose="020B0604020202020204" pitchFamily="34" charset="0"/>
              </a:defRPr>
            </a:lvl1pPr>
            <a:lvl2pPr>
              <a:defRPr sz="1935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759"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3B5F-DEBD-4D80-81DF-A262460FE07D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58EBA-BF76-4BD2-B386-1E39067478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10472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93776" y="2968825"/>
            <a:ext cx="11933912" cy="6871820"/>
          </a:xfrm>
        </p:spPr>
        <p:txBody>
          <a:bodyPr anchor="t"/>
          <a:lstStyle>
            <a:lvl1pPr algn="ctr">
              <a:defRPr sz="3254" b="1" cap="all" baseline="0">
                <a:solidFill>
                  <a:srgbClr val="FF00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993776" y="160513"/>
            <a:ext cx="11809313" cy="1440160"/>
          </a:xfrm>
        </p:spPr>
        <p:txBody>
          <a:bodyPr anchor="b"/>
          <a:lstStyle>
            <a:lvl1pPr marL="0" indent="0" algn="ctr">
              <a:buNone/>
              <a:defRPr sz="1627" b="1" cap="all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5542" indent="0">
              <a:buNone/>
              <a:defRPr sz="1495">
                <a:solidFill>
                  <a:schemeClr val="tx1">
                    <a:tint val="75000"/>
                  </a:schemeClr>
                </a:solidFill>
              </a:defRPr>
            </a:lvl2pPr>
            <a:lvl3pPr marL="751085" indent="0">
              <a:buNone/>
              <a:defRPr sz="1275">
                <a:solidFill>
                  <a:schemeClr val="tx1">
                    <a:tint val="75000"/>
                  </a:schemeClr>
                </a:solidFill>
              </a:defRPr>
            </a:lvl3pPr>
            <a:lvl4pPr marL="1126626" indent="0">
              <a:buNone/>
              <a:defRPr sz="1143">
                <a:solidFill>
                  <a:schemeClr val="tx1">
                    <a:tint val="75000"/>
                  </a:schemeClr>
                </a:solidFill>
              </a:defRPr>
            </a:lvl4pPr>
            <a:lvl5pPr marL="1502168" indent="0">
              <a:buNone/>
              <a:defRPr sz="1143">
                <a:solidFill>
                  <a:schemeClr val="tx1">
                    <a:tint val="75000"/>
                  </a:schemeClr>
                </a:solidFill>
              </a:defRPr>
            </a:lvl5pPr>
            <a:lvl6pPr marL="1877711" indent="0">
              <a:buNone/>
              <a:defRPr sz="1143">
                <a:solidFill>
                  <a:schemeClr val="tx1">
                    <a:tint val="75000"/>
                  </a:schemeClr>
                </a:solidFill>
              </a:defRPr>
            </a:lvl6pPr>
            <a:lvl7pPr marL="2253253" indent="0">
              <a:buNone/>
              <a:defRPr sz="1143">
                <a:solidFill>
                  <a:schemeClr val="tx1">
                    <a:tint val="75000"/>
                  </a:schemeClr>
                </a:solidFill>
              </a:defRPr>
            </a:lvl7pPr>
            <a:lvl8pPr marL="2628795" indent="0">
              <a:buNone/>
              <a:defRPr sz="1143">
                <a:solidFill>
                  <a:schemeClr val="tx1">
                    <a:tint val="75000"/>
                  </a:schemeClr>
                </a:solidFill>
              </a:defRPr>
            </a:lvl8pPr>
            <a:lvl9pPr marL="3004337" indent="0">
              <a:buNone/>
              <a:defRPr sz="11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3B5F-DEBD-4D80-81DF-A262460FE07D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58EBA-BF76-4BD2-B386-1E39067478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07918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03436" y="2729605"/>
            <a:ext cx="7096998" cy="7720329"/>
          </a:xfrm>
        </p:spPr>
        <p:txBody>
          <a:bodyPr/>
          <a:lstStyle>
            <a:lvl1pPr>
              <a:defRPr sz="2286"/>
            </a:lvl1pPr>
            <a:lvl2pPr>
              <a:defRPr sz="1979"/>
            </a:lvl2pPr>
            <a:lvl3pPr>
              <a:defRPr sz="1627"/>
            </a:lvl3pPr>
            <a:lvl4pPr>
              <a:defRPr sz="1495"/>
            </a:lvl4pPr>
            <a:lvl5pPr>
              <a:defRPr sz="1495"/>
            </a:lvl5pPr>
            <a:lvl6pPr>
              <a:defRPr sz="1495"/>
            </a:lvl6pPr>
            <a:lvl7pPr>
              <a:defRPr sz="1495"/>
            </a:lvl7pPr>
            <a:lvl8pPr>
              <a:defRPr sz="1495"/>
            </a:lvl8pPr>
            <a:lvl9pPr>
              <a:defRPr sz="149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168243" y="2729605"/>
            <a:ext cx="7096998" cy="7720329"/>
          </a:xfrm>
        </p:spPr>
        <p:txBody>
          <a:bodyPr/>
          <a:lstStyle>
            <a:lvl1pPr>
              <a:defRPr sz="2286"/>
            </a:lvl1pPr>
            <a:lvl2pPr>
              <a:defRPr sz="1979"/>
            </a:lvl2pPr>
            <a:lvl3pPr>
              <a:defRPr sz="1627"/>
            </a:lvl3pPr>
            <a:lvl4pPr>
              <a:defRPr sz="1495"/>
            </a:lvl4pPr>
            <a:lvl5pPr>
              <a:defRPr sz="1495"/>
            </a:lvl5pPr>
            <a:lvl6pPr>
              <a:defRPr sz="1495"/>
            </a:lvl6pPr>
            <a:lvl7pPr>
              <a:defRPr sz="1495"/>
            </a:lvl7pPr>
            <a:lvl8pPr>
              <a:defRPr sz="1495"/>
            </a:lvl8pPr>
            <a:lvl9pPr>
              <a:defRPr sz="149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3B5F-DEBD-4D80-81DF-A262460FE07D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58EBA-BF76-4BD2-B386-1E39067478A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993777" y="304528"/>
            <a:ext cx="12271465" cy="1512169"/>
          </a:xfrm>
        </p:spPr>
        <p:txBody>
          <a:bodyPr>
            <a:normAutofit/>
          </a:bodyPr>
          <a:lstStyle>
            <a:lvl1pPr>
              <a:defRPr sz="2286" b="1" i="0" baseline="0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61068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03435" y="2618576"/>
            <a:ext cx="7099790" cy="1091299"/>
          </a:xfrm>
        </p:spPr>
        <p:txBody>
          <a:bodyPr anchor="b"/>
          <a:lstStyle>
            <a:lvl1pPr marL="0" indent="0">
              <a:buNone/>
              <a:defRPr sz="1979" b="1"/>
            </a:lvl1pPr>
            <a:lvl2pPr marL="375542" indent="0">
              <a:buNone/>
              <a:defRPr sz="1627" b="1"/>
            </a:lvl2pPr>
            <a:lvl3pPr marL="751085" indent="0">
              <a:buNone/>
              <a:defRPr sz="1495" b="1"/>
            </a:lvl3pPr>
            <a:lvl4pPr marL="1126626" indent="0">
              <a:buNone/>
              <a:defRPr sz="1275" b="1"/>
            </a:lvl4pPr>
            <a:lvl5pPr marL="1502168" indent="0">
              <a:buNone/>
              <a:defRPr sz="1275" b="1"/>
            </a:lvl5pPr>
            <a:lvl6pPr marL="1877711" indent="0">
              <a:buNone/>
              <a:defRPr sz="1275" b="1"/>
            </a:lvl6pPr>
            <a:lvl7pPr marL="2253253" indent="0">
              <a:buNone/>
              <a:defRPr sz="1275" b="1"/>
            </a:lvl7pPr>
            <a:lvl8pPr marL="2628795" indent="0">
              <a:buNone/>
              <a:defRPr sz="1275" b="1"/>
            </a:lvl8pPr>
            <a:lvl9pPr marL="3004337" indent="0">
              <a:buNone/>
              <a:defRPr sz="1275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03435" y="3709873"/>
            <a:ext cx="7099790" cy="6740056"/>
          </a:xfrm>
        </p:spPr>
        <p:txBody>
          <a:bodyPr/>
          <a:lstStyle>
            <a:lvl1pPr>
              <a:defRPr sz="1979"/>
            </a:lvl1pPr>
            <a:lvl2pPr>
              <a:defRPr sz="1627"/>
            </a:lvl2pPr>
            <a:lvl3pPr>
              <a:defRPr sz="1495"/>
            </a:lvl3pPr>
            <a:lvl4pPr>
              <a:defRPr sz="1275"/>
            </a:lvl4pPr>
            <a:lvl5pPr>
              <a:defRPr sz="1275"/>
            </a:lvl5pPr>
            <a:lvl6pPr>
              <a:defRPr sz="1275"/>
            </a:lvl6pPr>
            <a:lvl7pPr>
              <a:defRPr sz="1275"/>
            </a:lvl7pPr>
            <a:lvl8pPr>
              <a:defRPr sz="1275"/>
            </a:lvl8pPr>
            <a:lvl9pPr>
              <a:defRPr sz="127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8162673" y="2618576"/>
            <a:ext cx="7102578" cy="1091299"/>
          </a:xfrm>
        </p:spPr>
        <p:txBody>
          <a:bodyPr anchor="b"/>
          <a:lstStyle>
            <a:lvl1pPr marL="0" indent="0">
              <a:buNone/>
              <a:defRPr sz="1979" b="1"/>
            </a:lvl1pPr>
            <a:lvl2pPr marL="375542" indent="0">
              <a:buNone/>
              <a:defRPr sz="1627" b="1"/>
            </a:lvl2pPr>
            <a:lvl3pPr marL="751085" indent="0">
              <a:buNone/>
              <a:defRPr sz="1495" b="1"/>
            </a:lvl3pPr>
            <a:lvl4pPr marL="1126626" indent="0">
              <a:buNone/>
              <a:defRPr sz="1275" b="1"/>
            </a:lvl4pPr>
            <a:lvl5pPr marL="1502168" indent="0">
              <a:buNone/>
              <a:defRPr sz="1275" b="1"/>
            </a:lvl5pPr>
            <a:lvl6pPr marL="1877711" indent="0">
              <a:buNone/>
              <a:defRPr sz="1275" b="1"/>
            </a:lvl6pPr>
            <a:lvl7pPr marL="2253253" indent="0">
              <a:buNone/>
              <a:defRPr sz="1275" b="1"/>
            </a:lvl7pPr>
            <a:lvl8pPr marL="2628795" indent="0">
              <a:buNone/>
              <a:defRPr sz="1275" b="1"/>
            </a:lvl8pPr>
            <a:lvl9pPr marL="3004337" indent="0">
              <a:buNone/>
              <a:defRPr sz="1275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8162673" y="3709873"/>
            <a:ext cx="7102578" cy="6740056"/>
          </a:xfrm>
        </p:spPr>
        <p:txBody>
          <a:bodyPr/>
          <a:lstStyle>
            <a:lvl1pPr>
              <a:defRPr sz="1979"/>
            </a:lvl1pPr>
            <a:lvl2pPr>
              <a:defRPr sz="1627"/>
            </a:lvl2pPr>
            <a:lvl3pPr>
              <a:defRPr sz="1495"/>
            </a:lvl3pPr>
            <a:lvl4pPr>
              <a:defRPr sz="1275"/>
            </a:lvl4pPr>
            <a:lvl5pPr>
              <a:defRPr sz="1275"/>
            </a:lvl5pPr>
            <a:lvl6pPr>
              <a:defRPr sz="1275"/>
            </a:lvl6pPr>
            <a:lvl7pPr>
              <a:defRPr sz="1275"/>
            </a:lvl7pPr>
            <a:lvl8pPr>
              <a:defRPr sz="1275"/>
            </a:lvl8pPr>
            <a:lvl9pPr>
              <a:defRPr sz="127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3B5F-DEBD-4D80-81DF-A262460FE07D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58EBA-BF76-4BD2-B386-1E39067478A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2993777" y="304528"/>
            <a:ext cx="12271465" cy="1512169"/>
          </a:xfrm>
        </p:spPr>
        <p:txBody>
          <a:bodyPr>
            <a:normAutofit/>
          </a:bodyPr>
          <a:lstStyle>
            <a:lvl1pPr>
              <a:defRPr sz="2286" b="1" i="0" baseline="0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06707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3B5F-DEBD-4D80-81DF-A262460FE07D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58EBA-BF76-4BD2-B386-1E39067478A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993777" y="304528"/>
            <a:ext cx="12271465" cy="1512169"/>
          </a:xfrm>
        </p:spPr>
        <p:txBody>
          <a:bodyPr>
            <a:normAutofit/>
          </a:bodyPr>
          <a:lstStyle>
            <a:lvl1pPr>
              <a:defRPr sz="2286" b="1" i="0" baseline="0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02094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3B5F-DEBD-4D80-81DF-A262460FE07D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58EBA-BF76-4BD2-B386-1E39067478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73418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3539" y="2104730"/>
            <a:ext cx="5286483" cy="1584813"/>
          </a:xfrm>
        </p:spPr>
        <p:txBody>
          <a:bodyPr anchor="b"/>
          <a:lstStyle>
            <a:lvl1pPr algn="l">
              <a:defRPr sz="1627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2405" y="2104728"/>
            <a:ext cx="8982836" cy="8345209"/>
          </a:xfrm>
        </p:spPr>
        <p:txBody>
          <a:bodyPr/>
          <a:lstStyle>
            <a:lvl1pPr>
              <a:defRPr sz="2638"/>
            </a:lvl1pPr>
            <a:lvl2pPr>
              <a:defRPr sz="2286"/>
            </a:lvl2pPr>
            <a:lvl3pPr>
              <a:defRPr sz="1979"/>
            </a:lvl3pPr>
            <a:lvl4pPr>
              <a:defRPr sz="1627"/>
            </a:lvl4pPr>
            <a:lvl5pPr>
              <a:defRPr sz="1627"/>
            </a:lvl5pPr>
            <a:lvl6pPr>
              <a:defRPr sz="1627"/>
            </a:lvl6pPr>
            <a:lvl7pPr>
              <a:defRPr sz="1627"/>
            </a:lvl7pPr>
            <a:lvl8pPr>
              <a:defRPr sz="1627"/>
            </a:lvl8pPr>
            <a:lvl9pPr>
              <a:defRPr sz="162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03444" y="3761548"/>
            <a:ext cx="5286483" cy="6688389"/>
          </a:xfrm>
        </p:spPr>
        <p:txBody>
          <a:bodyPr/>
          <a:lstStyle>
            <a:lvl1pPr marL="0" indent="0">
              <a:buNone/>
              <a:defRPr sz="1143"/>
            </a:lvl1pPr>
            <a:lvl2pPr marL="375542" indent="0">
              <a:buNone/>
              <a:defRPr sz="1011"/>
            </a:lvl2pPr>
            <a:lvl3pPr marL="751085" indent="0">
              <a:buNone/>
              <a:defRPr sz="835"/>
            </a:lvl3pPr>
            <a:lvl4pPr marL="1126626" indent="0">
              <a:buNone/>
              <a:defRPr sz="704"/>
            </a:lvl4pPr>
            <a:lvl5pPr marL="1502168" indent="0">
              <a:buNone/>
              <a:defRPr sz="704"/>
            </a:lvl5pPr>
            <a:lvl6pPr marL="1877711" indent="0">
              <a:buNone/>
              <a:defRPr sz="704"/>
            </a:lvl6pPr>
            <a:lvl7pPr marL="2253253" indent="0">
              <a:buNone/>
              <a:defRPr sz="704"/>
            </a:lvl7pPr>
            <a:lvl8pPr marL="2628795" indent="0">
              <a:buNone/>
              <a:defRPr sz="704"/>
            </a:lvl8pPr>
            <a:lvl9pPr marL="3004337" indent="0">
              <a:buNone/>
              <a:defRPr sz="704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3B5F-DEBD-4D80-81DF-A262460FE07D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58EBA-BF76-4BD2-B386-1E39067478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14424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49573" y="8188805"/>
            <a:ext cx="9641205" cy="966733"/>
          </a:xfrm>
        </p:spPr>
        <p:txBody>
          <a:bodyPr anchor="b"/>
          <a:lstStyle>
            <a:lvl1pPr algn="l">
              <a:defRPr sz="1627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149575" y="2608785"/>
            <a:ext cx="9637292" cy="5455453"/>
          </a:xfrm>
        </p:spPr>
        <p:txBody>
          <a:bodyPr/>
          <a:lstStyle>
            <a:lvl1pPr marL="0" indent="0">
              <a:buNone/>
              <a:defRPr sz="2638"/>
            </a:lvl1pPr>
            <a:lvl2pPr marL="375542" indent="0">
              <a:buNone/>
              <a:defRPr sz="2286"/>
            </a:lvl2pPr>
            <a:lvl3pPr marL="751085" indent="0">
              <a:buNone/>
              <a:defRPr sz="1979"/>
            </a:lvl3pPr>
            <a:lvl4pPr marL="1126626" indent="0">
              <a:buNone/>
              <a:defRPr sz="1627"/>
            </a:lvl4pPr>
            <a:lvl5pPr marL="1502168" indent="0">
              <a:buNone/>
              <a:defRPr sz="1627"/>
            </a:lvl5pPr>
            <a:lvl6pPr marL="1877711" indent="0">
              <a:buNone/>
              <a:defRPr sz="1627"/>
            </a:lvl6pPr>
            <a:lvl7pPr marL="2253253" indent="0">
              <a:buNone/>
              <a:defRPr sz="1627"/>
            </a:lvl7pPr>
            <a:lvl8pPr marL="2628795" indent="0">
              <a:buNone/>
              <a:defRPr sz="1627"/>
            </a:lvl8pPr>
            <a:lvl9pPr marL="3004337" indent="0">
              <a:buNone/>
              <a:defRPr sz="1627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149573" y="9155543"/>
            <a:ext cx="9641205" cy="1372924"/>
          </a:xfrm>
        </p:spPr>
        <p:txBody>
          <a:bodyPr/>
          <a:lstStyle>
            <a:lvl1pPr marL="0" indent="0">
              <a:buNone/>
              <a:defRPr sz="1143"/>
            </a:lvl1pPr>
            <a:lvl2pPr marL="375542" indent="0">
              <a:buNone/>
              <a:defRPr sz="1011"/>
            </a:lvl2pPr>
            <a:lvl3pPr marL="751085" indent="0">
              <a:buNone/>
              <a:defRPr sz="835"/>
            </a:lvl3pPr>
            <a:lvl4pPr marL="1126626" indent="0">
              <a:buNone/>
              <a:defRPr sz="704"/>
            </a:lvl4pPr>
            <a:lvl5pPr marL="1502168" indent="0">
              <a:buNone/>
              <a:defRPr sz="704"/>
            </a:lvl5pPr>
            <a:lvl6pPr marL="1877711" indent="0">
              <a:buNone/>
              <a:defRPr sz="704"/>
            </a:lvl6pPr>
            <a:lvl7pPr marL="2253253" indent="0">
              <a:buNone/>
              <a:defRPr sz="704"/>
            </a:lvl7pPr>
            <a:lvl8pPr marL="2628795" indent="0">
              <a:buNone/>
              <a:defRPr sz="704"/>
            </a:lvl8pPr>
            <a:lvl9pPr marL="3004337" indent="0">
              <a:buNone/>
              <a:defRPr sz="704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3B5F-DEBD-4D80-81DF-A262460FE07D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58EBA-BF76-4BD2-B386-1E39067478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74134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93777" y="468479"/>
            <a:ext cx="12271465" cy="1348220"/>
          </a:xfrm>
          <a:prstGeom prst="rect">
            <a:avLst/>
          </a:prstGeom>
        </p:spPr>
        <p:txBody>
          <a:bodyPr vert="horz" lIns="170817" tIns="85409" rIns="170817" bIns="85409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03434" y="2729605"/>
            <a:ext cx="14461808" cy="7720329"/>
          </a:xfrm>
          <a:prstGeom prst="rect">
            <a:avLst/>
          </a:prstGeom>
        </p:spPr>
        <p:txBody>
          <a:bodyPr vert="horz" lIns="170817" tIns="85409" rIns="170817" bIns="85409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03434" y="10842586"/>
            <a:ext cx="3749358" cy="622826"/>
          </a:xfrm>
          <a:prstGeom prst="rect">
            <a:avLst/>
          </a:prstGeom>
        </p:spPr>
        <p:txBody>
          <a:bodyPr vert="horz" lIns="170817" tIns="85409" rIns="170817" bIns="85409" rtlCol="0" anchor="ctr"/>
          <a:lstStyle>
            <a:lvl1pPr algn="l">
              <a:defRPr sz="101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6C3B5F-DEBD-4D80-81DF-A262460FE07D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490131" y="10842586"/>
            <a:ext cx="5088414" cy="622826"/>
          </a:xfrm>
          <a:prstGeom prst="rect">
            <a:avLst/>
          </a:prstGeom>
        </p:spPr>
        <p:txBody>
          <a:bodyPr vert="horz" lIns="170817" tIns="85409" rIns="170817" bIns="85409" rtlCol="0" anchor="ctr"/>
          <a:lstStyle>
            <a:lvl1pPr algn="ctr">
              <a:defRPr sz="101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515884" y="10842586"/>
            <a:ext cx="3749358" cy="622826"/>
          </a:xfrm>
          <a:prstGeom prst="rect">
            <a:avLst/>
          </a:prstGeom>
        </p:spPr>
        <p:txBody>
          <a:bodyPr vert="horz" lIns="170817" tIns="85409" rIns="170817" bIns="85409" rtlCol="0" anchor="ctr"/>
          <a:lstStyle>
            <a:lvl1pPr algn="r">
              <a:defRPr sz="101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258EBA-BF76-4BD2-B386-1E39067478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30454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751085" rtl="0" eaLnBrk="1" latinLnBrk="0" hangingPunct="1">
        <a:spcBef>
          <a:spcPct val="0"/>
        </a:spcBef>
        <a:buNone/>
        <a:defRPr sz="36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1656" indent="-281656" algn="l" defTabSz="751085" rtl="0" eaLnBrk="1" latinLnBrk="0" hangingPunct="1">
        <a:spcBef>
          <a:spcPct val="20000"/>
        </a:spcBef>
        <a:buFont typeface="Arial" pitchFamily="34" charset="0"/>
        <a:buChar char="•"/>
        <a:defRPr sz="2638" kern="1200">
          <a:solidFill>
            <a:schemeClr val="tx1"/>
          </a:solidFill>
          <a:latin typeface="+mn-lt"/>
          <a:ea typeface="+mn-ea"/>
          <a:cs typeface="+mn-cs"/>
        </a:defRPr>
      </a:lvl1pPr>
      <a:lvl2pPr marL="610256" indent="-234714" algn="l" defTabSz="751085" rtl="0" eaLnBrk="1" latinLnBrk="0" hangingPunct="1">
        <a:spcBef>
          <a:spcPct val="20000"/>
        </a:spcBef>
        <a:buFont typeface="Arial" pitchFamily="34" charset="0"/>
        <a:buChar char="–"/>
        <a:defRPr sz="2286" kern="1200">
          <a:solidFill>
            <a:schemeClr val="tx1"/>
          </a:solidFill>
          <a:latin typeface="+mn-lt"/>
          <a:ea typeface="+mn-ea"/>
          <a:cs typeface="+mn-cs"/>
        </a:defRPr>
      </a:lvl2pPr>
      <a:lvl3pPr marL="938855" indent="-187771" algn="l" defTabSz="751085" rtl="0" eaLnBrk="1" latinLnBrk="0" hangingPunct="1">
        <a:spcBef>
          <a:spcPct val="20000"/>
        </a:spcBef>
        <a:buFont typeface="Arial" pitchFamily="34" charset="0"/>
        <a:buChar char="•"/>
        <a:defRPr sz="1979" kern="1200">
          <a:solidFill>
            <a:schemeClr val="tx1"/>
          </a:solidFill>
          <a:latin typeface="+mn-lt"/>
          <a:ea typeface="+mn-ea"/>
          <a:cs typeface="+mn-cs"/>
        </a:defRPr>
      </a:lvl3pPr>
      <a:lvl4pPr marL="1314398" indent="-187771" algn="l" defTabSz="751085" rtl="0" eaLnBrk="1" latinLnBrk="0" hangingPunct="1">
        <a:spcBef>
          <a:spcPct val="20000"/>
        </a:spcBef>
        <a:buFont typeface="Arial" pitchFamily="34" charset="0"/>
        <a:buChar char="–"/>
        <a:defRPr sz="1627" kern="1200">
          <a:solidFill>
            <a:schemeClr val="tx1"/>
          </a:solidFill>
          <a:latin typeface="+mn-lt"/>
          <a:ea typeface="+mn-ea"/>
          <a:cs typeface="+mn-cs"/>
        </a:defRPr>
      </a:lvl4pPr>
      <a:lvl5pPr marL="1689939" indent="-187771" algn="l" defTabSz="751085" rtl="0" eaLnBrk="1" latinLnBrk="0" hangingPunct="1">
        <a:spcBef>
          <a:spcPct val="20000"/>
        </a:spcBef>
        <a:buFont typeface="Arial" pitchFamily="34" charset="0"/>
        <a:buChar char="»"/>
        <a:defRPr sz="1627" kern="1200">
          <a:solidFill>
            <a:schemeClr val="tx1"/>
          </a:solidFill>
          <a:latin typeface="+mn-lt"/>
          <a:ea typeface="+mn-ea"/>
          <a:cs typeface="+mn-cs"/>
        </a:defRPr>
      </a:lvl5pPr>
      <a:lvl6pPr marL="2065482" indent="-187771" algn="l" defTabSz="751085" rtl="0" eaLnBrk="1" latinLnBrk="0" hangingPunct="1">
        <a:spcBef>
          <a:spcPct val="20000"/>
        </a:spcBef>
        <a:buFont typeface="Arial" pitchFamily="34" charset="0"/>
        <a:buChar char="•"/>
        <a:defRPr sz="1627" kern="1200">
          <a:solidFill>
            <a:schemeClr val="tx1"/>
          </a:solidFill>
          <a:latin typeface="+mn-lt"/>
          <a:ea typeface="+mn-ea"/>
          <a:cs typeface="+mn-cs"/>
        </a:defRPr>
      </a:lvl6pPr>
      <a:lvl7pPr marL="2441024" indent="-187771" algn="l" defTabSz="751085" rtl="0" eaLnBrk="1" latinLnBrk="0" hangingPunct="1">
        <a:spcBef>
          <a:spcPct val="20000"/>
        </a:spcBef>
        <a:buFont typeface="Arial" pitchFamily="34" charset="0"/>
        <a:buChar char="•"/>
        <a:defRPr sz="1627" kern="1200">
          <a:solidFill>
            <a:schemeClr val="tx1"/>
          </a:solidFill>
          <a:latin typeface="+mn-lt"/>
          <a:ea typeface="+mn-ea"/>
          <a:cs typeface="+mn-cs"/>
        </a:defRPr>
      </a:lvl7pPr>
      <a:lvl8pPr marL="2816566" indent="-187771" algn="l" defTabSz="751085" rtl="0" eaLnBrk="1" latinLnBrk="0" hangingPunct="1">
        <a:spcBef>
          <a:spcPct val="20000"/>
        </a:spcBef>
        <a:buFont typeface="Arial" pitchFamily="34" charset="0"/>
        <a:buChar char="•"/>
        <a:defRPr sz="1627" kern="1200">
          <a:solidFill>
            <a:schemeClr val="tx1"/>
          </a:solidFill>
          <a:latin typeface="+mn-lt"/>
          <a:ea typeface="+mn-ea"/>
          <a:cs typeface="+mn-cs"/>
        </a:defRPr>
      </a:lvl8pPr>
      <a:lvl9pPr marL="3192109" indent="-187771" algn="l" defTabSz="751085" rtl="0" eaLnBrk="1" latinLnBrk="0" hangingPunct="1">
        <a:spcBef>
          <a:spcPct val="20000"/>
        </a:spcBef>
        <a:buFont typeface="Arial" pitchFamily="34" charset="0"/>
        <a:buChar char="•"/>
        <a:defRPr sz="162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51085" rtl="0" eaLnBrk="1" latinLnBrk="0" hangingPunct="1">
        <a:defRPr sz="1495" kern="1200">
          <a:solidFill>
            <a:schemeClr val="tx1"/>
          </a:solidFill>
          <a:latin typeface="+mn-lt"/>
          <a:ea typeface="+mn-ea"/>
          <a:cs typeface="+mn-cs"/>
        </a:defRPr>
      </a:lvl1pPr>
      <a:lvl2pPr marL="375542" algn="l" defTabSz="751085" rtl="0" eaLnBrk="1" latinLnBrk="0" hangingPunct="1">
        <a:defRPr sz="1495" kern="1200">
          <a:solidFill>
            <a:schemeClr val="tx1"/>
          </a:solidFill>
          <a:latin typeface="+mn-lt"/>
          <a:ea typeface="+mn-ea"/>
          <a:cs typeface="+mn-cs"/>
        </a:defRPr>
      </a:lvl2pPr>
      <a:lvl3pPr marL="751085" algn="l" defTabSz="751085" rtl="0" eaLnBrk="1" latinLnBrk="0" hangingPunct="1">
        <a:defRPr sz="1495" kern="1200">
          <a:solidFill>
            <a:schemeClr val="tx1"/>
          </a:solidFill>
          <a:latin typeface="+mn-lt"/>
          <a:ea typeface="+mn-ea"/>
          <a:cs typeface="+mn-cs"/>
        </a:defRPr>
      </a:lvl3pPr>
      <a:lvl4pPr marL="1126626" algn="l" defTabSz="751085" rtl="0" eaLnBrk="1" latinLnBrk="0" hangingPunct="1">
        <a:defRPr sz="1495" kern="1200">
          <a:solidFill>
            <a:schemeClr val="tx1"/>
          </a:solidFill>
          <a:latin typeface="+mn-lt"/>
          <a:ea typeface="+mn-ea"/>
          <a:cs typeface="+mn-cs"/>
        </a:defRPr>
      </a:lvl4pPr>
      <a:lvl5pPr marL="1502168" algn="l" defTabSz="751085" rtl="0" eaLnBrk="1" latinLnBrk="0" hangingPunct="1">
        <a:defRPr sz="1495" kern="1200">
          <a:solidFill>
            <a:schemeClr val="tx1"/>
          </a:solidFill>
          <a:latin typeface="+mn-lt"/>
          <a:ea typeface="+mn-ea"/>
          <a:cs typeface="+mn-cs"/>
        </a:defRPr>
      </a:lvl5pPr>
      <a:lvl6pPr marL="1877711" algn="l" defTabSz="751085" rtl="0" eaLnBrk="1" latinLnBrk="0" hangingPunct="1">
        <a:defRPr sz="1495" kern="1200">
          <a:solidFill>
            <a:schemeClr val="tx1"/>
          </a:solidFill>
          <a:latin typeface="+mn-lt"/>
          <a:ea typeface="+mn-ea"/>
          <a:cs typeface="+mn-cs"/>
        </a:defRPr>
      </a:lvl6pPr>
      <a:lvl7pPr marL="2253253" algn="l" defTabSz="751085" rtl="0" eaLnBrk="1" latinLnBrk="0" hangingPunct="1">
        <a:defRPr sz="1495" kern="1200">
          <a:solidFill>
            <a:schemeClr val="tx1"/>
          </a:solidFill>
          <a:latin typeface="+mn-lt"/>
          <a:ea typeface="+mn-ea"/>
          <a:cs typeface="+mn-cs"/>
        </a:defRPr>
      </a:lvl7pPr>
      <a:lvl8pPr marL="2628795" algn="l" defTabSz="751085" rtl="0" eaLnBrk="1" latinLnBrk="0" hangingPunct="1">
        <a:defRPr sz="1495" kern="1200">
          <a:solidFill>
            <a:schemeClr val="tx1"/>
          </a:solidFill>
          <a:latin typeface="+mn-lt"/>
          <a:ea typeface="+mn-ea"/>
          <a:cs typeface="+mn-cs"/>
        </a:defRPr>
      </a:lvl8pPr>
      <a:lvl9pPr marL="3004337" algn="l" defTabSz="751085" rtl="0" eaLnBrk="1" latinLnBrk="0" hangingPunct="1">
        <a:defRPr sz="149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e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6.png"/><Relationship Id="rId4" Type="http://schemas.openxmlformats.org/officeDocument/2006/relationships/image" Target="../media/image5.gif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openxmlformats.org/officeDocument/2006/relationships/image" Target="../media/image11.gif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5.gif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001889" y="4913040"/>
            <a:ext cx="7776864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/>
            <a:endParaRPr lang="ru-RU" sz="2300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3200" b="1" dirty="0"/>
              <a:t>Подготовка</a:t>
            </a:r>
            <a:br>
              <a:rPr lang="ru-RU" sz="3200" b="1" dirty="0"/>
            </a:br>
            <a:r>
              <a:rPr lang="ru-RU" sz="3200" b="1" dirty="0"/>
              <a:t> ТЕХНИЧЕСКИХ СПЕЦИАЛИСТОВ, </a:t>
            </a:r>
            <a:br>
              <a:rPr lang="ru-RU" sz="3200" b="1" dirty="0"/>
            </a:br>
            <a:r>
              <a:rPr lang="ru-RU" sz="3200" b="1" dirty="0"/>
              <a:t>оказывающих информационно-техническую помощь руководителю и организаторам пункта проведения экзамена при проведение государственной итоговой аттестации по образовательным программам среднего общего образования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000" b="1" dirty="0"/>
              <a:t>Организация сканирования экзаменационных работ участников в </a:t>
            </a:r>
            <a:r>
              <a:rPr lang="ru-RU" sz="2000" b="1" dirty="0" smtClean="0"/>
              <a:t>ППЭ</a:t>
            </a:r>
          </a:p>
          <a:p>
            <a:endParaRPr lang="ru-RU" sz="2000" b="1" dirty="0" smtClean="0"/>
          </a:p>
          <a:p>
            <a:r>
              <a:rPr lang="ru-RU" sz="2000" b="1" dirty="0" smtClean="0"/>
              <a:t>Лекционное и практическое занятия</a:t>
            </a:r>
            <a:endParaRPr lang="ru-RU" sz="2000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76941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3537" y="3976936"/>
            <a:ext cx="5920790" cy="5400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026225" y="6785248"/>
            <a:ext cx="763284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B050"/>
                </a:solidFill>
              </a:rPr>
              <a:t>3.2</a:t>
            </a:r>
            <a:r>
              <a:rPr lang="en-US" sz="2000" dirty="0"/>
              <a:t> </a:t>
            </a:r>
            <a:r>
              <a:rPr lang="ru-RU" sz="2000" b="1" dirty="0">
                <a:solidFill>
                  <a:srgbClr val="0072BC"/>
                </a:solidFill>
              </a:rPr>
              <a:t>Поместите в сканер тестовый комплект и нажмите кнопку Сканировать. </a:t>
            </a:r>
          </a:p>
          <a:p>
            <a:pPr lvl="0"/>
            <a:r>
              <a:rPr lang="ru-RU" sz="2000" b="1" dirty="0">
                <a:solidFill>
                  <a:srgbClr val="0072BC"/>
                </a:solidFill>
              </a:rPr>
              <a:t> результате откроется окно настроек параметров сканера, внешний вид которого зависит от драйвера используемого сканера. В окне настроек параметров сканера укажите параметры сканирования и проведите тестовое сканирование: </a:t>
            </a:r>
          </a:p>
          <a:p>
            <a:pPr lvl="0"/>
            <a:r>
              <a:rPr lang="ru-RU" sz="2000" b="1" dirty="0">
                <a:solidFill>
                  <a:srgbClr val="0072BC"/>
                </a:solidFill>
              </a:rPr>
              <a:t> </a:t>
            </a:r>
            <a:r>
              <a:rPr lang="en-US" sz="2000" b="1" dirty="0">
                <a:solidFill>
                  <a:srgbClr val="0072BC"/>
                </a:solidFill>
              </a:rPr>
              <a:t>- </a:t>
            </a:r>
            <a:r>
              <a:rPr lang="ru-RU" sz="2000" b="1" dirty="0">
                <a:solidFill>
                  <a:srgbClr val="0072BC"/>
                </a:solidFill>
              </a:rPr>
              <a:t>Формат бумаги: не менее А4. </a:t>
            </a:r>
          </a:p>
          <a:p>
            <a:pPr lvl="0"/>
            <a:r>
              <a:rPr lang="en-US" sz="2000" b="1" dirty="0">
                <a:solidFill>
                  <a:srgbClr val="0072BC"/>
                </a:solidFill>
              </a:rPr>
              <a:t> - </a:t>
            </a:r>
            <a:r>
              <a:rPr lang="ru-RU" sz="2000" b="1" dirty="0">
                <a:solidFill>
                  <a:srgbClr val="0072BC"/>
                </a:solidFill>
              </a:rPr>
              <a:t>Разрешение сканирование: не менее 300 точек на дюйм. </a:t>
            </a:r>
          </a:p>
          <a:p>
            <a:pPr lvl="0"/>
            <a:r>
              <a:rPr lang="ru-RU" sz="2000" b="1" dirty="0">
                <a:solidFill>
                  <a:srgbClr val="0072BC"/>
                </a:solidFill>
              </a:rPr>
              <a:t> </a:t>
            </a:r>
            <a:r>
              <a:rPr lang="en-US" sz="2000" b="1" dirty="0">
                <a:solidFill>
                  <a:srgbClr val="0072BC"/>
                </a:solidFill>
              </a:rPr>
              <a:t>- </a:t>
            </a:r>
            <a:r>
              <a:rPr lang="ru-RU" sz="2000" b="1" dirty="0">
                <a:solidFill>
                  <a:srgbClr val="0072BC"/>
                </a:solidFill>
              </a:rPr>
              <a:t>Цветность сканирования: цветное. </a:t>
            </a:r>
          </a:p>
          <a:p>
            <a:endParaRPr lang="ru-RU" sz="20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06214" y="553317"/>
            <a:ext cx="6983169" cy="664870"/>
          </a:xfrm>
        </p:spPr>
        <p:txBody>
          <a:bodyPr>
            <a:noAutofit/>
          </a:bodyPr>
          <a:lstStyle/>
          <a:p>
            <a:r>
              <a:rPr lang="ru-RU" sz="3600" dirty="0"/>
              <a:t>Техническая подготовка 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7026225" y="2680792"/>
            <a:ext cx="8208912" cy="3744416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rgbClr val="00B050"/>
                </a:solidFill>
              </a:rPr>
              <a:t>3.1</a:t>
            </a:r>
            <a:r>
              <a:rPr lang="en-US" sz="2000" dirty="0"/>
              <a:t> </a:t>
            </a:r>
            <a:r>
              <a:rPr lang="ru-RU" sz="2000" dirty="0"/>
              <a:t>Перейдите по ссылке тестовые бланки для того, чтобы распечатать тестовые бланки для последующего сканирования.</a:t>
            </a:r>
            <a:r>
              <a:rPr lang="en-US" sz="2000" dirty="0"/>
              <a:t> </a:t>
            </a:r>
            <a:r>
              <a:rPr lang="ru-RU" sz="2000" dirty="0"/>
              <a:t>Комплект  тестовых</a:t>
            </a:r>
            <a:r>
              <a:rPr lang="en-US" sz="2000" dirty="0"/>
              <a:t> </a:t>
            </a:r>
            <a:r>
              <a:rPr lang="ru-RU" sz="2000" dirty="0"/>
              <a:t>бланков  поставляется  в  формате  многостраничного  файла формата </a:t>
            </a:r>
            <a:r>
              <a:rPr lang="ru-RU" sz="2000" dirty="0" err="1"/>
              <a:t>pdf</a:t>
            </a:r>
            <a:r>
              <a:rPr lang="en-US" sz="2000" dirty="0"/>
              <a:t> </a:t>
            </a:r>
            <a:r>
              <a:rPr lang="ru-RU" sz="2000" dirty="0"/>
              <a:t>(Тестовый комплект.pdf) и набора изображений в формате </a:t>
            </a:r>
            <a:r>
              <a:rPr lang="ru-RU" sz="2000" dirty="0" err="1"/>
              <a:t>tiff</a:t>
            </a:r>
            <a:r>
              <a:rPr lang="ru-RU" sz="2000" dirty="0"/>
              <a:t>. Вы можете</a:t>
            </a:r>
            <a:r>
              <a:rPr lang="en-US" sz="2000" dirty="0"/>
              <a:t> </a:t>
            </a:r>
            <a:r>
              <a:rPr lang="ru-RU" sz="2000" dirty="0"/>
              <a:t>использовать любой комплект для печати. При печати тестовых бланков в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i="1" dirty="0"/>
              <a:t>параметрах масштаба печати необходимо указывать 100%</a:t>
            </a:r>
            <a:r>
              <a:rPr lang="ru-RU" sz="2000" dirty="0"/>
              <a:t>, чтобы</a:t>
            </a:r>
            <a:r>
              <a:rPr lang="en-US" sz="2000" dirty="0"/>
              <a:t> </a:t>
            </a:r>
            <a:r>
              <a:rPr lang="ru-RU" sz="2000" dirty="0"/>
              <a:t>избежать</a:t>
            </a:r>
            <a:r>
              <a:rPr lang="en-US" sz="2000" dirty="0"/>
              <a:t> </a:t>
            </a:r>
            <a:r>
              <a:rPr lang="ru-RU" sz="2000" dirty="0"/>
              <a:t>появления дополнительных полей и уменьшения изображения, распечатанного на листе</a:t>
            </a:r>
            <a:r>
              <a:rPr lang="en-US" sz="2000" dirty="0"/>
              <a:t>.</a:t>
            </a:r>
            <a:endParaRPr lang="ru-RU" sz="20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xmlns="" val="2461479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66550" y="2212257"/>
            <a:ext cx="119925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После завершения сканирования в окне «Тестовое сканирование» отобразится отсканированное изображение (одно или несколько в зависимости от</a:t>
            </a:r>
            <a:r>
              <a:rPr lang="en-US" sz="2000" dirty="0"/>
              <a:t> </a:t>
            </a:r>
            <a:r>
              <a:rPr lang="ru-RU" sz="2000" dirty="0"/>
              <a:t>выбранных настроек и материалов для сканирования)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3497" y="4643574"/>
            <a:ext cx="5313279" cy="472690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746305" y="4436684"/>
            <a:ext cx="48245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000" dirty="0"/>
          </a:p>
        </p:txBody>
      </p:sp>
      <p:sp>
        <p:nvSpPr>
          <p:cNvPr id="8" name="TextBox 7"/>
          <p:cNvSpPr txBox="1"/>
          <p:nvPr/>
        </p:nvSpPr>
        <p:spPr>
          <a:xfrm>
            <a:off x="5946105" y="5401590"/>
            <a:ext cx="90460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solidFill>
                  <a:srgbClr val="00B050"/>
                </a:solidFill>
              </a:rPr>
              <a:t>3.4</a:t>
            </a:r>
            <a:r>
              <a:rPr lang="en-US" sz="1800" dirty="0"/>
              <a:t> </a:t>
            </a:r>
            <a:r>
              <a:rPr lang="ru-RU" sz="1800" dirty="0"/>
              <a:t>Проверьте качество изображения, используя кнопки</a:t>
            </a:r>
            <a:r>
              <a:rPr lang="en-US" sz="1800" dirty="0"/>
              <a:t> </a:t>
            </a:r>
            <a:r>
              <a:rPr lang="ru-RU" sz="1800" b="1" dirty="0"/>
              <a:t>Увеличение</a:t>
            </a:r>
            <a:r>
              <a:rPr lang="ru-RU" sz="1800" dirty="0"/>
              <a:t> или</a:t>
            </a:r>
            <a:r>
              <a:rPr lang="en-US" sz="1800" dirty="0"/>
              <a:t> </a:t>
            </a:r>
            <a:r>
              <a:rPr lang="ru-RU" sz="1800" b="1" dirty="0"/>
              <a:t>Уменьшение.</a:t>
            </a:r>
            <a:r>
              <a:rPr lang="ru-RU" sz="1800" dirty="0"/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946105" y="6683862"/>
            <a:ext cx="90460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solidFill>
                  <a:srgbClr val="00B050"/>
                </a:solidFill>
              </a:rPr>
              <a:t>3.5</a:t>
            </a:r>
            <a:r>
              <a:rPr lang="en-US" sz="1800" dirty="0"/>
              <a:t> </a:t>
            </a:r>
            <a:r>
              <a:rPr lang="ru-RU" sz="1800" dirty="0"/>
              <a:t>Скорректируйте,  при  необходимости,  изображения,  используя  кнопки</a:t>
            </a:r>
            <a:r>
              <a:rPr lang="en-US" sz="1800" dirty="0"/>
              <a:t> </a:t>
            </a:r>
            <a:r>
              <a:rPr lang="ru-RU" sz="1800" b="1" dirty="0"/>
              <a:t>Поворот</a:t>
            </a:r>
            <a:r>
              <a:rPr lang="en-US" sz="1800" b="1" dirty="0"/>
              <a:t> </a:t>
            </a:r>
            <a:r>
              <a:rPr lang="ru-RU" sz="1800" b="1" dirty="0"/>
              <a:t>против часовой стрелки</a:t>
            </a:r>
            <a:r>
              <a:rPr lang="ru-RU" sz="1800" dirty="0"/>
              <a:t> или </a:t>
            </a:r>
            <a:r>
              <a:rPr lang="ru-RU" sz="1800" b="1" dirty="0"/>
              <a:t>Поворот по часовой стрелке</a:t>
            </a:r>
            <a:r>
              <a:rPr lang="ru-RU" sz="1800" dirty="0"/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946105" y="7719913"/>
            <a:ext cx="13719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solidFill>
                  <a:srgbClr val="00B050"/>
                </a:solidFill>
              </a:rPr>
              <a:t>3.6</a:t>
            </a:r>
            <a:r>
              <a:rPr lang="en-US" sz="1800" dirty="0"/>
              <a:t> </a:t>
            </a:r>
            <a:r>
              <a:rPr lang="ru-RU" sz="1800" dirty="0"/>
              <a:t>Удалите, при необходимости, изображения неизвестного типа.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946105" y="8479151"/>
            <a:ext cx="17981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solidFill>
                  <a:srgbClr val="00B050"/>
                </a:solidFill>
              </a:rPr>
              <a:t>3.7</a:t>
            </a:r>
            <a:r>
              <a:rPr lang="en-US" sz="1800" dirty="0"/>
              <a:t> </a:t>
            </a:r>
            <a:r>
              <a:rPr lang="ru-RU" sz="1800" dirty="0"/>
              <a:t>Сохраните результат тестового сканирования кнопкой </a:t>
            </a:r>
            <a:r>
              <a:rPr lang="ru-RU" sz="1800" b="1" dirty="0"/>
              <a:t>Экспортировать результат</a:t>
            </a:r>
            <a:r>
              <a:rPr lang="ru-RU" sz="1800" dirty="0"/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940171" y="9363492"/>
            <a:ext cx="877597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solidFill>
                  <a:srgbClr val="00B050"/>
                </a:solidFill>
              </a:rPr>
              <a:t>3.8</a:t>
            </a:r>
            <a:r>
              <a:rPr lang="en-US" sz="1800" dirty="0"/>
              <a:t> </a:t>
            </a:r>
            <a:r>
              <a:rPr lang="ru-RU" sz="1800" dirty="0"/>
              <a:t>Нажмите кнопку</a:t>
            </a:r>
            <a:r>
              <a:rPr lang="en-US" sz="1800" dirty="0"/>
              <a:t> </a:t>
            </a:r>
            <a:r>
              <a:rPr lang="ru-RU" sz="1800" b="1" dirty="0"/>
              <a:t>Выполнено, </a:t>
            </a:r>
            <a:r>
              <a:rPr lang="ru-RU" sz="1800" dirty="0"/>
              <a:t>	если изображения отсканированы качественно.</a:t>
            </a:r>
            <a:r>
              <a:rPr lang="en-US" sz="1800" dirty="0"/>
              <a:t> </a:t>
            </a:r>
            <a:r>
              <a:rPr lang="ru-RU" sz="1800" dirty="0"/>
              <a:t>В</a:t>
            </a:r>
            <a:r>
              <a:rPr lang="en-US" sz="1800" dirty="0"/>
              <a:t> </a:t>
            </a:r>
            <a:r>
              <a:rPr lang="ru-RU" sz="1800" dirty="0"/>
              <a:t>противном случае нажмите кнопку </a:t>
            </a:r>
            <a:r>
              <a:rPr lang="ru-RU" sz="1800" b="1" dirty="0"/>
              <a:t>Отмена </a:t>
            </a:r>
            <a:r>
              <a:rPr lang="ru-RU" sz="1800" dirty="0"/>
              <a:t>, измените настройки сканирования</a:t>
            </a:r>
            <a:r>
              <a:rPr lang="en-US" sz="1800" dirty="0"/>
              <a:t> </a:t>
            </a:r>
            <a:r>
              <a:rPr lang="ru-RU" sz="1800" dirty="0"/>
              <a:t>или</a:t>
            </a:r>
            <a:r>
              <a:rPr lang="en-US" sz="1800" dirty="0"/>
              <a:t> </a:t>
            </a:r>
            <a:r>
              <a:rPr lang="ru-RU" sz="1800" dirty="0"/>
              <a:t>замените сканер и выполните повторное тестовое сканирование.</a:t>
            </a:r>
            <a:r>
              <a:rPr lang="en-US" sz="1800" dirty="0"/>
              <a:t> </a:t>
            </a:r>
            <a:r>
              <a:rPr lang="ru-RU" sz="1800" dirty="0"/>
              <a:t>На этом техническая подготовка может быть завершена.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371648" y="592560"/>
            <a:ext cx="6983169" cy="664870"/>
          </a:xfrm>
        </p:spPr>
        <p:txBody>
          <a:bodyPr>
            <a:noAutofit/>
          </a:bodyPr>
          <a:lstStyle/>
          <a:p>
            <a:r>
              <a:rPr lang="ru-RU" sz="3600" dirty="0"/>
              <a:t>Техническая подготовка</a:t>
            </a: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5946105" y="3544888"/>
            <a:ext cx="8640960" cy="77448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dirty="0">
                <a:solidFill>
                  <a:srgbClr val="00B050"/>
                </a:solidFill>
                <a:latin typeface="+mn-lt"/>
              </a:rPr>
              <a:t>3.3</a:t>
            </a:r>
            <a:r>
              <a:rPr lang="en-US" sz="1800" dirty="0">
                <a:latin typeface="+mn-lt"/>
              </a:rPr>
              <a:t> </a:t>
            </a:r>
            <a:r>
              <a:rPr lang="ru-RU" sz="1800" dirty="0">
                <a:latin typeface="+mn-lt"/>
              </a:rPr>
              <a:t>Проверьте состав отсканированных изображений.</a:t>
            </a:r>
            <a:r>
              <a:rPr lang="en-US" sz="1800" dirty="0">
                <a:latin typeface="+mn-lt"/>
              </a:rPr>
              <a:t> C</a:t>
            </a:r>
            <a:r>
              <a:rPr lang="ru-RU" sz="1800" dirty="0" err="1">
                <a:latin typeface="+mn-lt"/>
              </a:rPr>
              <a:t>остав</a:t>
            </a:r>
            <a:r>
              <a:rPr lang="ru-RU" sz="1800" dirty="0">
                <a:latin typeface="+mn-lt"/>
              </a:rPr>
              <a:t> комплекта включены Бланк регистрации, Бланк ответов №1, Бланк ответов №2 и его оборотная сторона, Дополнительный бланк ответов №2 и его оборотная сторона ведомость 13-02</a:t>
            </a:r>
            <a:r>
              <a:rPr lang="en-US" sz="1800" dirty="0">
                <a:latin typeface="+mn-lt"/>
              </a:rPr>
              <a:t> </a:t>
            </a:r>
            <a:r>
              <a:rPr lang="ru-RU" sz="1800" dirty="0">
                <a:latin typeface="+mn-lt"/>
              </a:rPr>
              <a:t>МАШ.</a:t>
            </a:r>
          </a:p>
        </p:txBody>
      </p:sp>
    </p:spTree>
    <p:extLst>
      <p:ext uri="{BB962C8B-B14F-4D97-AF65-F5344CB8AC3E}">
        <p14:creationId xmlns:p14="http://schemas.microsoft.com/office/powerpoint/2010/main" xmlns="" val="1223061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6378153" y="768917"/>
            <a:ext cx="6912768" cy="530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r>
              <a:rPr lang="ru-RU" sz="3600" b="1" dirty="0">
                <a:solidFill>
                  <a:srgbClr val="E2001A"/>
                </a:solidFill>
              </a:rPr>
              <a:t>Техническая подготовка </a:t>
            </a:r>
            <a:endParaRPr lang="ru-RU" sz="3600" b="1" dirty="0">
              <a:solidFill>
                <a:srgbClr val="E2001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7593" y="5384017"/>
            <a:ext cx="6978098" cy="478965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7513" y="2320752"/>
            <a:ext cx="1504967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006AB3"/>
                </a:solidFill>
              </a:rPr>
              <a:t>Формирование  протокола  готовности  выполняется  после  завершения  всех  действий  по технической подготовке станции сканирования, включая проверку работоспособности </a:t>
            </a:r>
            <a:r>
              <a:rPr lang="ru-RU" sz="2800" dirty="0" err="1">
                <a:solidFill>
                  <a:srgbClr val="006AB3"/>
                </a:solidFill>
              </a:rPr>
              <a:t>токена</a:t>
            </a:r>
            <a:r>
              <a:rPr lang="ru-RU" sz="2800" dirty="0">
                <a:solidFill>
                  <a:srgbClr val="006AB3"/>
                </a:solidFill>
              </a:rPr>
              <a:t> члена ГЭК. Протокол готовности формируется в виде файла в формате </a:t>
            </a:r>
            <a:r>
              <a:rPr lang="ru-RU" sz="2800" dirty="0" err="1">
                <a:solidFill>
                  <a:srgbClr val="006AB3"/>
                </a:solidFill>
              </a:rPr>
              <a:t>pdf</a:t>
            </a:r>
            <a:r>
              <a:rPr lang="ru-RU" sz="2800" dirty="0">
                <a:solidFill>
                  <a:srgbClr val="006AB3"/>
                </a:solidFill>
              </a:rPr>
              <a:t> и может быть распечатан на любом компьютере, имеющем подключение к принтеру и установленное ПО для просмотра </a:t>
            </a:r>
            <a:r>
              <a:rPr lang="ru-RU" sz="2800" dirty="0" err="1">
                <a:solidFill>
                  <a:srgbClr val="006AB3"/>
                </a:solidFill>
              </a:rPr>
              <a:t>pdf</a:t>
            </a:r>
            <a:r>
              <a:rPr lang="ru-RU" sz="2800" dirty="0">
                <a:solidFill>
                  <a:srgbClr val="006AB3"/>
                </a:solidFill>
              </a:rPr>
              <a:t>-файлов.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826424" y="6209184"/>
            <a:ext cx="68407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800" dirty="0"/>
              <a:t>Нажмите  кнопку</a:t>
            </a:r>
            <a:r>
              <a:rPr lang="en-US" sz="2800" dirty="0"/>
              <a:t> </a:t>
            </a:r>
            <a:r>
              <a:rPr lang="ru-RU" sz="2800" b="1" dirty="0"/>
              <a:t>Продолжить</a:t>
            </a:r>
            <a:r>
              <a:rPr lang="en-US" sz="2800" b="1" dirty="0"/>
              <a:t> </a:t>
            </a:r>
            <a:r>
              <a:rPr lang="ru-RU" sz="2800" dirty="0"/>
              <a:t>после  успешного</a:t>
            </a:r>
            <a:r>
              <a:rPr lang="en-US" sz="2800" dirty="0"/>
              <a:t> </a:t>
            </a:r>
            <a:r>
              <a:rPr lang="ru-RU" sz="2800" dirty="0"/>
              <a:t>выполнения  всех  действий  этапа</a:t>
            </a:r>
            <a:r>
              <a:rPr lang="en-US" sz="2800" dirty="0"/>
              <a:t> </a:t>
            </a:r>
            <a:r>
              <a:rPr lang="ru-RU" sz="2800" dirty="0"/>
              <a:t>технической подготовки. </a:t>
            </a:r>
          </a:p>
          <a:p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xmlns="" val="3449677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0121" y="567336"/>
            <a:ext cx="7167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E2001A"/>
                </a:solidFill>
              </a:rPr>
              <a:t>Сканирование бланков в ППЭ </a:t>
            </a:r>
            <a:endParaRPr lang="ru-RU" sz="3600" dirty="0">
              <a:solidFill>
                <a:srgbClr val="E2001A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5465" y="3472880"/>
            <a:ext cx="5904656" cy="60082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66185" y="3011215"/>
            <a:ext cx="46085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00B050"/>
                </a:solidFill>
              </a:rPr>
              <a:t>1. </a:t>
            </a:r>
            <a:r>
              <a:rPr lang="ru-RU" sz="1800" dirty="0"/>
              <a:t>Нажмите кнопку </a:t>
            </a:r>
            <a:r>
              <a:rPr lang="ru-RU" sz="1800" b="1" dirty="0"/>
              <a:t>Добавить аудиторию</a:t>
            </a:r>
            <a:r>
              <a:rPr lang="en-US" sz="1800" b="1" dirty="0"/>
              <a:t> </a:t>
            </a:r>
            <a:r>
              <a:rPr lang="ru-RU" sz="1800" dirty="0"/>
              <a:t>для создания новой аудитории ППЭ.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66185" y="4033541"/>
            <a:ext cx="7479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B050"/>
                </a:solidFill>
              </a:rPr>
              <a:t>2. </a:t>
            </a:r>
            <a:r>
              <a:rPr lang="ru-RU" sz="1800" dirty="0"/>
              <a:t>В открывшемся окне Новая аудитория введите номер аудитории.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60461" y="4924797"/>
            <a:ext cx="88932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1800" dirty="0">
                <a:solidFill>
                  <a:srgbClr val="00B050"/>
                </a:solidFill>
              </a:rPr>
              <a:t>3. </a:t>
            </a:r>
            <a:r>
              <a:rPr lang="ru-RU" sz="1800" dirty="0"/>
              <a:t>После  ввода  номера  аудитории  в  окне  Новая  аудитория  нажмите  кнопку </a:t>
            </a:r>
          </a:p>
          <a:p>
            <a:r>
              <a:rPr lang="ru-RU" sz="1800" b="1" dirty="0"/>
              <a:t>Продолжить</a:t>
            </a:r>
            <a:r>
              <a:rPr lang="ru-RU" sz="1800" dirty="0"/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666185" y="5916627"/>
            <a:ext cx="92377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1800" dirty="0">
                <a:solidFill>
                  <a:srgbClr val="00B050"/>
                </a:solidFill>
              </a:rPr>
              <a:t>4.</a:t>
            </a:r>
            <a:r>
              <a:rPr lang="en-US" sz="1800" dirty="0"/>
              <a:t> </a:t>
            </a:r>
            <a:r>
              <a:rPr lang="ru-RU" sz="1800" dirty="0"/>
              <a:t>Нажмите  ссылку  с  указанием  номера  аудитории  для  выбора  аудитории  для </a:t>
            </a:r>
          </a:p>
          <a:p>
            <a:r>
              <a:rPr lang="ru-RU" sz="1800" dirty="0"/>
              <a:t>сканирования.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666185" y="7078464"/>
            <a:ext cx="46085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00B050"/>
                </a:solidFill>
              </a:rPr>
              <a:t>5.</a:t>
            </a:r>
            <a:r>
              <a:rPr lang="en-US" sz="1800" dirty="0"/>
              <a:t> </a:t>
            </a:r>
            <a:r>
              <a:rPr lang="ru-RU" sz="1800" dirty="0"/>
              <a:t>Нажмите ссылку кнопку</a:t>
            </a:r>
            <a:r>
              <a:rPr lang="en-US" sz="1800" dirty="0"/>
              <a:t> </a:t>
            </a:r>
            <a:r>
              <a:rPr lang="ru-RU" sz="1800" b="1" dirty="0"/>
              <a:t>Аудитория</a:t>
            </a:r>
            <a:r>
              <a:rPr lang="ru-RU" sz="1800" dirty="0"/>
              <a:t> в окне</a:t>
            </a:r>
            <a:r>
              <a:rPr lang="en-US" sz="1800" dirty="0"/>
              <a:t> </a:t>
            </a:r>
            <a:r>
              <a:rPr lang="ru-RU" sz="1800" b="1" dirty="0"/>
              <a:t>Сканирование бланков в ППЭ</a:t>
            </a:r>
            <a:r>
              <a:rPr lang="en-US" sz="1800" b="1" dirty="0"/>
              <a:t> </a:t>
            </a:r>
            <a:r>
              <a:rPr lang="ru-RU" sz="1800" dirty="0"/>
              <a:t>для открытия окна со списком аудиторий.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666185" y="8371608"/>
            <a:ext cx="9073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B050"/>
                </a:solidFill>
              </a:rPr>
              <a:t>6.</a:t>
            </a:r>
            <a:r>
              <a:rPr lang="en-US" sz="1800" dirty="0"/>
              <a:t> </a:t>
            </a:r>
            <a:r>
              <a:rPr lang="ru-RU" sz="1800" dirty="0"/>
              <a:t>Нажмите ссылку </a:t>
            </a:r>
            <a:r>
              <a:rPr lang="ru-RU" sz="1800" b="1" dirty="0"/>
              <a:t>Изменить номер</a:t>
            </a:r>
            <a:r>
              <a:rPr lang="ru-RU" sz="1800" dirty="0"/>
              <a:t> для изменения номера активной аудитории.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666185" y="8969349"/>
            <a:ext cx="4680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800" dirty="0">
                <a:solidFill>
                  <a:srgbClr val="00B050"/>
                </a:solidFill>
              </a:rPr>
              <a:t>7. </a:t>
            </a:r>
            <a:r>
              <a:rPr lang="ru-RU" sz="1800" dirty="0"/>
              <a:t>Нажмите ссылку</a:t>
            </a:r>
            <a:r>
              <a:rPr lang="en-US" sz="1800" dirty="0"/>
              <a:t> </a:t>
            </a:r>
            <a:r>
              <a:rPr lang="ru-RU" sz="1800" b="1" dirty="0"/>
              <a:t>Удалить аудиторию</a:t>
            </a:r>
            <a:r>
              <a:rPr lang="en-US" sz="1800" b="1" dirty="0"/>
              <a:t> </a:t>
            </a:r>
            <a:r>
              <a:rPr lang="ru-RU" sz="1800" dirty="0"/>
              <a:t>для удаления аудитории. Удалить можно </a:t>
            </a:r>
          </a:p>
          <a:p>
            <a:r>
              <a:rPr lang="ru-RU" sz="1800" dirty="0"/>
              <a:t>аудиторию, у которой нет отсканированных бланков.</a:t>
            </a:r>
          </a:p>
        </p:txBody>
      </p:sp>
    </p:spTree>
    <p:extLst>
      <p:ext uri="{BB962C8B-B14F-4D97-AF65-F5344CB8AC3E}">
        <p14:creationId xmlns:p14="http://schemas.microsoft.com/office/powerpoint/2010/main" xmlns="" val="3834624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5623465" y="736576"/>
            <a:ext cx="7739464" cy="554154"/>
          </a:xfrm>
          <a:prstGeom prst="rect">
            <a:avLst/>
          </a:prstGeom>
          <a:noFill/>
        </p:spPr>
        <p:txBody>
          <a:bodyPr/>
          <a:lstStyle/>
          <a:p>
            <a:r>
              <a:rPr lang="ru-RU" sz="3600" b="1" dirty="0">
                <a:solidFill>
                  <a:srgbClr val="E2001A"/>
                </a:solidFill>
              </a:rPr>
              <a:t>Сканирование бланков в ППЭ </a:t>
            </a:r>
            <a:endParaRPr lang="ru-RU" sz="3600" dirty="0">
              <a:solidFill>
                <a:srgbClr val="E2001A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9521" y="2797841"/>
            <a:ext cx="5184576" cy="410445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306146" y="2464768"/>
            <a:ext cx="6639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800" b="1" dirty="0">
                <a:solidFill>
                  <a:srgbClr val="00B050"/>
                </a:solidFill>
              </a:rPr>
              <a:t>1.</a:t>
            </a:r>
            <a:r>
              <a:rPr lang="ru-RU" sz="1800" b="1" dirty="0"/>
              <a:t> Фильтр и статистика обработки аудитории. </a:t>
            </a:r>
            <a:endParaRPr lang="ru-RU" sz="1800" dirty="0"/>
          </a:p>
        </p:txBody>
      </p:sp>
      <p:sp>
        <p:nvSpPr>
          <p:cNvPr id="14" name="TextBox 13"/>
          <p:cNvSpPr txBox="1"/>
          <p:nvPr/>
        </p:nvSpPr>
        <p:spPr>
          <a:xfrm>
            <a:off x="6179985" y="3265089"/>
            <a:ext cx="73791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dirty="0"/>
              <a:t>В блоке  отображается  количество  отсканированных бланков  по  типу  бланков,  общее количество работ в аудитории и особые ситуации. Для фильтрации необходимых бланков или особых ситуаций необходимо нажать ссылку</a:t>
            </a:r>
          </a:p>
        </p:txBody>
      </p:sp>
      <p:pic>
        <p:nvPicPr>
          <p:cNvPr id="15" name="Рисунок 1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3413" y="2062930"/>
            <a:ext cx="5208804" cy="742256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extBox 15"/>
          <p:cNvSpPr txBox="1"/>
          <p:nvPr/>
        </p:nvSpPr>
        <p:spPr>
          <a:xfrm>
            <a:off x="11606237" y="5563392"/>
            <a:ext cx="280069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dirty="0"/>
              <a:t>после  чего  в  правой  части  окна  отобразятся  бланки, соответствующие выбранному фильтру.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19033" y="7135028"/>
            <a:ext cx="71186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Для просмотра описания особых ситуаций и способов их устранения нажмите ссылку</a:t>
            </a:r>
          </a:p>
        </p:txBody>
      </p:sp>
      <p:pic>
        <p:nvPicPr>
          <p:cNvPr id="18" name="Рисунок 1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1909" y="8135160"/>
            <a:ext cx="1306793" cy="472984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TextBox 18"/>
          <p:cNvSpPr txBox="1"/>
          <p:nvPr/>
        </p:nvSpPr>
        <p:spPr>
          <a:xfrm>
            <a:off x="7248519" y="5634830"/>
            <a:ext cx="3345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B050"/>
                </a:solidFill>
              </a:rPr>
              <a:t>2.</a:t>
            </a:r>
            <a:r>
              <a:rPr lang="ru-RU" sz="2400" b="1" dirty="0"/>
              <a:t> Основные функции.</a:t>
            </a:r>
            <a:endParaRPr lang="ru-RU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7248519" y="6706400"/>
            <a:ext cx="36781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B050"/>
                </a:solidFill>
              </a:rPr>
              <a:t>3.</a:t>
            </a:r>
            <a:r>
              <a:rPr lang="ru-RU" sz="2400" b="1" dirty="0"/>
              <a:t> Изображения бланков.</a:t>
            </a:r>
            <a:endParaRPr lang="ru-RU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7319957" y="7563656"/>
            <a:ext cx="42039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B050"/>
                </a:solidFill>
              </a:rPr>
              <a:t>4.</a:t>
            </a:r>
            <a:r>
              <a:rPr lang="ru-RU" sz="2400" dirty="0"/>
              <a:t> </a:t>
            </a:r>
            <a:r>
              <a:rPr lang="ru-RU" sz="2400" b="1" dirty="0"/>
              <a:t>Панель инструментов для работы с изображениями.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1125466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5442049" y="664568"/>
            <a:ext cx="9577064" cy="554154"/>
          </a:xfrm>
          <a:prstGeom prst="rect">
            <a:avLst/>
          </a:prstGeom>
          <a:noFill/>
        </p:spPr>
        <p:txBody>
          <a:bodyPr/>
          <a:lstStyle/>
          <a:p>
            <a:r>
              <a:rPr lang="ru-RU" sz="3600" b="1" dirty="0">
                <a:solidFill>
                  <a:srgbClr val="E2001A"/>
                </a:solidFill>
              </a:rPr>
              <a:t>Сканирование бланков в ППЭ </a:t>
            </a:r>
            <a:endParaRPr lang="ru-RU" sz="3600" dirty="0">
              <a:solidFill>
                <a:srgbClr val="E2001A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7473" y="3731775"/>
            <a:ext cx="5871825" cy="49134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17590" y="2679013"/>
            <a:ext cx="93216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000" dirty="0">
                <a:solidFill>
                  <a:srgbClr val="00B050"/>
                </a:solidFill>
              </a:rPr>
              <a:t>1.</a:t>
            </a:r>
            <a:r>
              <a:rPr lang="ru-RU" sz="2000" dirty="0"/>
              <a:t> </a:t>
            </a:r>
            <a:r>
              <a:rPr lang="ru-RU" sz="2400" dirty="0"/>
              <a:t>Нажмите кнопку </a:t>
            </a:r>
            <a:r>
              <a:rPr lang="ru-RU" sz="2400" b="1" dirty="0"/>
              <a:t>Список аудиторий, </a:t>
            </a:r>
            <a:r>
              <a:rPr lang="ru-RU" sz="2400" dirty="0"/>
              <a:t>если необходимо</a:t>
            </a:r>
            <a:r>
              <a:rPr lang="ru-RU" sz="2400" b="1" dirty="0"/>
              <a:t> </a:t>
            </a:r>
            <a:r>
              <a:rPr lang="ru-RU" sz="2400" dirty="0"/>
              <a:t>для отредактировать номер активной аудитории, указать другую активную аудиторию или создать новую.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17590" y="4337898"/>
            <a:ext cx="64087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solidFill>
                  <a:srgbClr val="00B050"/>
                </a:solidFill>
              </a:rPr>
              <a:t>2.</a:t>
            </a:r>
            <a:r>
              <a:rPr lang="ru-RU" sz="1800" dirty="0"/>
              <a:t> </a:t>
            </a:r>
            <a:r>
              <a:rPr lang="ru-RU" sz="2400" dirty="0"/>
              <a:t>Нажмите кнопку </a:t>
            </a:r>
            <a:r>
              <a:rPr lang="ru-RU" sz="2400" b="1" dirty="0"/>
              <a:t>Выбор сканера,</a:t>
            </a:r>
            <a:r>
              <a:rPr lang="ru-RU" sz="2400" dirty="0"/>
              <a:t> если необходимо выбрать другой сканер.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17590" y="5581431"/>
            <a:ext cx="7704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800" dirty="0">
                <a:solidFill>
                  <a:srgbClr val="00B050"/>
                </a:solidFill>
              </a:rPr>
              <a:t>3.</a:t>
            </a:r>
            <a:r>
              <a:rPr lang="ru-RU" sz="1800" dirty="0"/>
              <a:t> </a:t>
            </a:r>
            <a:r>
              <a:rPr lang="ru-RU" sz="2400" dirty="0"/>
              <a:t>Нажмите кнопку </a:t>
            </a:r>
            <a:r>
              <a:rPr lang="ru-RU" sz="2400" b="1" dirty="0"/>
              <a:t>Сканировать, </a:t>
            </a:r>
            <a:r>
              <a:rPr lang="ru-RU" sz="2400" dirty="0"/>
              <a:t>чтобы запустить процесс  сканирования в аудитории.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47306" y="6432303"/>
            <a:ext cx="7157391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dirty="0"/>
              <a:t>В открывшемся  окне  настроек  сканера  необходимо  установить  параметры сканирования и запустить процесс сканирования бланков: </a:t>
            </a:r>
          </a:p>
          <a:p>
            <a:pPr lvl="0"/>
            <a:r>
              <a:rPr lang="ru-RU" sz="2400" dirty="0"/>
              <a:t> - Формат бумаги: не менее А4. </a:t>
            </a:r>
          </a:p>
          <a:p>
            <a:pPr lvl="0"/>
            <a:r>
              <a:rPr lang="ru-RU" sz="2400" dirty="0"/>
              <a:t> - Разрешение сканирование: не менее 300 точек на дюйм. </a:t>
            </a:r>
          </a:p>
          <a:p>
            <a:pPr lvl="0"/>
            <a:r>
              <a:rPr lang="ru-RU" sz="2400" dirty="0"/>
              <a:t> - Цветность сканирования: цветное. </a:t>
            </a:r>
          </a:p>
          <a:p>
            <a:endParaRPr lang="ru-RU" sz="1000" dirty="0"/>
          </a:p>
        </p:txBody>
      </p:sp>
      <p:sp>
        <p:nvSpPr>
          <p:cNvPr id="8" name="TextBox 7"/>
          <p:cNvSpPr txBox="1"/>
          <p:nvPr/>
        </p:nvSpPr>
        <p:spPr>
          <a:xfrm>
            <a:off x="390471" y="8706664"/>
            <a:ext cx="7416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dirty="0">
                <a:solidFill>
                  <a:srgbClr val="00B050"/>
                </a:solidFill>
              </a:rPr>
              <a:t>4.</a:t>
            </a:r>
            <a:r>
              <a:rPr lang="ru-RU" sz="2400" dirty="0"/>
              <a:t> При  необходимости  воспользуйтесь  фильтрами  для  просмотра  требуемых изображений бланков.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19627" y="9882406"/>
            <a:ext cx="650008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800" dirty="0">
                <a:solidFill>
                  <a:srgbClr val="00B050"/>
                </a:solidFill>
              </a:rPr>
              <a:t>5.</a:t>
            </a:r>
            <a:r>
              <a:rPr lang="ru-RU" sz="2800" dirty="0"/>
              <a:t> При необходимости воспользуйтесь панелью инструментов для работы с изображениями.</a:t>
            </a:r>
          </a:p>
        </p:txBody>
      </p:sp>
    </p:spTree>
    <p:extLst>
      <p:ext uri="{BB962C8B-B14F-4D97-AF65-F5344CB8AC3E}">
        <p14:creationId xmlns:p14="http://schemas.microsoft.com/office/powerpoint/2010/main" xmlns="" val="152521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5586065" y="664568"/>
            <a:ext cx="8064896" cy="554154"/>
          </a:xfrm>
          <a:prstGeom prst="rect">
            <a:avLst/>
          </a:prstGeom>
          <a:noFill/>
        </p:spPr>
        <p:txBody>
          <a:bodyPr/>
          <a:lstStyle/>
          <a:p>
            <a:r>
              <a:rPr lang="ru-RU" sz="3600" b="1" dirty="0">
                <a:solidFill>
                  <a:srgbClr val="E2001A"/>
                </a:solidFill>
              </a:rPr>
              <a:t>Сканирование бланков в ППЭ </a:t>
            </a:r>
            <a:endParaRPr lang="ru-RU" sz="3600" dirty="0">
              <a:solidFill>
                <a:srgbClr val="E2001A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1489" y="2461534"/>
            <a:ext cx="6113614" cy="511580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034337" y="2664133"/>
            <a:ext cx="741682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800" dirty="0">
                <a:solidFill>
                  <a:srgbClr val="00B050"/>
                </a:solidFill>
              </a:rPr>
              <a:t>6</a:t>
            </a:r>
            <a:r>
              <a:rPr lang="ru-RU" sz="2400" dirty="0">
                <a:solidFill>
                  <a:srgbClr val="00B050"/>
                </a:solidFill>
              </a:rPr>
              <a:t>.</a:t>
            </a:r>
            <a:r>
              <a:rPr lang="ru-RU" sz="2400" dirty="0"/>
              <a:t> Нажмите кнопку </a:t>
            </a:r>
            <a:r>
              <a:rPr lang="ru-RU" sz="2400" b="1" dirty="0"/>
              <a:t>Завершить сканирование в аудитории</a:t>
            </a:r>
            <a:r>
              <a:rPr lang="ru-RU" sz="2400" dirty="0"/>
              <a:t> для завершения сканирования и осуществления проверки корректности данных: </a:t>
            </a:r>
          </a:p>
          <a:p>
            <a:pPr lvl="0"/>
            <a:r>
              <a:rPr lang="ru-RU" sz="2400" dirty="0"/>
              <a:t>  - если данные корректны, то открывается окно подтверждения  закрытия аудитории «Завершение сканирования бланков в аудитории»; </a:t>
            </a:r>
          </a:p>
          <a:p>
            <a:pPr lvl="0"/>
            <a:r>
              <a:rPr lang="ru-RU" sz="2400" dirty="0"/>
              <a:t> -  если данные не корректны, то открывается окно «Некорректные данные». Из которой выполняется возврат на страницу сканирования, либо, после подтверждения игнорирования ошибок завершается сканирования в аудитории.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4785" y="7777970"/>
            <a:ext cx="73984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После подтверждения завершения сканирования в аудитории открывается окно «Выбор дальнейшего действия», в котором доступно создание аудитории, выбор аудитории и завершение сканирования в ППЭ.</a:t>
            </a:r>
          </a:p>
        </p:txBody>
      </p:sp>
      <p:pic>
        <p:nvPicPr>
          <p:cNvPr id="12" name="Рисунок 1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34337" y="7492218"/>
            <a:ext cx="7200800" cy="25674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381852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5658073" y="592560"/>
            <a:ext cx="7992888" cy="554154"/>
          </a:xfrm>
          <a:prstGeom prst="rect">
            <a:avLst/>
          </a:prstGeom>
          <a:noFill/>
        </p:spPr>
        <p:txBody>
          <a:bodyPr/>
          <a:lstStyle/>
          <a:p>
            <a:r>
              <a:rPr lang="ru-RU" sz="3600" b="1" dirty="0">
                <a:solidFill>
                  <a:srgbClr val="E2001A"/>
                </a:solidFill>
              </a:rPr>
              <a:t>Сканирование бланков в ППЭ </a:t>
            </a:r>
            <a:endParaRPr lang="ru-RU" sz="3600" dirty="0">
              <a:solidFill>
                <a:srgbClr val="E2001A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25625" y="2575819"/>
            <a:ext cx="1288943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/>
          </a:p>
          <a:p>
            <a:r>
              <a:rPr lang="ru-RU" sz="2400" dirty="0">
                <a:solidFill>
                  <a:srgbClr val="00B050"/>
                </a:solidFill>
              </a:rPr>
              <a:t>7.</a:t>
            </a:r>
            <a:r>
              <a:rPr lang="ru-RU" sz="2400" dirty="0"/>
              <a:t> Нажмите кнопку </a:t>
            </a:r>
            <a:r>
              <a:rPr lang="ru-RU" sz="2400" b="1" dirty="0"/>
              <a:t>Завершить сканирование в ППЭ </a:t>
            </a:r>
            <a:r>
              <a:rPr lang="ru-RU" sz="2400" dirty="0"/>
              <a:t>для завершения сканирования и осуществления проверки корректности данных: </a:t>
            </a:r>
          </a:p>
          <a:p>
            <a:r>
              <a:rPr lang="ru-RU" sz="2400" dirty="0"/>
              <a:t>-  если данные корректны, то происходит переход к окну «Экспорт данных»; </a:t>
            </a:r>
          </a:p>
          <a:p>
            <a:r>
              <a:rPr lang="ru-RU" sz="2400" dirty="0"/>
              <a:t>-  если данные некорректны, то открывается окно «Некорректные данные». При нажатии кнопки </a:t>
            </a:r>
            <a:r>
              <a:rPr lang="ru-RU" sz="2400" b="1" dirty="0"/>
              <a:t>Отмена </a:t>
            </a:r>
            <a:r>
              <a:rPr lang="ru-RU" sz="2400" dirty="0"/>
              <a:t>выполняется возврат к окну «Сканирование бланков в ППЭ», после игнорирования ошибок и нажатия кнопки </a:t>
            </a:r>
            <a:r>
              <a:rPr lang="ru-RU" sz="2400" b="1" dirty="0"/>
              <a:t>Продолжить </a:t>
            </a:r>
            <a:r>
              <a:rPr lang="ru-RU" sz="2400" dirty="0"/>
              <a:t>открывается окно «Экспорт данных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1969" y="5849938"/>
            <a:ext cx="6912768" cy="5040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3951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6558174" y="592560"/>
            <a:ext cx="5400600" cy="554154"/>
          </a:xfrm>
          <a:prstGeom prst="rect">
            <a:avLst/>
          </a:prstGeom>
          <a:noFill/>
        </p:spPr>
        <p:txBody>
          <a:bodyPr/>
          <a:lstStyle/>
          <a:p>
            <a:r>
              <a:rPr lang="ru-RU" sz="3600" b="1" dirty="0">
                <a:solidFill>
                  <a:srgbClr val="E2001A"/>
                </a:solidFill>
              </a:rPr>
              <a:t>Экспорт данных </a:t>
            </a:r>
            <a:endParaRPr lang="ru-RU" sz="3600" dirty="0">
              <a:solidFill>
                <a:srgbClr val="E2001A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1531" y="4118794"/>
            <a:ext cx="6032002" cy="492755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258474" y="4697017"/>
            <a:ext cx="1847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1000" dirty="0"/>
          </a:p>
        </p:txBody>
      </p:sp>
      <p:sp>
        <p:nvSpPr>
          <p:cNvPr id="8" name="TextBox 7"/>
          <p:cNvSpPr txBox="1"/>
          <p:nvPr/>
        </p:nvSpPr>
        <p:spPr>
          <a:xfrm>
            <a:off x="6693533" y="3018529"/>
            <a:ext cx="65527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solidFill>
                  <a:srgbClr val="00B050"/>
                </a:solidFill>
              </a:rPr>
              <a:t>1.</a:t>
            </a:r>
            <a:r>
              <a:rPr lang="ru-RU" sz="1800" dirty="0"/>
              <a:t> </a:t>
            </a:r>
            <a:r>
              <a:rPr lang="ru-RU" sz="2000" dirty="0"/>
              <a:t>Нажмите кнопку Обновить информацию о </a:t>
            </a:r>
            <a:r>
              <a:rPr lang="ru-RU" sz="2000" dirty="0" err="1"/>
              <a:t>токене</a:t>
            </a:r>
            <a:r>
              <a:rPr lang="ru-RU" sz="2000" dirty="0"/>
              <a:t> члена ГЭК. В появившемся окне необходимо ввести пароль к </a:t>
            </a:r>
            <a:r>
              <a:rPr lang="ru-RU" sz="2000" dirty="0" err="1"/>
              <a:t>токену</a:t>
            </a:r>
            <a:r>
              <a:rPr lang="ru-RU" sz="2000" dirty="0"/>
              <a:t> члена ГЭК и нажать кнопку </a:t>
            </a:r>
            <a:r>
              <a:rPr lang="ru-RU" sz="2000" b="1" dirty="0"/>
              <a:t>ОК</a:t>
            </a:r>
            <a:r>
              <a:rPr lang="ru-RU" sz="2000" dirty="0"/>
              <a:t>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693533" y="4080594"/>
            <a:ext cx="68854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i="1" dirty="0">
                <a:solidFill>
                  <a:srgbClr val="FF0000"/>
                </a:solidFill>
              </a:rPr>
              <a:t>Важно! </a:t>
            </a:r>
            <a:endParaRPr lang="ru-RU" sz="1800" dirty="0">
              <a:solidFill>
                <a:srgbClr val="FF0000"/>
              </a:solidFill>
            </a:endParaRPr>
          </a:p>
          <a:p>
            <a:r>
              <a:rPr lang="ru-RU" sz="1800" i="1" dirty="0"/>
              <a:t>Не извлекайте </a:t>
            </a:r>
            <a:r>
              <a:rPr lang="ru-RU" sz="1800" i="1" dirty="0" err="1"/>
              <a:t>токен</a:t>
            </a:r>
            <a:r>
              <a:rPr lang="ru-RU" sz="1800" i="1" dirty="0"/>
              <a:t> члена ГЭК из компьютера до окончания процесса экспорта данных </a:t>
            </a:r>
            <a:r>
              <a:rPr lang="ru-RU" sz="1000" dirty="0"/>
              <a:t>	</a:t>
            </a:r>
          </a:p>
          <a:p>
            <a:endParaRPr lang="ru-RU" sz="1000" dirty="0"/>
          </a:p>
        </p:txBody>
      </p:sp>
      <p:sp>
        <p:nvSpPr>
          <p:cNvPr id="10" name="TextBox 9"/>
          <p:cNvSpPr txBox="1"/>
          <p:nvPr/>
        </p:nvSpPr>
        <p:spPr>
          <a:xfrm>
            <a:off x="6693533" y="5374032"/>
            <a:ext cx="66247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solidFill>
                  <a:srgbClr val="00B050"/>
                </a:solidFill>
              </a:rPr>
              <a:t>2.</a:t>
            </a:r>
            <a:r>
              <a:rPr lang="ru-RU" sz="1800" dirty="0"/>
              <a:t> Нажмите кнопку </a:t>
            </a:r>
            <a:r>
              <a:rPr lang="ru-RU" sz="1800" b="1" dirty="0"/>
              <a:t>Загрузить сертификат, </a:t>
            </a:r>
            <a:r>
              <a:rPr lang="ru-RU" sz="1800" dirty="0"/>
              <a:t>если необходимо загрузить сертификат РЦОИ отличный от загруженного на этапе технической подготовки.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693533" y="6789480"/>
            <a:ext cx="81815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solidFill>
                  <a:srgbClr val="00B050"/>
                </a:solidFill>
              </a:rPr>
              <a:t>3.</a:t>
            </a:r>
            <a:r>
              <a:rPr lang="ru-RU" sz="1800" dirty="0"/>
              <a:t> Нажмите кнопку </a:t>
            </a:r>
            <a:r>
              <a:rPr lang="ru-RU" sz="1800" b="1" dirty="0"/>
              <a:t>Просмотреть сертификат </a:t>
            </a:r>
            <a:r>
              <a:rPr lang="ru-RU" sz="1800" dirty="0"/>
              <a:t>для просмотра загруженного сертификата РЦОИ.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693533" y="7814342"/>
            <a:ext cx="70877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solidFill>
                  <a:srgbClr val="00B050"/>
                </a:solidFill>
              </a:rPr>
              <a:t>4. </a:t>
            </a:r>
            <a:r>
              <a:rPr lang="ru-RU" sz="1800" dirty="0"/>
              <a:t>Нажмите кнопку </a:t>
            </a:r>
            <a:r>
              <a:rPr lang="ru-RU" sz="1800" b="1" dirty="0"/>
              <a:t>Экспорт данных </a:t>
            </a:r>
            <a:r>
              <a:rPr lang="ru-RU" sz="1800" dirty="0"/>
              <a:t>для запуска процедуры экспорта данных. В открывшемся окне необходимо указать папку, в которую должен быть сохранен файл с бланками ответов в электронном виде.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693533" y="9521552"/>
            <a:ext cx="864837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/>
              <a:t>В результате завершения экспорта данных в указанной папке будет сохранен файл с бланками ответов в электронном виде. Файл экспорта имеет наименование вида: </a:t>
            </a:r>
          </a:p>
          <a:p>
            <a:r>
              <a:rPr lang="ru-RU" sz="1800" dirty="0"/>
              <a:t>EGE_&lt;код региона&gt;_&lt;дата экзамена&gt;_&lt;код ППЭ&gt;AC&lt;количество аудиторий&gt;_RC&lt;количество бланков регистрации&gt;_&lt;наименование предмета&gt;_&lt;дата и время экспорта&gt;.</a:t>
            </a:r>
            <a:r>
              <a:rPr lang="ru-RU" sz="1800" dirty="0" err="1"/>
              <a:t>dat</a:t>
            </a:r>
            <a:r>
              <a:rPr lang="ru-RU" sz="18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1891819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6742905" y="664568"/>
            <a:ext cx="5400600" cy="554154"/>
          </a:xfrm>
          <a:prstGeom prst="rect">
            <a:avLst/>
          </a:prstGeom>
          <a:noFill/>
        </p:spPr>
        <p:txBody>
          <a:bodyPr/>
          <a:lstStyle/>
          <a:p>
            <a:r>
              <a:rPr lang="ru-RU" sz="3600" b="1" dirty="0">
                <a:solidFill>
                  <a:srgbClr val="E2001A"/>
                </a:solidFill>
              </a:rPr>
              <a:t>Экспорт данных </a:t>
            </a:r>
            <a:endParaRPr lang="ru-RU" sz="3600" dirty="0">
              <a:solidFill>
                <a:srgbClr val="E2001A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6648" y="4077123"/>
            <a:ext cx="6802914" cy="55573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258474" y="4697017"/>
            <a:ext cx="1847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1000" dirty="0"/>
          </a:p>
        </p:txBody>
      </p:sp>
      <p:sp>
        <p:nvSpPr>
          <p:cNvPr id="8" name="TextBox 7"/>
          <p:cNvSpPr txBox="1"/>
          <p:nvPr/>
        </p:nvSpPr>
        <p:spPr>
          <a:xfrm>
            <a:off x="8034338" y="2608784"/>
            <a:ext cx="70567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solidFill>
                  <a:srgbClr val="00B050"/>
                </a:solidFill>
              </a:rPr>
              <a:t>1.</a:t>
            </a:r>
            <a:r>
              <a:rPr lang="ru-RU" sz="1800" dirty="0"/>
              <a:t> Нажмите кнопку Обновить информацию о </a:t>
            </a:r>
            <a:r>
              <a:rPr lang="ru-RU" sz="1800" dirty="0" err="1"/>
              <a:t>токене</a:t>
            </a:r>
            <a:r>
              <a:rPr lang="ru-RU" sz="1800" dirty="0"/>
              <a:t> члена ГЭК. В появившемся окне необходимо ввести пароль к </a:t>
            </a:r>
            <a:r>
              <a:rPr lang="ru-RU" sz="1800" dirty="0" err="1"/>
              <a:t>токену</a:t>
            </a:r>
            <a:r>
              <a:rPr lang="ru-RU" sz="1800" dirty="0"/>
              <a:t> члена ГЭК и нажать кнопку </a:t>
            </a:r>
            <a:r>
              <a:rPr lang="ru-RU" sz="1800" b="1" dirty="0"/>
              <a:t>ОК</a:t>
            </a:r>
            <a:r>
              <a:rPr lang="ru-RU" sz="1800" dirty="0"/>
              <a:t>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034338" y="4043960"/>
            <a:ext cx="5328591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i="1" dirty="0">
                <a:solidFill>
                  <a:srgbClr val="FF0000"/>
                </a:solidFill>
              </a:rPr>
              <a:t>Важно! </a:t>
            </a:r>
            <a:endParaRPr lang="ru-RU" sz="1800" dirty="0">
              <a:solidFill>
                <a:srgbClr val="FF0000"/>
              </a:solidFill>
            </a:endParaRPr>
          </a:p>
          <a:p>
            <a:r>
              <a:rPr lang="ru-RU" sz="1800" i="1" dirty="0"/>
              <a:t>Не извлекайте </a:t>
            </a:r>
            <a:r>
              <a:rPr lang="ru-RU" sz="1800" i="1" dirty="0" err="1"/>
              <a:t>токен</a:t>
            </a:r>
            <a:r>
              <a:rPr lang="ru-RU" sz="1800" i="1" dirty="0"/>
              <a:t> члена ГЭК из компьютера до окончания процесса экспорта данных </a:t>
            </a:r>
            <a:r>
              <a:rPr lang="ru-RU" sz="1000" dirty="0"/>
              <a:t>	</a:t>
            </a:r>
          </a:p>
          <a:p>
            <a:endParaRPr lang="ru-RU" sz="1000" dirty="0"/>
          </a:p>
        </p:txBody>
      </p:sp>
      <p:sp>
        <p:nvSpPr>
          <p:cNvPr id="10" name="TextBox 9"/>
          <p:cNvSpPr txBox="1"/>
          <p:nvPr/>
        </p:nvSpPr>
        <p:spPr>
          <a:xfrm>
            <a:off x="8034338" y="5513287"/>
            <a:ext cx="66462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solidFill>
                  <a:srgbClr val="00B050"/>
                </a:solidFill>
              </a:rPr>
              <a:t>2.</a:t>
            </a:r>
            <a:r>
              <a:rPr lang="ru-RU" sz="1800" dirty="0"/>
              <a:t> Нажмите кнопку </a:t>
            </a:r>
            <a:r>
              <a:rPr lang="ru-RU" sz="1800" b="1" dirty="0"/>
              <a:t>Загрузить сертификат, </a:t>
            </a:r>
            <a:r>
              <a:rPr lang="ru-RU" sz="1800" dirty="0"/>
              <a:t>если необходимо загрузить сертификат РЦОИ отличный от загруженного на этапе технической подготовки.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034338" y="6889948"/>
            <a:ext cx="63086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solidFill>
                  <a:srgbClr val="00B050"/>
                </a:solidFill>
              </a:rPr>
              <a:t>3.</a:t>
            </a:r>
            <a:r>
              <a:rPr lang="ru-RU" sz="1800" dirty="0"/>
              <a:t> Нажмите кнопку </a:t>
            </a:r>
            <a:r>
              <a:rPr lang="ru-RU" sz="1800" b="1" dirty="0"/>
              <a:t>Просмотреть сертификат </a:t>
            </a:r>
            <a:r>
              <a:rPr lang="ru-RU" sz="1800" dirty="0"/>
              <a:t>для просмотра загруженного сертификата РЦОИ.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034338" y="8063182"/>
            <a:ext cx="67550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solidFill>
                  <a:srgbClr val="00B050"/>
                </a:solidFill>
              </a:rPr>
              <a:t>4. </a:t>
            </a:r>
            <a:r>
              <a:rPr lang="ru-RU" sz="1800" dirty="0"/>
              <a:t>Нажмите кнопку </a:t>
            </a:r>
            <a:r>
              <a:rPr lang="ru-RU" sz="1800" b="1" dirty="0"/>
              <a:t>Экспорт данных </a:t>
            </a:r>
            <a:r>
              <a:rPr lang="ru-RU" sz="1800" dirty="0"/>
              <a:t>для запуска процедуры экспорта данных. В открывшемся окне необходимо указать папку, в которую должен быть сохранен файл с бланками ответов в электронном виде.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730081" y="9841102"/>
            <a:ext cx="800171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/>
              <a:t>В результате завершения экспорта данных в указанной папке будет сохранен файл с бланками ответов в электронном виде. Файл экспорта имеет наименование вида: </a:t>
            </a:r>
          </a:p>
          <a:p>
            <a:r>
              <a:rPr lang="ru-RU" sz="1800" dirty="0"/>
              <a:t>EGE_&lt;код региона&gt;_&lt;дата экзамена&gt;_&lt;код ППЭ&gt;AC&lt;количество аудиторий&gt;_RC&lt;количество бланков регистрации&gt;_&lt;наименование предмета&gt;_&lt;дата и время экспорта&gt;.</a:t>
            </a:r>
            <a:r>
              <a:rPr lang="ru-RU" sz="1800" dirty="0" err="1"/>
              <a:t>dat</a:t>
            </a:r>
            <a:r>
              <a:rPr lang="ru-RU" sz="18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373605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/>
              <a:t>Организация сканирования экзаменационных работ участников в ППЭ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Подготовка технических специалистов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858555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6558174" y="664568"/>
            <a:ext cx="5400600" cy="554154"/>
          </a:xfrm>
          <a:prstGeom prst="rect">
            <a:avLst/>
          </a:prstGeom>
          <a:noFill/>
        </p:spPr>
        <p:txBody>
          <a:bodyPr/>
          <a:lstStyle/>
          <a:p>
            <a:r>
              <a:rPr lang="ru-RU" sz="3600" b="1" dirty="0">
                <a:solidFill>
                  <a:srgbClr val="E2001A"/>
                </a:solidFill>
              </a:rPr>
              <a:t>Станции авторизации </a:t>
            </a:r>
            <a:endParaRPr lang="ru-RU" sz="3600" dirty="0">
              <a:solidFill>
                <a:srgbClr val="E2001A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58474" y="4697017"/>
            <a:ext cx="1847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10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529" y="2685869"/>
            <a:ext cx="4747744" cy="244827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910101" y="2685869"/>
            <a:ext cx="88209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Укажите </a:t>
            </a:r>
            <a:r>
              <a:rPr lang="ru-RU" sz="2400" b="1" dirty="0"/>
              <a:t>код ППЭ </a:t>
            </a:r>
            <a:r>
              <a:rPr lang="ru-RU" sz="2400" dirty="0"/>
              <a:t>в поле окна и нажмите кнопку </a:t>
            </a:r>
            <a:r>
              <a:rPr lang="ru-RU" sz="2400" b="1" dirty="0" err="1"/>
              <a:t>Ok</a:t>
            </a:r>
            <a:r>
              <a:rPr lang="ru-RU" sz="2400" dirty="0"/>
              <a:t>. В результате откроется главное окно. </a:t>
            </a:r>
          </a:p>
          <a:p>
            <a:r>
              <a:rPr lang="ru-RU" sz="2400" dirty="0"/>
              <a:t>Для закрытия </a:t>
            </a:r>
            <a:r>
              <a:rPr lang="ru-RU" sz="2400" b="1" dirty="0"/>
              <a:t>Станции авторизации </a:t>
            </a:r>
            <a:r>
              <a:rPr lang="ru-RU" sz="2400" dirty="0"/>
              <a:t>нажмите </a:t>
            </a:r>
            <a:r>
              <a:rPr lang="ru-RU" sz="2400" b="1" dirty="0"/>
              <a:t>Отмена</a:t>
            </a:r>
            <a:r>
              <a:rPr lang="ru-RU" sz="2400" dirty="0"/>
              <a:t>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2959" y="7721352"/>
            <a:ext cx="6822757" cy="35709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13857" y="6601287"/>
            <a:ext cx="95862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При последующих запусках </a:t>
            </a:r>
            <a:r>
              <a:rPr lang="ru-RU" sz="2400" b="1" dirty="0"/>
              <a:t>Станции авторизации </a:t>
            </a:r>
            <a:r>
              <a:rPr lang="ru-RU" sz="2400" dirty="0"/>
              <a:t>будет сразу открываться главное окно, повторно вводить код ППЭ не нужно. </a:t>
            </a:r>
          </a:p>
        </p:txBody>
      </p:sp>
    </p:spTree>
    <p:extLst>
      <p:ext uri="{BB962C8B-B14F-4D97-AF65-F5344CB8AC3E}">
        <p14:creationId xmlns:p14="http://schemas.microsoft.com/office/powerpoint/2010/main" xmlns="" val="2883840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6884435" y="592560"/>
            <a:ext cx="5400600" cy="554154"/>
          </a:xfrm>
          <a:prstGeom prst="rect">
            <a:avLst/>
          </a:prstGeom>
          <a:noFill/>
        </p:spPr>
        <p:txBody>
          <a:bodyPr/>
          <a:lstStyle/>
          <a:p>
            <a:r>
              <a:rPr lang="ru-RU" sz="3600" b="1" dirty="0">
                <a:solidFill>
                  <a:srgbClr val="E2001A"/>
                </a:solidFill>
              </a:rPr>
              <a:t>Станции авторизации </a:t>
            </a:r>
            <a:endParaRPr lang="ru-RU" sz="3600" dirty="0">
              <a:solidFill>
                <a:srgbClr val="E2001A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58474" y="4697017"/>
            <a:ext cx="1847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1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901" y="2671431"/>
            <a:ext cx="5994504" cy="313745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314257" y="2448635"/>
            <a:ext cx="82089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/>
              <a:t>Для настройки подключения к РЦОИ и проверки работоспособности подключения выполните получите из РЦОИ адрес сервера РЦОИ и следующие действия: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314257" y="3587562"/>
            <a:ext cx="5269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dirty="0"/>
              <a:t>1. Нажмите кнопку </a:t>
            </a:r>
            <a:r>
              <a:rPr lang="ru-RU" sz="1800" b="1" dirty="0"/>
              <a:t>Настройки </a:t>
            </a:r>
            <a:r>
              <a:rPr lang="ru-RU" sz="1800" dirty="0"/>
              <a:t>в главном окне.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56086" y="4353762"/>
            <a:ext cx="4813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dirty="0"/>
              <a:t>2. В результате откроется раздел настроек</a:t>
            </a:r>
            <a:r>
              <a:rPr lang="ru-RU" sz="1200" dirty="0"/>
              <a:t>.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901" y="6433111"/>
            <a:ext cx="4836987" cy="253162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314257" y="5110967"/>
            <a:ext cx="75293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/>
              <a:t>3. В поле </a:t>
            </a:r>
            <a:r>
              <a:rPr lang="ru-RU" sz="1800" b="1" dirty="0"/>
              <a:t>Подключение к РЦОИ </a:t>
            </a:r>
            <a:r>
              <a:rPr lang="ru-RU" sz="1800" dirty="0"/>
              <a:t>укажите внешний IP-адрес (или домен), а также порт сервера РЦОИ.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314257" y="6111178"/>
            <a:ext cx="64523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dirty="0"/>
              <a:t>4. Для проверки соединения нажмите кнопку </a:t>
            </a:r>
            <a:r>
              <a:rPr lang="ru-RU" sz="1800" b="1" dirty="0"/>
              <a:t>Проверить</a:t>
            </a:r>
            <a:r>
              <a:rPr lang="ru-RU" sz="1800" dirty="0"/>
              <a:t>.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693489" y="6931793"/>
            <a:ext cx="90414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/>
              <a:t>В результате будет проведена автоматическая проверка соединения с сервером РЦОИ и отображены её результаты. Ход выполнения проверки отображается индикатором процесса под соответствующим полем.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586065" y="8041401"/>
            <a:ext cx="97439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/>
              <a:t>5. В случае успешного выполнения проверки поле будет подсвечено </a:t>
            </a:r>
            <a:r>
              <a:rPr lang="ru-RU" sz="1800" b="1" i="1" dirty="0"/>
              <a:t>зелёным </a:t>
            </a:r>
            <a:r>
              <a:rPr lang="ru-RU" sz="1800" dirty="0"/>
              <a:t>цветом. В случае, если подключение к РЦОИ установить не удалось, поле будет подсвечено </a:t>
            </a:r>
            <a:r>
              <a:rPr lang="ru-RU" sz="1800" b="1" i="1" dirty="0"/>
              <a:t>красным </a:t>
            </a:r>
            <a:r>
              <a:rPr lang="ru-RU" sz="1800" dirty="0"/>
              <a:t>цветом и откроется окно с сообщением о причинах отсутствия подключения.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529371" y="9115121"/>
            <a:ext cx="885698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i="1" dirty="0"/>
              <a:t>Важно! </a:t>
            </a:r>
            <a:endParaRPr lang="ru-RU" sz="1800" dirty="0"/>
          </a:p>
          <a:p>
            <a:r>
              <a:rPr lang="ru-RU" sz="1800" i="1" dirty="0"/>
              <a:t>В случае если подключение к РЦОИ не удалось установить, следует проверить наличие на рабочей станции доступа к сети Интернет, настройки брандмауэра </a:t>
            </a:r>
            <a:r>
              <a:rPr lang="ru-RU" sz="1800" i="1" dirty="0" err="1"/>
              <a:t>Windows</a:t>
            </a:r>
            <a:r>
              <a:rPr lang="ru-RU" sz="1800" i="1" dirty="0"/>
              <a:t> и других сетевых экранов, использующихся на рабочей станции: </a:t>
            </a:r>
            <a:r>
              <a:rPr lang="ru-RU" sz="1800" i="1" dirty="0" err="1"/>
              <a:t>ip</a:t>
            </a:r>
            <a:r>
              <a:rPr lang="ru-RU" sz="1800" i="1" dirty="0"/>
              <a:t>-адрес сервера РЦОИ не должен блокироваться используемыми сетевыми экранами и </a:t>
            </a:r>
            <a:r>
              <a:rPr lang="ru-RU" sz="1800" i="1" dirty="0" err="1"/>
              <a:t>интернет-провайдером</a:t>
            </a:r>
            <a:r>
              <a:rPr lang="ru-RU" sz="1800" i="1" dirty="0"/>
              <a:t>. </a:t>
            </a:r>
            <a:endParaRPr lang="ru-RU" sz="1800" dirty="0"/>
          </a:p>
          <a:p>
            <a:r>
              <a:rPr lang="ru-RU" sz="1800" i="1" dirty="0"/>
              <a:t>Еще раз уточните параметры подключения к серверу у специалистов РЦОИ. </a:t>
            </a:r>
            <a:r>
              <a:rPr lang="ru-RU" sz="1200" dirty="0"/>
              <a:t>	</a:t>
            </a:r>
          </a:p>
          <a:p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xmlns="" val="127344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6650539" y="664568"/>
            <a:ext cx="5400600" cy="554154"/>
          </a:xfrm>
          <a:prstGeom prst="rect">
            <a:avLst/>
          </a:prstGeom>
          <a:noFill/>
        </p:spPr>
        <p:txBody>
          <a:bodyPr/>
          <a:lstStyle/>
          <a:p>
            <a:r>
              <a:rPr lang="ru-RU" sz="3600" b="1" dirty="0">
                <a:solidFill>
                  <a:srgbClr val="E2001A"/>
                </a:solidFill>
              </a:rPr>
              <a:t>Станции авторизации </a:t>
            </a:r>
            <a:endParaRPr lang="ru-RU" sz="3600" dirty="0">
              <a:solidFill>
                <a:srgbClr val="E2001A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58474" y="4697017"/>
            <a:ext cx="1847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1000" dirty="0"/>
          </a:p>
        </p:txBody>
      </p:sp>
      <p:sp>
        <p:nvSpPr>
          <p:cNvPr id="5" name="TextBox 4"/>
          <p:cNvSpPr txBox="1"/>
          <p:nvPr/>
        </p:nvSpPr>
        <p:spPr>
          <a:xfrm>
            <a:off x="6806305" y="3361795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7. После успешного завершения проверки сохраните указанный для подключения адрес, нажав на кнопку </a:t>
            </a:r>
            <a:r>
              <a:rPr lang="ru-RU" sz="2400" b="1" dirty="0"/>
              <a:t>Сохранить</a:t>
            </a:r>
            <a:r>
              <a:rPr lang="ru-RU" sz="2400" dirty="0"/>
              <a:t>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513" y="3913500"/>
            <a:ext cx="5492126" cy="287451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962371" y="7063590"/>
            <a:ext cx="115588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8. Для возврата к главному окну </a:t>
            </a:r>
            <a:r>
              <a:rPr lang="ru-RU" sz="2400" b="1" dirty="0"/>
              <a:t>Станции авторизации </a:t>
            </a:r>
            <a:r>
              <a:rPr lang="ru-RU" sz="2400" dirty="0"/>
              <a:t>нажмите кнопку </a:t>
            </a:r>
            <a:r>
              <a:rPr lang="ru-RU" sz="2400" b="1" dirty="0"/>
              <a:t>Назад</a:t>
            </a:r>
            <a:endParaRPr lang="ru-RU" sz="24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49443" y="7849408"/>
            <a:ext cx="560934" cy="32419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47859" y="8563788"/>
            <a:ext cx="87849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Передача пакетов электронных бланков выполняется после полного завершения сканирования бланков участников ЕГЭ из всех аудиторий. В РЦОИ передаётся зашифрованный пакет с электронными бланками (подписанный сертификатом члена ГЭК), который формируется средствами </a:t>
            </a:r>
            <a:r>
              <a:rPr lang="ru-RU" sz="2400" b="1" dirty="0"/>
              <a:t>Станции сканирования в ППЭ</a:t>
            </a:r>
            <a:r>
              <a:rPr lang="ru-RU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1281290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6558174" y="664568"/>
            <a:ext cx="5400600" cy="554154"/>
          </a:xfrm>
          <a:prstGeom prst="rect">
            <a:avLst/>
          </a:prstGeom>
          <a:noFill/>
        </p:spPr>
        <p:txBody>
          <a:bodyPr/>
          <a:lstStyle/>
          <a:p>
            <a:r>
              <a:rPr lang="ru-RU" sz="3600" b="1" dirty="0">
                <a:solidFill>
                  <a:srgbClr val="E2001A"/>
                </a:solidFill>
              </a:rPr>
              <a:t>Станции авторизации </a:t>
            </a:r>
            <a:endParaRPr lang="ru-RU" sz="3600" dirty="0">
              <a:solidFill>
                <a:srgbClr val="E2001A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58474" y="4697017"/>
            <a:ext cx="1847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1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7513" y="2639865"/>
            <a:ext cx="6742960" cy="331610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499723" y="2896816"/>
            <a:ext cx="856895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solidFill>
                  <a:srgbClr val="00B0F0"/>
                </a:solidFill>
              </a:rPr>
              <a:t>1.</a:t>
            </a:r>
            <a:r>
              <a:rPr lang="ru-RU" sz="1800" dirty="0"/>
              <a:t> </a:t>
            </a:r>
            <a:r>
              <a:rPr lang="ru-RU" sz="2000" dirty="0"/>
              <a:t>Индикатор соединения с сервером РЦОИ. В случае если сервер РЦОИ доступен, то в данной области будет отображаться значок </a:t>
            </a:r>
            <a:r>
              <a:rPr lang="ru-RU" sz="2000" b="1" i="1" dirty="0"/>
              <a:t>зелёного </a:t>
            </a:r>
            <a:r>
              <a:rPr lang="ru-RU" sz="2000" dirty="0"/>
              <a:t>цвета и комментарий «Соединение установлено». </a:t>
            </a:r>
          </a:p>
          <a:p>
            <a:r>
              <a:rPr lang="ru-RU" sz="2000" dirty="0"/>
              <a:t>Если портал не доступен, то в указанной области будет указан значок </a:t>
            </a:r>
            <a:r>
              <a:rPr lang="ru-RU" sz="2000" b="1" i="1" dirty="0"/>
              <a:t>красного </a:t>
            </a:r>
            <a:r>
              <a:rPr lang="ru-RU" sz="2000" dirty="0"/>
              <a:t>цвета и комментарий «Нет соединения». </a:t>
            </a:r>
          </a:p>
          <a:p>
            <a:r>
              <a:rPr lang="ru-RU" sz="2000" dirty="0"/>
              <a:t>В случае если не была проведена настройка сервера в РЦОИ, будет также указан значок </a:t>
            </a:r>
            <a:r>
              <a:rPr lang="ru-RU" sz="2000" b="1" i="1" dirty="0"/>
              <a:t>красного </a:t>
            </a:r>
            <a:r>
              <a:rPr lang="ru-RU" sz="2000" dirty="0"/>
              <a:t>цвета и комментарий «Хранилище бланков не задано».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766607" y="7281727"/>
            <a:ext cx="170299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B050"/>
                </a:solidFill>
              </a:rPr>
              <a:t>2. </a:t>
            </a:r>
            <a:r>
              <a:rPr lang="ru-RU" sz="2400" dirty="0"/>
              <a:t>Функции управления передачей пакетов с электронными бланками.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712639" y="8330487"/>
            <a:ext cx="8568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FFC000"/>
                </a:solidFill>
              </a:rPr>
              <a:t>3.</a:t>
            </a:r>
            <a:r>
              <a:rPr lang="ru-RU" sz="2400" dirty="0"/>
              <a:t> Список файлов пакетов с электронными бланками, выбранных для передачи в РЦОИ.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766607" y="9840912"/>
            <a:ext cx="17226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7030A0"/>
                </a:solidFill>
              </a:rPr>
              <a:t>4. </a:t>
            </a:r>
            <a:r>
              <a:rPr lang="ru-RU" sz="2400" dirty="0"/>
              <a:t>Кнопка </a:t>
            </a:r>
            <a:r>
              <a:rPr lang="ru-RU" sz="2400" b="1" dirty="0"/>
              <a:t>Назад </a:t>
            </a:r>
            <a:r>
              <a:rPr lang="ru-RU" sz="2400" dirty="0"/>
              <a:t>для возврата в главное меню </a:t>
            </a:r>
            <a:r>
              <a:rPr lang="ru-RU" sz="2400" b="1" dirty="0"/>
              <a:t>Станции авторизации</a:t>
            </a:r>
            <a:r>
              <a:rPr lang="ru-RU" sz="2400" dirty="0"/>
              <a:t>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499723" y="5830824"/>
            <a:ext cx="85689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i="1" dirty="0"/>
              <a:t>Важно! </a:t>
            </a:r>
            <a:endParaRPr lang="ru-RU" sz="1800" dirty="0"/>
          </a:p>
          <a:p>
            <a:r>
              <a:rPr lang="ru-RU" sz="1800" i="1" dirty="0"/>
              <a:t>В случае </a:t>
            </a:r>
            <a:r>
              <a:rPr lang="ru-RU" sz="2400" i="1" dirty="0"/>
              <a:t>отображения</a:t>
            </a:r>
            <a:r>
              <a:rPr lang="ru-RU" sz="1800" i="1" dirty="0"/>
              <a:t> сообщения «Хранилище бланков не задано» следует незамедлительно сообщить об этом в РЦОИ.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xmlns="" val="77740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6756292" y="592560"/>
            <a:ext cx="5400600" cy="554154"/>
          </a:xfrm>
          <a:prstGeom prst="rect">
            <a:avLst/>
          </a:prstGeom>
          <a:noFill/>
        </p:spPr>
        <p:txBody>
          <a:bodyPr/>
          <a:lstStyle/>
          <a:p>
            <a:r>
              <a:rPr lang="ru-RU" sz="3600" b="1" dirty="0">
                <a:solidFill>
                  <a:srgbClr val="E2001A"/>
                </a:solidFill>
              </a:rPr>
              <a:t>Станции авторизации </a:t>
            </a:r>
            <a:endParaRPr lang="ru-RU" sz="3600" dirty="0">
              <a:solidFill>
                <a:srgbClr val="E2001A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58474" y="4697017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545" y="2400119"/>
            <a:ext cx="4858956" cy="254311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56292" y="2619236"/>
            <a:ext cx="56396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1. Нажмите кнопку </a:t>
            </a:r>
            <a:r>
              <a:rPr lang="ru-RU" sz="2400" b="1" dirty="0"/>
              <a:t>Передать файлы.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756292" y="3663212"/>
            <a:ext cx="8229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2. В результате откроется окно выбора файлов для передачи в РЦОИ. Нажмите кнопку </a:t>
            </a:r>
            <a:r>
              <a:rPr lang="ru-RU" sz="2400" b="1" dirty="0"/>
              <a:t>Выбрать файлы</a:t>
            </a:r>
            <a:r>
              <a:rPr lang="ru-RU" sz="2400" dirty="0"/>
              <a:t>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2780" y="5272882"/>
            <a:ext cx="5278028" cy="232097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05546" y="5525605"/>
            <a:ext cx="79928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3. В открывшемся окне выберите файл пакета с электронными бланками, который следует передать в РЦОИ и нажмите кнопку </a:t>
            </a:r>
            <a:r>
              <a:rPr lang="ru-RU" sz="2400" b="1" dirty="0"/>
              <a:t>Открыть</a:t>
            </a:r>
            <a:r>
              <a:rPr lang="ru-RU" sz="2400" dirty="0"/>
              <a:t>. В результате в верхнем окне отобразится перечень всех выбранных файлов.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05545" y="7923504"/>
            <a:ext cx="116363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4. При необходимости укажите комментарий к выбранному файлу в поле снизу.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22570" y="8851234"/>
            <a:ext cx="4573605" cy="201121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04785" y="8563788"/>
            <a:ext cx="957706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5. Для завершения выбора файла пакета с электронными бланками нажмите кнопку </a:t>
            </a:r>
            <a:r>
              <a:rPr lang="ru-RU" sz="2400" b="1" dirty="0"/>
              <a:t>Выбрать</a:t>
            </a:r>
            <a:r>
              <a:rPr lang="ru-RU" sz="2400" dirty="0"/>
              <a:t>. В результате выбранный файл (файлы) отобразится в списке передаваемых файлов окна раздела передачи бланков в РЦОИ. Передача на сервер РЦОИ начнётся автоматически. </a:t>
            </a:r>
          </a:p>
          <a:p>
            <a:r>
              <a:rPr lang="ru-RU" sz="2400" dirty="0"/>
              <a:t>Для отмены выбора файлов и возврата к окну раздела передачи бланков в РЦОИ воспользуйтесь кнопкой </a:t>
            </a:r>
            <a:r>
              <a:rPr lang="ru-RU" sz="2400" b="1" dirty="0"/>
              <a:t>Отмена</a:t>
            </a:r>
            <a:r>
              <a:rPr lang="ru-RU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402935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6742905" y="664568"/>
            <a:ext cx="5400600" cy="554154"/>
          </a:xfrm>
          <a:prstGeom prst="rect">
            <a:avLst/>
          </a:prstGeom>
          <a:noFill/>
        </p:spPr>
        <p:txBody>
          <a:bodyPr/>
          <a:lstStyle/>
          <a:p>
            <a:r>
              <a:rPr lang="ru-RU" sz="3600" b="1" dirty="0">
                <a:solidFill>
                  <a:srgbClr val="E2001A"/>
                </a:solidFill>
              </a:rPr>
              <a:t>Станции авторизации </a:t>
            </a:r>
            <a:endParaRPr lang="ru-RU" sz="3600" dirty="0">
              <a:solidFill>
                <a:srgbClr val="E2001A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58474" y="4697017"/>
            <a:ext cx="1847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1000" dirty="0"/>
          </a:p>
        </p:txBody>
      </p:sp>
      <p:sp>
        <p:nvSpPr>
          <p:cNvPr id="3" name="TextBox 2"/>
          <p:cNvSpPr txBox="1"/>
          <p:nvPr/>
        </p:nvSpPr>
        <p:spPr>
          <a:xfrm>
            <a:off x="1697633" y="3608643"/>
            <a:ext cx="134755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В случае разрыва соединения с сервером РЦОИ после восстановления соединения, будет автоматически выполнена дозагрузка передаваемого файла. </a:t>
            </a:r>
          </a:p>
          <a:p>
            <a:r>
              <a:rPr lang="ru-RU" sz="2000" dirty="0"/>
              <a:t>Для пакета с электронными бланками, передача которого в РЦОИ успешно завершена будет указан статус «Передан» и слева от его имени будет указан значок </a:t>
            </a:r>
            <a:r>
              <a:rPr lang="ru-RU" sz="2000" b="1" i="1" dirty="0"/>
              <a:t>зелёного </a:t>
            </a:r>
            <a:r>
              <a:rPr lang="ru-RU" sz="2000" dirty="0"/>
              <a:t>цвета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499" y="4697017"/>
            <a:ext cx="846156" cy="67672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083307" y="6713240"/>
            <a:ext cx="1253946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i="1" dirty="0"/>
              <a:t>Важно! </a:t>
            </a:r>
            <a:endParaRPr lang="ru-RU" sz="1800" dirty="0"/>
          </a:p>
          <a:p>
            <a:r>
              <a:rPr lang="ru-RU" sz="3200" i="1" dirty="0"/>
              <a:t>На этапе технической подготовки и контроля технической готовности следует передать файл с результатами тестового сканирования в целях проверки наличия соединения с сервером РЦОИ. </a:t>
            </a:r>
            <a:endParaRPr lang="ru-RU" sz="3200" dirty="0"/>
          </a:p>
          <a:p>
            <a:r>
              <a:rPr lang="ru-RU" sz="3200" i="1" dirty="0"/>
              <a:t>В день проведения экзамен члену ГЭК и техническому специалисту следует дожидаться в штабе ППЭ подтверждения от РЦОИ факта успешного получения и расшифровки переданного пакета с электронными образами бланков </a:t>
            </a:r>
            <a:r>
              <a:rPr lang="ru-RU" sz="1800" dirty="0"/>
              <a:t>	</a:t>
            </a:r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xmlns="" val="273591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64327" y="6895110"/>
            <a:ext cx="4869762" cy="413861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ru-RU" sz="28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Техническая подготовка штаба ППЭ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505715" y="2548520"/>
            <a:ext cx="5266910" cy="34163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>
                <a:ln w="0"/>
                <a:solidFill>
                  <a:srgbClr val="100599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Подключение к сети «Интернет»</a:t>
            </a:r>
          </a:p>
          <a:p>
            <a:pPr>
              <a:lnSpc>
                <a:spcPct val="150000"/>
              </a:lnSpc>
            </a:pPr>
            <a:r>
              <a:rPr lang="ru-RU" sz="2400" b="1" dirty="0">
                <a:ln w="0"/>
                <a:solidFill>
                  <a:srgbClr val="100599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Станция сканирования (ПО)</a:t>
            </a:r>
          </a:p>
          <a:p>
            <a:pPr>
              <a:lnSpc>
                <a:spcPct val="150000"/>
              </a:lnSpc>
            </a:pPr>
            <a:r>
              <a:rPr lang="ru-RU" sz="2400" b="1" dirty="0">
                <a:ln w="0"/>
                <a:solidFill>
                  <a:srgbClr val="100599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Станция авторизации (ПО)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ln w="0"/>
                <a:solidFill>
                  <a:srgbClr val="100599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USB-</a:t>
            </a:r>
            <a:r>
              <a:rPr lang="ru-RU" sz="2400" b="1" dirty="0">
                <a:ln w="0"/>
                <a:solidFill>
                  <a:srgbClr val="100599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модем</a:t>
            </a:r>
          </a:p>
          <a:p>
            <a:pPr>
              <a:lnSpc>
                <a:spcPct val="150000"/>
              </a:lnSpc>
            </a:pPr>
            <a:r>
              <a:rPr lang="ru-RU" sz="2400" b="1" dirty="0">
                <a:ln w="0"/>
                <a:solidFill>
                  <a:srgbClr val="100599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Сканирующее устройство</a:t>
            </a:r>
          </a:p>
          <a:p>
            <a:pPr>
              <a:lnSpc>
                <a:spcPct val="150000"/>
              </a:lnSpc>
            </a:pPr>
            <a:r>
              <a:rPr lang="ru-RU" sz="2400" b="1" dirty="0">
                <a:ln w="0"/>
                <a:solidFill>
                  <a:srgbClr val="100599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Резервный </a:t>
            </a:r>
            <a:r>
              <a:rPr lang="en-US" sz="2400" b="1" dirty="0">
                <a:ln w="0"/>
                <a:solidFill>
                  <a:srgbClr val="100599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CD-</a:t>
            </a:r>
            <a:r>
              <a:rPr lang="ru-RU" sz="2400" b="1" dirty="0">
                <a:ln w="0"/>
                <a:solidFill>
                  <a:srgbClr val="100599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привод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9100" y="1831991"/>
            <a:ext cx="3897273" cy="389727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67765" y="3082607"/>
            <a:ext cx="806835" cy="75640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56112" y="3481823"/>
            <a:ext cx="1481771" cy="148177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59271" y="3543630"/>
            <a:ext cx="2124290" cy="1699431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70441" y="2746283"/>
            <a:ext cx="312168" cy="31216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265585" y="6362329"/>
            <a:ext cx="640021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n w="0"/>
                <a:solidFill>
                  <a:srgbClr val="003AA6"/>
                </a:solidFill>
              </a:rPr>
              <a:t>Технический специалист:</a:t>
            </a:r>
          </a:p>
          <a:p>
            <a:pPr>
              <a:lnSpc>
                <a:spcPct val="150000"/>
              </a:lnSpc>
            </a:pPr>
            <a:r>
              <a:rPr lang="ru-RU" sz="2400" b="1" dirty="0">
                <a:ln w="0"/>
                <a:solidFill>
                  <a:srgbClr val="003AA6"/>
                </a:solidFill>
              </a:rPr>
              <a:t>Устанавливает рабочую станцию</a:t>
            </a:r>
          </a:p>
          <a:p>
            <a:pPr>
              <a:lnSpc>
                <a:spcPct val="150000"/>
              </a:lnSpc>
            </a:pPr>
            <a:r>
              <a:rPr lang="ru-RU" sz="2400" b="1" dirty="0">
                <a:ln w="0"/>
                <a:solidFill>
                  <a:srgbClr val="003AA6"/>
                </a:solidFill>
              </a:rPr>
              <a:t>Проверяет работоспособность </a:t>
            </a:r>
            <a:r>
              <a:rPr lang="en-US" sz="2400" b="1" dirty="0">
                <a:ln w="0"/>
                <a:solidFill>
                  <a:srgbClr val="003AA6"/>
                </a:solidFill>
              </a:rPr>
              <a:t>CD</a:t>
            </a:r>
            <a:r>
              <a:rPr lang="ru-RU" sz="2400" b="1" dirty="0">
                <a:ln w="0"/>
                <a:solidFill>
                  <a:srgbClr val="003AA6"/>
                </a:solidFill>
              </a:rPr>
              <a:t>-привода</a:t>
            </a:r>
            <a:endParaRPr lang="en-US" sz="2400" b="1" dirty="0">
              <a:ln w="0"/>
              <a:solidFill>
                <a:srgbClr val="003AA6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2400" b="1" dirty="0">
                <a:ln w="0"/>
                <a:solidFill>
                  <a:srgbClr val="003AA6"/>
                </a:solidFill>
              </a:rPr>
              <a:t>Подключает к рабочей станции сканирующее устройство</a:t>
            </a:r>
          </a:p>
          <a:p>
            <a:pPr>
              <a:lnSpc>
                <a:spcPct val="150000"/>
              </a:lnSpc>
            </a:pPr>
            <a:r>
              <a:rPr lang="ru-RU" sz="2400" b="1" dirty="0">
                <a:ln w="0"/>
                <a:solidFill>
                  <a:srgbClr val="003AA6"/>
                </a:solidFill>
              </a:rPr>
              <a:t>Подготавливает резервный картридж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91667" y="3763287"/>
            <a:ext cx="1687964" cy="1445211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70441" y="3304728"/>
            <a:ext cx="312168" cy="312168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70441" y="3808784"/>
            <a:ext cx="312168" cy="312168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70441" y="4384848"/>
            <a:ext cx="312168" cy="312168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94577" y="4913040"/>
            <a:ext cx="312168" cy="312168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17237" y="5464968"/>
            <a:ext cx="312168" cy="312168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5425" y="6425208"/>
            <a:ext cx="312168" cy="312168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7553" y="6929264"/>
            <a:ext cx="312168" cy="312168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2037" y="7409184"/>
            <a:ext cx="312168" cy="312168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7553" y="8492904"/>
            <a:ext cx="312168" cy="312168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3417" y="9641432"/>
            <a:ext cx="312168" cy="3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9979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ru-RU" sz="3600" dirty="0">
                <a:ln w="0"/>
              </a:rPr>
              <a:t>Резервное оборудование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004970" y="6543004"/>
            <a:ext cx="8022395" cy="379732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2400" dirty="0">
                <a:ln w="0"/>
                <a:solidFill>
                  <a:srgbClr val="003AA6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Сканирующее устройство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400" dirty="0">
                <a:ln w="0"/>
                <a:solidFill>
                  <a:srgbClr val="003AA6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Резервные внешние </a:t>
            </a:r>
            <a:r>
              <a:rPr lang="en-US" sz="2400" dirty="0">
                <a:ln w="0"/>
                <a:solidFill>
                  <a:srgbClr val="003AA6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CD-</a:t>
            </a:r>
            <a:r>
              <a:rPr lang="ru-RU" sz="2400" dirty="0">
                <a:ln w="0"/>
                <a:solidFill>
                  <a:srgbClr val="003AA6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приводы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400" dirty="0">
                <a:ln w="0"/>
                <a:solidFill>
                  <a:srgbClr val="003AA6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Резервные </a:t>
            </a:r>
            <a:r>
              <a:rPr lang="ru-RU" sz="2400" dirty="0" err="1">
                <a:ln w="0"/>
                <a:solidFill>
                  <a:srgbClr val="003AA6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флеш</a:t>
            </a:r>
            <a:r>
              <a:rPr lang="ru-RU" sz="2400" dirty="0">
                <a:ln w="0"/>
                <a:solidFill>
                  <a:srgbClr val="003AA6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-носители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400" dirty="0">
                <a:ln w="0"/>
                <a:solidFill>
                  <a:srgbClr val="003AA6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Принтер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400" dirty="0">
                <a:ln w="0"/>
                <a:solidFill>
                  <a:srgbClr val="003AA6"/>
                </a:solidFill>
              </a:rPr>
              <a:t>Станция сканирования в ППЭ (1 компьютер)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400" dirty="0">
                <a:ln w="0"/>
                <a:solidFill>
                  <a:srgbClr val="003AA6"/>
                </a:solidFill>
              </a:rPr>
              <a:t>Станция авторизации в ППЭ (1 компьютер)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94130" y="3773386"/>
            <a:ext cx="1107145" cy="110714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3442" y="1988677"/>
            <a:ext cx="3569419" cy="356941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32972" y="3690431"/>
            <a:ext cx="1519921" cy="130133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66611" y="3004814"/>
            <a:ext cx="4474635" cy="569024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52893" y="3665224"/>
            <a:ext cx="1687942" cy="135035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89301" y="3344123"/>
            <a:ext cx="1671455" cy="167145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48886" y="6760205"/>
            <a:ext cx="312168" cy="31216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48886" y="7361312"/>
            <a:ext cx="312168" cy="31216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48886" y="7985447"/>
            <a:ext cx="312168" cy="31216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48886" y="8609582"/>
            <a:ext cx="312168" cy="31216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48886" y="9224715"/>
            <a:ext cx="312168" cy="31216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48886" y="9839848"/>
            <a:ext cx="312168" cy="3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63099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13046" y="5489104"/>
            <a:ext cx="4498590" cy="392964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Контроль технической готовности ППЭ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3537" y="5227052"/>
            <a:ext cx="11521280" cy="5014580"/>
          </a:xfrm>
        </p:spPr>
        <p:txBody>
          <a:bodyPr>
            <a:noAutofit/>
          </a:bodyPr>
          <a:lstStyle/>
          <a:p>
            <a:pPr marL="41881" indent="117268">
              <a:buNone/>
            </a:pPr>
            <a:r>
              <a:rPr lang="ru-RU" sz="2800" dirty="0">
                <a:solidFill>
                  <a:srgbClr val="006AB3"/>
                </a:solidFill>
              </a:rPr>
              <a:t>В аудиториях ППЭ:</a:t>
            </a:r>
          </a:p>
          <a:p>
            <a:r>
              <a:rPr lang="ru-RU" sz="2800" b="0" dirty="0">
                <a:solidFill>
                  <a:srgbClr val="006AB3"/>
                </a:solidFill>
              </a:rPr>
              <a:t>проконтролировать качество тестовой печати КИМ;</a:t>
            </a:r>
          </a:p>
          <a:p>
            <a:r>
              <a:rPr lang="ru-RU" sz="2800" b="0" dirty="0">
                <a:solidFill>
                  <a:srgbClr val="006AB3"/>
                </a:solidFill>
              </a:rPr>
              <a:t>проверить средства криптозащиты с использованием </a:t>
            </a:r>
            <a:r>
              <a:rPr lang="ru-RU" sz="2800" b="0" dirty="0" err="1">
                <a:solidFill>
                  <a:srgbClr val="006AB3"/>
                </a:solidFill>
              </a:rPr>
              <a:t>токена</a:t>
            </a:r>
            <a:r>
              <a:rPr lang="ru-RU" sz="2800" b="0" dirty="0">
                <a:solidFill>
                  <a:srgbClr val="006AB3"/>
                </a:solidFill>
              </a:rPr>
              <a:t> члена ГЭК на всех рабочих станциях печати КИМ в каждой аудитории;</a:t>
            </a:r>
          </a:p>
          <a:p>
            <a:r>
              <a:rPr lang="ru-RU" sz="2800" b="0" dirty="0">
                <a:solidFill>
                  <a:srgbClr val="006AB3"/>
                </a:solidFill>
              </a:rPr>
              <a:t>подписать протокол технической готовности аудитории (форма ППЭ-01-01);</a:t>
            </a:r>
          </a:p>
          <a:p>
            <a:r>
              <a:rPr lang="ru-RU" sz="2800" b="0" dirty="0">
                <a:solidFill>
                  <a:srgbClr val="006AB3"/>
                </a:solidFill>
              </a:rPr>
              <a:t>удостовериться, что в аудитории ППЭ подготовлено достаточное количество бумаги для печати КИМ.</a:t>
            </a:r>
            <a:endParaRPr lang="ru-RU" sz="2800" dirty="0">
              <a:solidFill>
                <a:srgbClr val="006AB3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64740" y="3192087"/>
            <a:ext cx="15739194" cy="1510148"/>
          </a:xfrm>
          <a:prstGeom prst="roundRect">
            <a:avLst/>
          </a:prstGeom>
          <a:solidFill>
            <a:srgbClr val="006AB3"/>
          </a:solidFill>
          <a:ln>
            <a:solidFill>
              <a:srgbClr val="B1B3B4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РУКОВОДИТЕЛЬ ППЭ      ЧЛЕН ГЭК       ТЕХНИЧЕСКИЙ СПЕЦИАЛИСТ</a:t>
            </a:r>
            <a:endParaRPr lang="ru-RU" b="1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855055" y="2370866"/>
            <a:ext cx="6358564" cy="314098"/>
          </a:xfrm>
          <a:prstGeom prst="roundRect">
            <a:avLst/>
          </a:prstGeom>
          <a:solidFill>
            <a:srgbClr val="D9DADB"/>
          </a:solidFill>
          <a:ln>
            <a:solidFill>
              <a:srgbClr val="B1B3B4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583" b="1" dirty="0">
                <a:solidFill>
                  <a:schemeClr val="tx2"/>
                </a:solidFill>
              </a:rPr>
              <a:t>За один рабочий день до проведения экзамена</a:t>
            </a:r>
            <a:endParaRPr lang="ru-RU" sz="1583" b="1" dirty="0">
              <a:ln w="0"/>
              <a:solidFill>
                <a:schemeClr val="tx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820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6174" y="4022675"/>
            <a:ext cx="5184973" cy="260988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54281" y="7433320"/>
            <a:ext cx="6144359" cy="408671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38896" y="736576"/>
            <a:ext cx="9612265" cy="664870"/>
          </a:xfrm>
        </p:spPr>
        <p:txBody>
          <a:bodyPr>
            <a:noAutofit/>
          </a:bodyPr>
          <a:lstStyle/>
          <a:p>
            <a:r>
              <a:rPr lang="ru-RU" sz="3600" dirty="0"/>
              <a:t>Запуск Станции сканирования в </a:t>
            </a:r>
            <a:r>
              <a:rPr lang="ru-RU" sz="3600" dirty="0" smtClean="0"/>
              <a:t>ППЭ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0391" y="2465239"/>
            <a:ext cx="14914785" cy="229466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800" dirty="0"/>
              <a:t>При каждом запуске Станции сканирования в ППЭ</a:t>
            </a:r>
            <a:r>
              <a:rPr lang="en-US" sz="2800" dirty="0"/>
              <a:t> </a:t>
            </a:r>
            <a:r>
              <a:rPr lang="ru-RU" sz="2800" dirty="0"/>
              <a:t>открывается окно с приглашением ввести пароль технического специалиста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1400" dirty="0"/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7170241" y="3958327"/>
            <a:ext cx="8601622" cy="3626733"/>
          </a:xfrm>
          <a:prstGeom prst="rect">
            <a:avLst/>
          </a:prstGeom>
        </p:spPr>
        <p:txBody>
          <a:bodyPr vert="horz" lIns="170817" tIns="85409" rIns="170817" bIns="85409" rtlCol="0">
            <a:normAutofit/>
          </a:bodyPr>
          <a:lstStyle>
            <a:lvl1pPr marL="281656" indent="-281656" algn="l" defTabSz="75108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55" b="1" i="0" kern="1200" baseline="0">
                <a:solidFill>
                  <a:srgbClr val="0072BC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10256" indent="-234714" algn="l" defTabSz="751085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935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38855" indent="-187771" algn="l" defTabSz="75108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59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14398" indent="-187771" algn="l" defTabSz="751085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89939" indent="-187771" algn="l" defTabSz="751085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65482" indent="-187771" algn="l" defTabSz="75108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1024" indent="-187771" algn="l" defTabSz="75108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16566" indent="-187771" algn="l" defTabSz="75108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92109" indent="-187771" algn="l" defTabSz="75108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800" dirty="0"/>
              <a:t>Пароль  технического  специалиста  фиксированный  и  единый  для  всех  пользователей: </a:t>
            </a:r>
            <a:r>
              <a:rPr lang="ru-RU" sz="2800" i="1" dirty="0"/>
              <a:t>12345678</a:t>
            </a:r>
            <a:r>
              <a:rPr lang="ru-RU" sz="2800" dirty="0"/>
              <a:t>. Введите указанный пароль в соответствующем поле и нажмите кнопку</a:t>
            </a:r>
            <a:r>
              <a:rPr lang="en-US" sz="2800" dirty="0"/>
              <a:t> OK</a:t>
            </a:r>
            <a:r>
              <a:rPr lang="ru-RU" sz="2800" dirty="0"/>
              <a:t>.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1600" dirty="0"/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429308" y="7470934"/>
            <a:ext cx="8424935" cy="1607214"/>
          </a:xfrm>
          <a:prstGeom prst="rect">
            <a:avLst/>
          </a:prstGeom>
        </p:spPr>
        <p:txBody>
          <a:bodyPr vert="horz" lIns="170817" tIns="85409" rIns="170817" bIns="85409" rtlCol="0">
            <a:normAutofit/>
          </a:bodyPr>
          <a:lstStyle>
            <a:lvl1pPr marL="281656" indent="-281656" algn="l" defTabSz="75108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55" b="1" i="0" kern="1200" baseline="0">
                <a:solidFill>
                  <a:srgbClr val="0072BC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10256" indent="-234714" algn="l" defTabSz="751085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935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38855" indent="-187771" algn="l" defTabSz="75108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59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14398" indent="-187771" algn="l" defTabSz="751085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89939" indent="-187771" algn="l" defTabSz="751085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65482" indent="-187771" algn="l" defTabSz="75108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1024" indent="-187771" algn="l" defTabSz="75108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16566" indent="-187771" algn="l" defTabSz="75108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92109" indent="-187771" algn="l" defTabSz="75108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2800" dirty="0">
                <a:solidFill>
                  <a:srgbClr val="006AB3"/>
                </a:solidFill>
              </a:rPr>
              <a:t>В</a:t>
            </a:r>
            <a:r>
              <a:rPr lang="en-US" sz="2800" dirty="0">
                <a:solidFill>
                  <a:srgbClr val="006AB3"/>
                </a:solidFill>
              </a:rPr>
              <a:t> </a:t>
            </a:r>
            <a:r>
              <a:rPr lang="ru-RU" sz="2800" dirty="0">
                <a:solidFill>
                  <a:srgbClr val="006AB3"/>
                </a:solidFill>
              </a:rPr>
              <a:t>результате откроется окно выбора</a:t>
            </a:r>
            <a:r>
              <a:rPr lang="en-US" sz="2800" dirty="0">
                <a:solidFill>
                  <a:srgbClr val="006AB3"/>
                </a:solidFill>
              </a:rPr>
              <a:t> </a:t>
            </a:r>
            <a:r>
              <a:rPr lang="ru-RU" sz="2800" dirty="0">
                <a:solidFill>
                  <a:srgbClr val="006AB3"/>
                </a:solidFill>
              </a:rPr>
              <a:t>экзаменов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1600" dirty="0">
              <a:solidFill>
                <a:srgbClr val="006AB3"/>
              </a:solidFill>
            </a:endParaRPr>
          </a:p>
        </p:txBody>
      </p:sp>
      <p:sp>
        <p:nvSpPr>
          <p:cNvPr id="17" name="Объект 2"/>
          <p:cNvSpPr txBox="1">
            <a:spLocks/>
          </p:cNvSpPr>
          <p:nvPr/>
        </p:nvSpPr>
        <p:spPr>
          <a:xfrm>
            <a:off x="285292" y="8981295"/>
            <a:ext cx="8712968" cy="2021550"/>
          </a:xfrm>
          <a:prstGeom prst="rect">
            <a:avLst/>
          </a:prstGeom>
        </p:spPr>
        <p:txBody>
          <a:bodyPr vert="horz" lIns="170817" tIns="85409" rIns="170817" bIns="85409" rtlCol="0">
            <a:normAutofit lnSpcReduction="10000"/>
          </a:bodyPr>
          <a:lstStyle>
            <a:lvl1pPr marL="281656" indent="-281656" algn="l" defTabSz="75108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55" b="1" i="0" kern="1200" baseline="0">
                <a:solidFill>
                  <a:srgbClr val="0072BC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10256" indent="-234714" algn="l" defTabSz="751085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935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38855" indent="-187771" algn="l" defTabSz="75108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59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14398" indent="-187771" algn="l" defTabSz="751085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89939" indent="-187771" algn="l" defTabSz="751085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65482" indent="-187771" algn="l" defTabSz="75108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1024" indent="-187771" algn="l" defTabSz="75108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16566" indent="-187771" algn="l" defTabSz="75108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92109" indent="-187771" algn="l" defTabSz="75108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800" dirty="0">
                <a:solidFill>
                  <a:srgbClr val="006AB3"/>
                </a:solidFill>
              </a:rPr>
              <a:t>Нажмите кнопку Новый экзамен для начала нового экзамена.</a:t>
            </a:r>
            <a:r>
              <a:rPr lang="en-US" sz="2800" dirty="0">
                <a:solidFill>
                  <a:srgbClr val="006AB3"/>
                </a:solidFill>
              </a:rPr>
              <a:t> </a:t>
            </a:r>
            <a:r>
              <a:rPr lang="ru-RU" sz="2800" dirty="0">
                <a:solidFill>
                  <a:srgbClr val="006AB3"/>
                </a:solidFill>
              </a:rPr>
              <a:t>Появится  окно  ввода  информации  об  экзамене,  для  которого  будет  проводиться сканирование бланков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1600" dirty="0">
              <a:solidFill>
                <a:srgbClr val="006AB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85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Создание и ввод информации о новом экзамене 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37397" y="2547006"/>
            <a:ext cx="10945216" cy="486429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800" dirty="0" smtClean="0">
                <a:solidFill>
                  <a:srgbClr val="006AB3"/>
                </a:solidFill>
              </a:rPr>
              <a:t>2. Заполните  </a:t>
            </a:r>
            <a:r>
              <a:rPr lang="ru-RU" sz="2800" dirty="0">
                <a:solidFill>
                  <a:srgbClr val="006AB3"/>
                </a:solidFill>
              </a:rPr>
              <a:t>поля Код  региона,</a:t>
            </a:r>
            <a:r>
              <a:rPr lang="en-US" sz="2800" dirty="0">
                <a:solidFill>
                  <a:srgbClr val="006AB3"/>
                </a:solidFill>
              </a:rPr>
              <a:t> </a:t>
            </a:r>
            <a:r>
              <a:rPr lang="ru-RU" sz="2800" dirty="0">
                <a:solidFill>
                  <a:srgbClr val="006AB3"/>
                </a:solidFill>
              </a:rPr>
              <a:t>Код  МСУ,</a:t>
            </a:r>
            <a:r>
              <a:rPr lang="en-US" sz="2800" dirty="0">
                <a:solidFill>
                  <a:srgbClr val="006AB3"/>
                </a:solidFill>
              </a:rPr>
              <a:t> </a:t>
            </a:r>
            <a:r>
              <a:rPr lang="ru-RU" sz="2800" dirty="0">
                <a:solidFill>
                  <a:srgbClr val="006AB3"/>
                </a:solidFill>
              </a:rPr>
              <a:t>Код  ППЭ,</a:t>
            </a:r>
            <a:r>
              <a:rPr lang="en-US" sz="2800" dirty="0">
                <a:solidFill>
                  <a:srgbClr val="006AB3"/>
                </a:solidFill>
              </a:rPr>
              <a:t> </a:t>
            </a:r>
            <a:r>
              <a:rPr lang="ru-RU" sz="2800" dirty="0">
                <a:solidFill>
                  <a:srgbClr val="006AB3"/>
                </a:solidFill>
              </a:rPr>
              <a:t>в  которых  будет  проводиться</a:t>
            </a:r>
            <a:r>
              <a:rPr lang="en-US" sz="2800" dirty="0">
                <a:solidFill>
                  <a:srgbClr val="006AB3"/>
                </a:solidFill>
              </a:rPr>
              <a:t> </a:t>
            </a:r>
            <a:r>
              <a:rPr lang="ru-RU" sz="2800" dirty="0">
                <a:solidFill>
                  <a:srgbClr val="006AB3"/>
                </a:solidFill>
              </a:rPr>
              <a:t>сканирование. Данные поля необходимо заполнять при создании первого экзамена на</a:t>
            </a:r>
            <a:r>
              <a:rPr lang="en-US" sz="2800" dirty="0">
                <a:solidFill>
                  <a:srgbClr val="006AB3"/>
                </a:solidFill>
              </a:rPr>
              <a:t> </a:t>
            </a:r>
            <a:r>
              <a:rPr lang="ru-RU" sz="2800" dirty="0">
                <a:solidFill>
                  <a:srgbClr val="006AB3"/>
                </a:solidFill>
              </a:rPr>
              <a:t>Станции сканирования в ППЭ, при создании</a:t>
            </a:r>
            <a:r>
              <a:rPr lang="en-US" sz="2800" dirty="0">
                <a:solidFill>
                  <a:srgbClr val="006AB3"/>
                </a:solidFill>
              </a:rPr>
              <a:t> </a:t>
            </a:r>
            <a:r>
              <a:rPr lang="ru-RU" sz="2800" dirty="0">
                <a:solidFill>
                  <a:srgbClr val="006AB3"/>
                </a:solidFill>
              </a:rPr>
              <a:t>последующих экзаменов эти данные будут</a:t>
            </a:r>
            <a:r>
              <a:rPr lang="en-US" sz="2800" dirty="0">
                <a:solidFill>
                  <a:srgbClr val="006AB3"/>
                </a:solidFill>
              </a:rPr>
              <a:t> </a:t>
            </a:r>
            <a:r>
              <a:rPr lang="ru-RU" sz="2800" dirty="0">
                <a:solidFill>
                  <a:srgbClr val="006AB3"/>
                </a:solidFill>
              </a:rPr>
              <a:t>использоваться автоматически.</a:t>
            </a:r>
          </a:p>
          <a:p>
            <a:pPr marL="0" indent="0" algn="just">
              <a:buNone/>
            </a:pPr>
            <a:endParaRPr lang="ru-RU" sz="2800" dirty="0">
              <a:solidFill>
                <a:srgbClr val="006AB3"/>
              </a:solidFill>
            </a:endParaRPr>
          </a:p>
          <a:p>
            <a:pPr marL="0" indent="0" algn="just">
              <a:buNone/>
            </a:pPr>
            <a:r>
              <a:rPr lang="ru-RU" sz="2800" dirty="0" smtClean="0">
                <a:solidFill>
                  <a:srgbClr val="006AB3"/>
                </a:solidFill>
              </a:rPr>
              <a:t>3. Заполните </a:t>
            </a:r>
            <a:r>
              <a:rPr lang="ru-RU" sz="2800" dirty="0">
                <a:solidFill>
                  <a:srgbClr val="006AB3"/>
                </a:solidFill>
              </a:rPr>
              <a:t>поля</a:t>
            </a:r>
            <a:r>
              <a:rPr lang="en-US" sz="2800" dirty="0">
                <a:solidFill>
                  <a:srgbClr val="006AB3"/>
                </a:solidFill>
              </a:rPr>
              <a:t> </a:t>
            </a:r>
            <a:r>
              <a:rPr lang="ru-RU" sz="2800" dirty="0">
                <a:solidFill>
                  <a:srgbClr val="006AB3"/>
                </a:solidFill>
              </a:rPr>
              <a:t>Этап,</a:t>
            </a:r>
            <a:r>
              <a:rPr lang="en-US" sz="2800" dirty="0">
                <a:solidFill>
                  <a:srgbClr val="006AB3"/>
                </a:solidFill>
              </a:rPr>
              <a:t> </a:t>
            </a:r>
            <a:r>
              <a:rPr lang="ru-RU" sz="2800" dirty="0">
                <a:solidFill>
                  <a:srgbClr val="006AB3"/>
                </a:solidFill>
              </a:rPr>
              <a:t>Предмет,</a:t>
            </a:r>
            <a:r>
              <a:rPr lang="en-US" sz="2800" dirty="0">
                <a:solidFill>
                  <a:srgbClr val="006AB3"/>
                </a:solidFill>
              </a:rPr>
              <a:t> </a:t>
            </a:r>
            <a:r>
              <a:rPr lang="ru-RU" sz="2800" dirty="0">
                <a:solidFill>
                  <a:srgbClr val="006AB3"/>
                </a:solidFill>
              </a:rPr>
              <a:t>Дата экзамена</a:t>
            </a:r>
            <a:r>
              <a:rPr lang="en-US" sz="2800" dirty="0">
                <a:solidFill>
                  <a:srgbClr val="006AB3"/>
                </a:solidFill>
              </a:rPr>
              <a:t> </a:t>
            </a:r>
            <a:r>
              <a:rPr lang="ru-RU" sz="2800" dirty="0">
                <a:solidFill>
                  <a:srgbClr val="006AB3"/>
                </a:solidFill>
              </a:rPr>
              <a:t>для экзамена, по окончании которого</a:t>
            </a:r>
            <a:r>
              <a:rPr lang="en-US" sz="2800" dirty="0">
                <a:solidFill>
                  <a:srgbClr val="006AB3"/>
                </a:solidFill>
              </a:rPr>
              <a:t> </a:t>
            </a:r>
            <a:r>
              <a:rPr lang="ru-RU" sz="2800" dirty="0">
                <a:solidFill>
                  <a:srgbClr val="006AB3"/>
                </a:solidFill>
              </a:rPr>
              <a:t>будет проводиться сканирование. </a:t>
            </a:r>
          </a:p>
          <a:p>
            <a:pPr marL="0" indent="0" algn="just">
              <a:buNone/>
            </a:pPr>
            <a:endParaRPr lang="ru-RU" sz="1400" dirty="0">
              <a:solidFill>
                <a:srgbClr val="006AB3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70441" y="8342634"/>
            <a:ext cx="5184485" cy="335565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725763" y="4375781"/>
            <a:ext cx="288041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100" dirty="0" smtClean="0">
                <a:solidFill>
                  <a:srgbClr val="00B050"/>
                </a:solidFill>
              </a:rPr>
              <a:t>. </a:t>
            </a:r>
            <a:endParaRPr lang="ru-RU" sz="1100" dirty="0"/>
          </a:p>
        </p:txBody>
      </p:sp>
      <p:sp>
        <p:nvSpPr>
          <p:cNvPr id="12" name="TextBox 11"/>
          <p:cNvSpPr txBox="1"/>
          <p:nvPr/>
        </p:nvSpPr>
        <p:spPr>
          <a:xfrm>
            <a:off x="3641850" y="6569224"/>
            <a:ext cx="288041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100" dirty="0" smtClean="0">
                <a:solidFill>
                  <a:srgbClr val="00B050"/>
                </a:solidFill>
              </a:rPr>
              <a:t>. </a:t>
            </a:r>
            <a:endParaRPr lang="ru-RU" sz="1100" dirty="0"/>
          </a:p>
        </p:txBody>
      </p:sp>
      <p:sp>
        <p:nvSpPr>
          <p:cNvPr id="13" name="TextBox 12"/>
          <p:cNvSpPr txBox="1"/>
          <p:nvPr/>
        </p:nvSpPr>
        <p:spPr>
          <a:xfrm>
            <a:off x="1037397" y="7377882"/>
            <a:ext cx="92170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 algn="just"/>
            <a:r>
              <a:rPr lang="ru-RU" sz="2800" dirty="0" smtClean="0">
                <a:solidFill>
                  <a:srgbClr val="006AB3"/>
                </a:solidFill>
              </a:rPr>
              <a:t>4. </a:t>
            </a:r>
            <a:r>
              <a:rPr lang="ru-RU" sz="2800" b="1" dirty="0" smtClean="0">
                <a:solidFill>
                  <a:srgbClr val="006AB3"/>
                </a:solidFill>
              </a:rPr>
              <a:t>Для </a:t>
            </a:r>
            <a:r>
              <a:rPr lang="ru-RU" sz="2800" b="1" dirty="0">
                <a:solidFill>
                  <a:srgbClr val="006AB3"/>
                </a:solidFill>
              </a:rPr>
              <a:t>перехода к этапу технической подготовки нажмите кнопку Продолжить</a:t>
            </a:r>
          </a:p>
        </p:txBody>
      </p:sp>
    </p:spTree>
    <p:extLst>
      <p:ext uri="{BB962C8B-B14F-4D97-AF65-F5344CB8AC3E}">
        <p14:creationId xmlns:p14="http://schemas.microsoft.com/office/powerpoint/2010/main" xmlns="" val="124212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Техническая подготовка 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8044526" y="3040832"/>
            <a:ext cx="7443086" cy="5189690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800" dirty="0"/>
              <a:t>Окно технической подготовки открывается после</a:t>
            </a:r>
            <a:r>
              <a:rPr lang="en-US" sz="2800" dirty="0"/>
              <a:t> </a:t>
            </a:r>
            <a:r>
              <a:rPr lang="ru-RU" sz="2800" dirty="0"/>
              <a:t>нажатия кнопки Продолжить в окне ввода</a:t>
            </a:r>
            <a:r>
              <a:rPr lang="en-US" sz="2800" dirty="0"/>
              <a:t> </a:t>
            </a:r>
            <a:r>
              <a:rPr lang="ru-RU" sz="2800" dirty="0"/>
              <a:t>информации об экзамене.</a:t>
            </a:r>
            <a:r>
              <a:rPr lang="en-US" sz="2800" dirty="0"/>
              <a:t> </a:t>
            </a:r>
            <a:r>
              <a:rPr lang="ru-RU" sz="2800" dirty="0"/>
              <a:t>На этапе технической подготовки проводятся: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2800" dirty="0"/>
              <a:t>настройка и проверка работоспособности</a:t>
            </a:r>
            <a:r>
              <a:rPr lang="en-US" sz="2800" dirty="0"/>
              <a:t> </a:t>
            </a:r>
            <a:r>
              <a:rPr lang="ru-RU" sz="2800" dirty="0"/>
              <a:t>оборудования, используемого при сканировании бланков,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2800" dirty="0"/>
              <a:t>выполняется контроль качества тестового</a:t>
            </a:r>
            <a:r>
              <a:rPr lang="en-US" sz="2800" dirty="0"/>
              <a:t> </a:t>
            </a:r>
            <a:r>
              <a:rPr lang="ru-RU" sz="2800" dirty="0"/>
              <a:t>сканирования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2800" dirty="0"/>
              <a:t>проводится загрузка сертификата РЦОИ.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1528" y="2320836"/>
            <a:ext cx="6987323" cy="5112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88564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Техническая подготовка </a:t>
            </a:r>
            <a:endParaRPr lang="ru-RU" dirty="0"/>
          </a:p>
        </p:txBody>
      </p:sp>
      <p:sp>
        <p:nvSpPr>
          <p:cNvPr id="10" name="Объект 9"/>
          <p:cNvSpPr>
            <a:spLocks noGrp="1"/>
          </p:cNvSpPr>
          <p:nvPr>
            <p:ph idx="1"/>
          </p:nvPr>
        </p:nvSpPr>
        <p:spPr>
          <a:xfrm>
            <a:off x="2052560" y="2819125"/>
            <a:ext cx="13249472" cy="2591640"/>
          </a:xfrm>
        </p:spPr>
        <p:txBody>
          <a:bodyPr>
            <a:normAutofit/>
          </a:bodyPr>
          <a:lstStyle/>
          <a:p>
            <a:pPr marL="280988" indent="-280988">
              <a:buNone/>
            </a:pPr>
            <a:r>
              <a:rPr lang="en-US" sz="2000" dirty="0">
                <a:solidFill>
                  <a:srgbClr val="00B050"/>
                </a:solidFill>
              </a:rPr>
              <a:t>1.</a:t>
            </a:r>
            <a:r>
              <a:rPr lang="ru-RU" sz="2000" dirty="0">
                <a:solidFill>
                  <a:srgbClr val="00B050"/>
                </a:solidFill>
              </a:rPr>
              <a:t> </a:t>
            </a:r>
            <a:r>
              <a:rPr lang="ru-RU" sz="2000" dirty="0"/>
              <a:t>Выберите в выпадающем списке сканер из числа установленных в </a:t>
            </a:r>
            <a:r>
              <a:rPr lang="ru-RU" sz="2000" dirty="0" err="1"/>
              <a:t>Windows</a:t>
            </a:r>
            <a:r>
              <a:rPr lang="ru-RU" sz="2000" dirty="0"/>
              <a:t> и доступных</a:t>
            </a:r>
            <a:r>
              <a:rPr lang="en-US" sz="2000" dirty="0"/>
              <a:t> </a:t>
            </a:r>
            <a:r>
              <a:rPr lang="ru-RU" sz="2000" dirty="0"/>
              <a:t>для использования станцией сканирования в ППЭ. </a:t>
            </a:r>
          </a:p>
          <a:p>
            <a:pPr marL="280988" indent="-100013"/>
            <a:r>
              <a:rPr lang="ru-RU" sz="2000" dirty="0"/>
              <a:t>Выполнено – сканер успешно выбран. </a:t>
            </a:r>
          </a:p>
          <a:p>
            <a:pPr marL="280988" indent="-100013"/>
            <a:r>
              <a:rPr lang="ru-RU" sz="2000" dirty="0"/>
              <a:t>Ожидание – к станции подключено несколько сканеров. Необходимо выбрать один сканер. В случае отсутствия в выпадающем списке сканеров: проверьте, что драйвер сканера корректно установлен.</a:t>
            </a:r>
            <a:r>
              <a:rPr lang="en-US" sz="2000" dirty="0"/>
              <a:t> </a:t>
            </a:r>
            <a:r>
              <a:rPr lang="ru-RU" sz="2000" dirty="0"/>
              <a:t>При необходимости замените сканер или используйте другую рабочую станцию.</a:t>
            </a:r>
          </a:p>
          <a:p>
            <a:pPr marL="280988" indent="-280988"/>
            <a:endParaRPr lang="ru-RU" sz="11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6482" y="3501607"/>
            <a:ext cx="536674" cy="45311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6482" y="4097270"/>
            <a:ext cx="468052" cy="46791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55846" y="5923422"/>
            <a:ext cx="106079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b="1" dirty="0">
                <a:solidFill>
                  <a:srgbClr val="00B050"/>
                </a:solidFill>
                <a:latin typeface="Arial" panose="020B0604020202020204" pitchFamily="34" charset="0"/>
              </a:rPr>
              <a:t>2. </a:t>
            </a:r>
            <a:r>
              <a:rPr lang="ru-RU" sz="2000" b="1" dirty="0">
                <a:solidFill>
                  <a:srgbClr val="0072BC"/>
                </a:solidFill>
                <a:latin typeface="Arial" panose="020B0604020202020204" pitchFamily="34" charset="0"/>
              </a:rPr>
              <a:t>Загрузите переданные из РЦОИ сертификаты специалистов, ответственных за импорт</a:t>
            </a:r>
            <a:r>
              <a:rPr lang="en-US" sz="2000" b="1" dirty="0">
                <a:solidFill>
                  <a:srgbClr val="0072BC"/>
                </a:solidFill>
                <a:latin typeface="Arial" panose="020B0604020202020204" pitchFamily="34" charset="0"/>
              </a:rPr>
              <a:t> </a:t>
            </a:r>
            <a:r>
              <a:rPr lang="ru-RU" sz="2000" b="1" dirty="0">
                <a:solidFill>
                  <a:srgbClr val="0072BC"/>
                </a:solidFill>
                <a:latin typeface="Arial" panose="020B0604020202020204" pitchFamily="34" charset="0"/>
              </a:rPr>
              <a:t>бланков, с помощью кнопки Загрузить.</a:t>
            </a:r>
            <a:r>
              <a:rPr lang="en-US" sz="2000" b="1" dirty="0">
                <a:solidFill>
                  <a:srgbClr val="0072BC"/>
                </a:solidFill>
                <a:latin typeface="Arial" panose="020B0604020202020204" pitchFamily="34" charset="0"/>
              </a:rPr>
              <a:t> </a:t>
            </a:r>
            <a:r>
              <a:rPr lang="ru-RU" sz="2000" b="1" dirty="0">
                <a:solidFill>
                  <a:srgbClr val="0072BC"/>
                </a:solidFill>
                <a:latin typeface="Arial" panose="020B0604020202020204" pitchFamily="34" charset="0"/>
              </a:rPr>
              <a:t>Для просмотра загруженного сертификата воспользуйтесь кнопкой Просмотреть.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52560" y="7201409"/>
            <a:ext cx="84604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b="1" dirty="0">
                <a:solidFill>
                  <a:srgbClr val="00B050"/>
                </a:solidFill>
                <a:latin typeface="Arial" panose="020B0604020202020204" pitchFamily="34" charset="0"/>
              </a:rPr>
              <a:t>3. </a:t>
            </a:r>
            <a:r>
              <a:rPr lang="ru-RU" sz="2000" b="1" dirty="0">
                <a:solidFill>
                  <a:srgbClr val="0072BC"/>
                </a:solidFill>
                <a:latin typeface="Arial" panose="020B0604020202020204" pitchFamily="34" charset="0"/>
              </a:rPr>
              <a:t>Выполните тестовое сканирование с помощью кнопки</a:t>
            </a:r>
            <a:r>
              <a:rPr lang="en-US" sz="2000" b="1" dirty="0">
                <a:solidFill>
                  <a:srgbClr val="0072BC"/>
                </a:solidFill>
                <a:latin typeface="Arial" panose="020B0604020202020204" pitchFamily="34" charset="0"/>
              </a:rPr>
              <a:t> </a:t>
            </a:r>
            <a:r>
              <a:rPr lang="ru-RU" sz="2000" b="1" dirty="0">
                <a:solidFill>
                  <a:srgbClr val="0072BC"/>
                </a:solidFill>
                <a:latin typeface="Arial" panose="020B0604020202020204" pitchFamily="34" charset="0"/>
              </a:rPr>
              <a:t>Тестовое сканирование, чтобы</a:t>
            </a:r>
            <a:r>
              <a:rPr lang="en-US" sz="2000" b="1" dirty="0">
                <a:solidFill>
                  <a:srgbClr val="0072BC"/>
                </a:solidFill>
                <a:latin typeface="Arial" panose="020B0604020202020204" pitchFamily="34" charset="0"/>
              </a:rPr>
              <a:t> </a:t>
            </a:r>
            <a:r>
              <a:rPr lang="ru-RU" sz="2000" b="1" dirty="0">
                <a:solidFill>
                  <a:srgbClr val="0072BC"/>
                </a:solidFill>
                <a:latin typeface="Arial" panose="020B0604020202020204" pitchFamily="34" charset="0"/>
              </a:rPr>
              <a:t>убедиться в корректной работе сканера.</a:t>
            </a:r>
            <a:r>
              <a:rPr lang="en-US" sz="2000" b="1" dirty="0">
                <a:solidFill>
                  <a:srgbClr val="0072BC"/>
                </a:solidFill>
                <a:latin typeface="Arial" panose="020B0604020202020204" pitchFamily="34" charset="0"/>
              </a:rPr>
              <a:t> </a:t>
            </a:r>
            <a:r>
              <a:rPr lang="ru-RU" sz="2000" b="1" dirty="0">
                <a:solidFill>
                  <a:srgbClr val="0072BC"/>
                </a:solidFill>
                <a:latin typeface="Arial" panose="020B0604020202020204" pitchFamily="34" charset="0"/>
              </a:rPr>
              <a:t>Произойдет переход к окну «Тестовое сканирование».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64675" y="8479396"/>
            <a:ext cx="103691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B050"/>
                </a:solidFill>
              </a:rPr>
              <a:t>4</a:t>
            </a:r>
            <a:r>
              <a:rPr lang="en-US" sz="2000" dirty="0">
                <a:solidFill>
                  <a:srgbClr val="00B050"/>
                </a:solidFill>
              </a:rPr>
              <a:t>. </a:t>
            </a:r>
            <a:r>
              <a:rPr lang="ru-RU" sz="2000" b="1" dirty="0">
                <a:solidFill>
                  <a:srgbClr val="0072BC"/>
                </a:solidFill>
              </a:rPr>
              <a:t>Подключите </a:t>
            </a:r>
            <a:r>
              <a:rPr lang="ru-RU" sz="2000" b="1" dirty="0" err="1">
                <a:solidFill>
                  <a:srgbClr val="0072BC"/>
                </a:solidFill>
              </a:rPr>
              <a:t>токен</a:t>
            </a:r>
            <a:r>
              <a:rPr lang="ru-RU" sz="2000" b="1" dirty="0">
                <a:solidFill>
                  <a:srgbClr val="0072BC"/>
                </a:solidFill>
              </a:rPr>
              <a:t> члена ГЭК к рабочей станции, нажмите кнопку Проверить.</a:t>
            </a:r>
            <a:r>
              <a:rPr lang="en-US" sz="2000" b="1" dirty="0">
                <a:solidFill>
                  <a:srgbClr val="0072BC"/>
                </a:solidFill>
              </a:rPr>
              <a:t> </a:t>
            </a:r>
            <a:r>
              <a:rPr lang="ru-RU" sz="2000" b="1" dirty="0">
                <a:solidFill>
                  <a:srgbClr val="0072BC"/>
                </a:solidFill>
              </a:rPr>
              <a:t>В результате откроется окно с запросом пароля доступа к </a:t>
            </a:r>
            <a:r>
              <a:rPr lang="ru-RU" sz="2000" b="1" dirty="0" err="1">
                <a:solidFill>
                  <a:srgbClr val="0072BC"/>
                </a:solidFill>
              </a:rPr>
              <a:t>токену</a:t>
            </a:r>
            <a:r>
              <a:rPr lang="ru-RU" sz="2000" b="1" dirty="0">
                <a:solidFill>
                  <a:srgbClr val="0072BC"/>
                </a:solidFill>
              </a:rPr>
              <a:t>. Введите пароль к </a:t>
            </a:r>
            <a:r>
              <a:rPr lang="ru-RU" sz="2000" b="1" dirty="0" err="1">
                <a:solidFill>
                  <a:srgbClr val="0072BC"/>
                </a:solidFill>
              </a:rPr>
              <a:t>токену</a:t>
            </a:r>
            <a:r>
              <a:rPr lang="ru-RU" sz="2000" b="1" dirty="0">
                <a:solidFill>
                  <a:srgbClr val="0072BC"/>
                </a:solidFill>
              </a:rPr>
              <a:t> и нажмите кнопку ОК. </a:t>
            </a:r>
          </a:p>
        </p:txBody>
      </p:sp>
    </p:spTree>
    <p:extLst>
      <p:ext uri="{BB962C8B-B14F-4D97-AF65-F5344CB8AC3E}">
        <p14:creationId xmlns:p14="http://schemas.microsoft.com/office/powerpoint/2010/main" xmlns="" val="3599501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Тема2" id="{CEBC74F9-042F-448F-8AAA-698833DA8DB4}" vid="{1724FC90-208A-4202-B044-19B5B9726295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Тема2</Template>
  <TotalTime>4315</TotalTime>
  <Words>2423</Words>
  <Application>Microsoft Office PowerPoint</Application>
  <PresentationFormat>Произвольный</PresentationFormat>
  <Paragraphs>183</Paragraphs>
  <Slides>25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Тема2</vt:lpstr>
      <vt:lpstr>Подготовка  ТЕХНИЧЕСКИХ СПЕЦИАЛИСТОВ,  оказывающих информационно-техническую помощь руководителю и организаторам пункта проведения экзамена при проведение государственной итоговой аттестации по образовательным программам среднего общего образования</vt:lpstr>
      <vt:lpstr>Организация сканирования экзаменационных работ участников в ППЭ</vt:lpstr>
      <vt:lpstr>Техническая подготовка штаба ППЭ</vt:lpstr>
      <vt:lpstr>Резервное оборудование</vt:lpstr>
      <vt:lpstr>Контроль технической готовности ППЭ</vt:lpstr>
      <vt:lpstr>Запуск Станции сканирования в ППЭ</vt:lpstr>
      <vt:lpstr>Создание и ввод информации о новом экзамене </vt:lpstr>
      <vt:lpstr>Техническая подготовка </vt:lpstr>
      <vt:lpstr>Техническая подготовка </vt:lpstr>
      <vt:lpstr>Техническая подготовка </vt:lpstr>
      <vt:lpstr>Техническая подготовка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</dc:creator>
  <cp:lastModifiedBy>Евгений Назаренко</cp:lastModifiedBy>
  <cp:revision>191</cp:revision>
  <cp:lastPrinted>2016-01-12T09:31:01Z</cp:lastPrinted>
  <dcterms:created xsi:type="dcterms:W3CDTF">2014-08-11T13:20:55Z</dcterms:created>
  <dcterms:modified xsi:type="dcterms:W3CDTF">2016-03-17T19:15:10Z</dcterms:modified>
</cp:coreProperties>
</file>