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57" r:id="rId9"/>
    <p:sldId id="258" r:id="rId10"/>
    <p:sldId id="262" r:id="rId11"/>
    <p:sldId id="261" r:id="rId12"/>
    <p:sldId id="260" r:id="rId13"/>
    <p:sldId id="265" r:id="rId14"/>
    <p:sldId id="259" r:id="rId15"/>
    <p:sldId id="264" r:id="rId16"/>
    <p:sldId id="273" r:id="rId17"/>
    <p:sldId id="263" r:id="rId18"/>
    <p:sldId id="266" r:id="rId19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C8C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5551" autoAdjust="0"/>
  </p:normalViewPr>
  <p:slideViewPr>
    <p:cSldViewPr>
      <p:cViewPr varScale="1">
        <p:scale>
          <a:sx n="147" d="100"/>
          <a:sy n="147" d="100"/>
        </p:scale>
        <p:origin x="60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CABEE-70B7-4A8D-8441-9376BB00CC51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2D89A-5F09-4DB6-81B6-E326000CF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154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Техническая подготовка штаба ППЭ, включает подготовку и настройку: Станции сканирования и Станции авторизации для получения ключа доступа к КИМ, а также для автоматизированной передачи пакетов с электронными бланками из ППЭ в РЦОИ, включая передачу файла с результатами тестового сканирования. </a:t>
            </a:r>
            <a:endParaRPr lang="ru-RU" sz="1600" dirty="0" smtClean="0"/>
          </a:p>
          <a:p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Должно быть подготовлено следующее оборудование: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компьютер и сканирующее устройство для сканирования и шифрования бланков ответов участников в штабе ППЭ; 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компьютер с выходом в Интернет в штабе ППЭ для получения ключа доступа к КИМ и передачи пакетов с электронными бланками в РЦОИ, 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USB-модем для обеспечения резервного канала доступа в Интернет в случае возникновения сбоев при скачивании ключа доступа к ЭМ в день экзамена.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EA13-D9A6-4BAE-B522-FC219645DE9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622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Должно быть также подготовлено</a:t>
            </a:r>
            <a:r>
              <a:rPr lang="ru-RU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</a:t>
            </a:r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езервное оборудование: сканирующее устройство, принтер, компьютер для каждой станции (Станция печати КИМ, Станция сканирования в ППЭ, Станция авторизации в ППЭ).</a:t>
            </a:r>
            <a:r>
              <a:rPr lang="ru-RU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Резервное оборудование хранится в штабе ППЭ.</a:t>
            </a:r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EA13-D9A6-4BAE-B522-FC219645DE9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14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9312" y="1020387"/>
            <a:ext cx="7772400" cy="1551712"/>
          </a:xfrm>
        </p:spPr>
        <p:txBody>
          <a:bodyPr>
            <a:normAutofit/>
          </a:bodyPr>
          <a:lstStyle>
            <a:lvl1pPr>
              <a:defRPr sz="3650" baseline="0"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81766" y="3046657"/>
            <a:ext cx="4056693" cy="823172"/>
          </a:xfrm>
        </p:spPr>
        <p:txBody>
          <a:bodyPr>
            <a:normAutofit/>
          </a:bodyPr>
          <a:lstStyle>
            <a:lvl1pPr marL="0" indent="0" algn="ctr">
              <a:buNone/>
              <a:defRPr sz="1231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5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1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26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02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77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53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28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0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99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84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957067"/>
            <a:ext cx="1999292" cy="363755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957067"/>
            <a:ext cx="5849780" cy="363755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230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631" y="133895"/>
            <a:ext cx="6983169" cy="664870"/>
          </a:xfrm>
        </p:spPr>
        <p:txBody>
          <a:bodyPr>
            <a:normAutofit/>
          </a:bodyPr>
          <a:lstStyle>
            <a:lvl1pPr>
              <a:defRPr sz="2286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55" b="1" i="0" baseline="0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>
              <a:defRPr sz="193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759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88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631" y="1305332"/>
            <a:ext cx="6791082" cy="3021400"/>
          </a:xfrm>
        </p:spPr>
        <p:txBody>
          <a:bodyPr anchor="t"/>
          <a:lstStyle>
            <a:lvl1pPr algn="ctr">
              <a:defRPr sz="3254" b="1" cap="all" baseline="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03631" y="70574"/>
            <a:ext cx="6720178" cy="633209"/>
          </a:xfrm>
        </p:spPr>
        <p:txBody>
          <a:bodyPr anchor="b"/>
          <a:lstStyle>
            <a:lvl1pPr marL="0" indent="0" algn="ctr">
              <a:buNone/>
              <a:defRPr sz="1627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5542" indent="0">
              <a:buNone/>
              <a:defRPr sz="1495">
                <a:solidFill>
                  <a:schemeClr val="tx1">
                    <a:tint val="75000"/>
                  </a:schemeClr>
                </a:solidFill>
              </a:defRPr>
            </a:lvl2pPr>
            <a:lvl3pPr marL="75108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3pPr>
            <a:lvl4pPr marL="1126626" indent="0">
              <a:buNone/>
              <a:defRPr sz="1143">
                <a:solidFill>
                  <a:schemeClr val="tx1">
                    <a:tint val="75000"/>
                  </a:schemeClr>
                </a:solidFill>
              </a:defRPr>
            </a:lvl4pPr>
            <a:lvl5pPr marL="1502168" indent="0">
              <a:buNone/>
              <a:defRPr sz="1143">
                <a:solidFill>
                  <a:schemeClr val="tx1">
                    <a:tint val="75000"/>
                  </a:schemeClr>
                </a:solidFill>
              </a:defRPr>
            </a:lvl5pPr>
            <a:lvl6pPr marL="1877711" indent="0">
              <a:buNone/>
              <a:defRPr sz="1143">
                <a:solidFill>
                  <a:schemeClr val="tx1">
                    <a:tint val="75000"/>
                  </a:schemeClr>
                </a:solidFill>
              </a:defRPr>
            </a:lvl6pPr>
            <a:lvl7pPr marL="2253253" indent="0">
              <a:buNone/>
              <a:defRPr sz="1143">
                <a:solidFill>
                  <a:schemeClr val="tx1">
                    <a:tint val="75000"/>
                  </a:schemeClr>
                </a:solidFill>
              </a:defRPr>
            </a:lvl7pPr>
            <a:lvl8pPr marL="2628795" indent="0">
              <a:buNone/>
              <a:defRPr sz="1143">
                <a:solidFill>
                  <a:schemeClr val="tx1">
                    <a:tint val="75000"/>
                  </a:schemeClr>
                </a:solidFill>
              </a:defRPr>
            </a:lvl8pPr>
            <a:lvl9pPr marL="3004337" indent="0">
              <a:buNone/>
              <a:defRPr sz="11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47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200152"/>
            <a:ext cx="4038600" cy="3394472"/>
          </a:xfrm>
        </p:spPr>
        <p:txBody>
          <a:bodyPr/>
          <a:lstStyle>
            <a:lvl1pPr>
              <a:defRPr sz="2286"/>
            </a:lvl1pPr>
            <a:lvl2pPr>
              <a:defRPr sz="1979"/>
            </a:lvl2pPr>
            <a:lvl3pPr>
              <a:defRPr sz="1627"/>
            </a:lvl3pPr>
            <a:lvl4pPr>
              <a:defRPr sz="1495"/>
            </a:lvl4pPr>
            <a:lvl5pPr>
              <a:defRPr sz="1495"/>
            </a:lvl5pPr>
            <a:lvl6pPr>
              <a:defRPr sz="1495"/>
            </a:lvl6pPr>
            <a:lvl7pPr>
              <a:defRPr sz="1495"/>
            </a:lvl7pPr>
            <a:lvl8pPr>
              <a:defRPr sz="1495"/>
            </a:lvl8pPr>
            <a:lvl9pPr>
              <a:defRPr sz="149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286"/>
            </a:lvl1pPr>
            <a:lvl2pPr>
              <a:defRPr sz="1979"/>
            </a:lvl2pPr>
            <a:lvl3pPr>
              <a:defRPr sz="1627"/>
            </a:lvl3pPr>
            <a:lvl4pPr>
              <a:defRPr sz="1495"/>
            </a:lvl4pPr>
            <a:lvl5pPr>
              <a:defRPr sz="1495"/>
            </a:lvl5pPr>
            <a:lvl6pPr>
              <a:defRPr sz="1495"/>
            </a:lvl6pPr>
            <a:lvl7pPr>
              <a:defRPr sz="1495"/>
            </a:lvl7pPr>
            <a:lvl8pPr>
              <a:defRPr sz="1495"/>
            </a:lvl8pPr>
            <a:lvl9pPr>
              <a:defRPr sz="149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03631" y="133895"/>
            <a:ext cx="6983169" cy="664870"/>
          </a:xfrm>
        </p:spPr>
        <p:txBody>
          <a:bodyPr>
            <a:normAutofit/>
          </a:bodyPr>
          <a:lstStyle>
            <a:lvl1pPr>
              <a:defRPr sz="2286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0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9" cy="479822"/>
          </a:xfrm>
        </p:spPr>
        <p:txBody>
          <a:bodyPr anchor="b"/>
          <a:lstStyle>
            <a:lvl1pPr marL="0" indent="0">
              <a:buNone/>
              <a:defRPr sz="1979" b="1"/>
            </a:lvl1pPr>
            <a:lvl2pPr marL="375542" indent="0">
              <a:buNone/>
              <a:defRPr sz="1627" b="1"/>
            </a:lvl2pPr>
            <a:lvl3pPr marL="751085" indent="0">
              <a:buNone/>
              <a:defRPr sz="1495" b="1"/>
            </a:lvl3pPr>
            <a:lvl4pPr marL="1126626" indent="0">
              <a:buNone/>
              <a:defRPr sz="1275" b="1"/>
            </a:lvl4pPr>
            <a:lvl5pPr marL="1502168" indent="0">
              <a:buNone/>
              <a:defRPr sz="1275" b="1"/>
            </a:lvl5pPr>
            <a:lvl6pPr marL="1877711" indent="0">
              <a:buNone/>
              <a:defRPr sz="1275" b="1"/>
            </a:lvl6pPr>
            <a:lvl7pPr marL="2253253" indent="0">
              <a:buNone/>
              <a:defRPr sz="1275" b="1"/>
            </a:lvl7pPr>
            <a:lvl8pPr marL="2628795" indent="0">
              <a:buNone/>
              <a:defRPr sz="1275" b="1"/>
            </a:lvl8pPr>
            <a:lvl9pPr marL="3004337" indent="0">
              <a:buNone/>
              <a:defRPr sz="127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9" cy="2963466"/>
          </a:xfrm>
        </p:spPr>
        <p:txBody>
          <a:bodyPr/>
          <a:lstStyle>
            <a:lvl1pPr>
              <a:defRPr sz="1979"/>
            </a:lvl1pPr>
            <a:lvl2pPr>
              <a:defRPr sz="1627"/>
            </a:lvl2pPr>
            <a:lvl3pPr>
              <a:defRPr sz="1495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1979" b="1"/>
            </a:lvl1pPr>
            <a:lvl2pPr marL="375542" indent="0">
              <a:buNone/>
              <a:defRPr sz="1627" b="1"/>
            </a:lvl2pPr>
            <a:lvl3pPr marL="751085" indent="0">
              <a:buNone/>
              <a:defRPr sz="1495" b="1"/>
            </a:lvl3pPr>
            <a:lvl4pPr marL="1126626" indent="0">
              <a:buNone/>
              <a:defRPr sz="1275" b="1"/>
            </a:lvl4pPr>
            <a:lvl5pPr marL="1502168" indent="0">
              <a:buNone/>
              <a:defRPr sz="1275" b="1"/>
            </a:lvl5pPr>
            <a:lvl6pPr marL="1877711" indent="0">
              <a:buNone/>
              <a:defRPr sz="1275" b="1"/>
            </a:lvl6pPr>
            <a:lvl7pPr marL="2253253" indent="0">
              <a:buNone/>
              <a:defRPr sz="1275" b="1"/>
            </a:lvl7pPr>
            <a:lvl8pPr marL="2628795" indent="0">
              <a:buNone/>
              <a:defRPr sz="1275" b="1"/>
            </a:lvl8pPr>
            <a:lvl9pPr marL="3004337" indent="0">
              <a:buNone/>
              <a:defRPr sz="127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1979"/>
            </a:lvl1pPr>
            <a:lvl2pPr>
              <a:defRPr sz="1627"/>
            </a:lvl2pPr>
            <a:lvl3pPr>
              <a:defRPr sz="1495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703631" y="133895"/>
            <a:ext cx="6983169" cy="664870"/>
          </a:xfrm>
        </p:spPr>
        <p:txBody>
          <a:bodyPr>
            <a:normAutofit/>
          </a:bodyPr>
          <a:lstStyle>
            <a:lvl1pPr>
              <a:defRPr sz="2286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027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03631" y="133895"/>
            <a:ext cx="6983169" cy="664870"/>
          </a:xfrm>
        </p:spPr>
        <p:txBody>
          <a:bodyPr>
            <a:normAutofit/>
          </a:bodyPr>
          <a:lstStyle>
            <a:lvl1pPr>
              <a:defRPr sz="2286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03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46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331" y="925407"/>
            <a:ext cx="3008313" cy="696810"/>
          </a:xfrm>
        </p:spPr>
        <p:txBody>
          <a:bodyPr anchor="b"/>
          <a:lstStyle>
            <a:lvl1pPr algn="l">
              <a:defRPr sz="1627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25406"/>
            <a:ext cx="5111750" cy="3669219"/>
          </a:xfrm>
        </p:spPr>
        <p:txBody>
          <a:bodyPr/>
          <a:lstStyle>
            <a:lvl1pPr>
              <a:defRPr sz="2638"/>
            </a:lvl1pPr>
            <a:lvl2pPr>
              <a:defRPr sz="2286"/>
            </a:lvl2pPr>
            <a:lvl3pPr>
              <a:defRPr sz="1979"/>
            </a:lvl3pPr>
            <a:lvl4pPr>
              <a:defRPr sz="1627"/>
            </a:lvl4pPr>
            <a:lvl5pPr>
              <a:defRPr sz="1627"/>
            </a:lvl5pPr>
            <a:lvl6pPr>
              <a:defRPr sz="1627"/>
            </a:lvl6pPr>
            <a:lvl7pPr>
              <a:defRPr sz="1627"/>
            </a:lvl7pPr>
            <a:lvl8pPr>
              <a:defRPr sz="1627"/>
            </a:lvl8pPr>
            <a:lvl9pPr>
              <a:defRPr sz="162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653876"/>
            <a:ext cx="3008313" cy="2940749"/>
          </a:xfrm>
        </p:spPr>
        <p:txBody>
          <a:bodyPr/>
          <a:lstStyle>
            <a:lvl1pPr marL="0" indent="0">
              <a:buNone/>
              <a:defRPr sz="1143"/>
            </a:lvl1pPr>
            <a:lvl2pPr marL="375542" indent="0">
              <a:buNone/>
              <a:defRPr sz="1011"/>
            </a:lvl2pPr>
            <a:lvl3pPr marL="751085" indent="0">
              <a:buNone/>
              <a:defRPr sz="835"/>
            </a:lvl3pPr>
            <a:lvl4pPr marL="1126626" indent="0">
              <a:buNone/>
              <a:defRPr sz="704"/>
            </a:lvl4pPr>
            <a:lvl5pPr marL="1502168" indent="0">
              <a:buNone/>
              <a:defRPr sz="704"/>
            </a:lvl5pPr>
            <a:lvl6pPr marL="1877711" indent="0">
              <a:buNone/>
              <a:defRPr sz="704"/>
            </a:lvl6pPr>
            <a:lvl7pPr marL="2253253" indent="0">
              <a:buNone/>
              <a:defRPr sz="704"/>
            </a:lvl7pPr>
            <a:lvl8pPr marL="2628795" indent="0">
              <a:buNone/>
              <a:defRPr sz="704"/>
            </a:lvl8pPr>
            <a:lvl9pPr marL="3004337" indent="0">
              <a:buNone/>
              <a:defRPr sz="70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24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3"/>
          </a:xfrm>
        </p:spPr>
        <p:txBody>
          <a:bodyPr anchor="b"/>
          <a:lstStyle>
            <a:lvl1pPr algn="l">
              <a:defRPr sz="162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1147030"/>
            <a:ext cx="5484173" cy="2398652"/>
          </a:xfrm>
        </p:spPr>
        <p:txBody>
          <a:bodyPr/>
          <a:lstStyle>
            <a:lvl1pPr marL="0" indent="0">
              <a:buNone/>
              <a:defRPr sz="2638"/>
            </a:lvl1pPr>
            <a:lvl2pPr marL="375542" indent="0">
              <a:buNone/>
              <a:defRPr sz="2286"/>
            </a:lvl2pPr>
            <a:lvl3pPr marL="751085" indent="0">
              <a:buNone/>
              <a:defRPr sz="1979"/>
            </a:lvl3pPr>
            <a:lvl4pPr marL="1126626" indent="0">
              <a:buNone/>
              <a:defRPr sz="1627"/>
            </a:lvl4pPr>
            <a:lvl5pPr marL="1502168" indent="0">
              <a:buNone/>
              <a:defRPr sz="1627"/>
            </a:lvl5pPr>
            <a:lvl6pPr marL="1877711" indent="0">
              <a:buNone/>
              <a:defRPr sz="1627"/>
            </a:lvl6pPr>
            <a:lvl7pPr marL="2253253" indent="0">
              <a:buNone/>
              <a:defRPr sz="1627"/>
            </a:lvl7pPr>
            <a:lvl8pPr marL="2628795" indent="0">
              <a:buNone/>
              <a:defRPr sz="1627"/>
            </a:lvl8pPr>
            <a:lvl9pPr marL="3004337" indent="0">
              <a:buNone/>
              <a:defRPr sz="1627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143"/>
            </a:lvl1pPr>
            <a:lvl2pPr marL="375542" indent="0">
              <a:buNone/>
              <a:defRPr sz="1011"/>
            </a:lvl2pPr>
            <a:lvl3pPr marL="751085" indent="0">
              <a:buNone/>
              <a:defRPr sz="835"/>
            </a:lvl3pPr>
            <a:lvl4pPr marL="1126626" indent="0">
              <a:buNone/>
              <a:defRPr sz="704"/>
            </a:lvl4pPr>
            <a:lvl5pPr marL="1502168" indent="0">
              <a:buNone/>
              <a:defRPr sz="704"/>
            </a:lvl5pPr>
            <a:lvl6pPr marL="1877711" indent="0">
              <a:buNone/>
              <a:defRPr sz="704"/>
            </a:lvl6pPr>
            <a:lvl7pPr marL="2253253" indent="0">
              <a:buNone/>
              <a:defRPr sz="704"/>
            </a:lvl7pPr>
            <a:lvl8pPr marL="2628795" indent="0">
              <a:buNone/>
              <a:defRPr sz="704"/>
            </a:lvl8pPr>
            <a:lvl9pPr marL="3004337" indent="0">
              <a:buNone/>
              <a:defRPr sz="70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74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631" y="205980"/>
            <a:ext cx="6983169" cy="592785"/>
          </a:xfrm>
          <a:prstGeom prst="rect">
            <a:avLst/>
          </a:prstGeom>
        </p:spPr>
        <p:txBody>
          <a:bodyPr vert="horz" lIns="170817" tIns="85409" rIns="170817" bIns="85409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170817" tIns="85409" rIns="170817" bIns="854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l">
              <a:defRPr sz="10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C3B5F-DEBD-4D80-81DF-A262460FE07D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ctr">
              <a:defRPr sz="10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r">
              <a:defRPr sz="10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58EBA-BF76-4BD2-B386-1E3906747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23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751085" rtl="0" eaLnBrk="1" latinLnBrk="0" hangingPunct="1">
        <a:spcBef>
          <a:spcPct val="0"/>
        </a:spcBef>
        <a:buNone/>
        <a:defRPr sz="36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1656" indent="-281656" algn="l" defTabSz="751085" rtl="0" eaLnBrk="1" latinLnBrk="0" hangingPunct="1">
        <a:spcBef>
          <a:spcPct val="20000"/>
        </a:spcBef>
        <a:buFont typeface="Arial" pitchFamily="34" charset="0"/>
        <a:buChar char="•"/>
        <a:defRPr sz="2638" kern="1200">
          <a:solidFill>
            <a:schemeClr val="tx1"/>
          </a:solidFill>
          <a:latin typeface="+mn-lt"/>
          <a:ea typeface="+mn-ea"/>
          <a:cs typeface="+mn-cs"/>
        </a:defRPr>
      </a:lvl1pPr>
      <a:lvl2pPr marL="610256" indent="-234714" algn="l" defTabSz="751085" rtl="0" eaLnBrk="1" latinLnBrk="0" hangingPunct="1">
        <a:spcBef>
          <a:spcPct val="20000"/>
        </a:spcBef>
        <a:buFont typeface="Arial" pitchFamily="34" charset="0"/>
        <a:buChar char="–"/>
        <a:defRPr sz="2286" kern="1200">
          <a:solidFill>
            <a:schemeClr val="tx1"/>
          </a:solidFill>
          <a:latin typeface="+mn-lt"/>
          <a:ea typeface="+mn-ea"/>
          <a:cs typeface="+mn-cs"/>
        </a:defRPr>
      </a:lvl2pPr>
      <a:lvl3pPr marL="938855" indent="-187771" algn="l" defTabSz="751085" rtl="0" eaLnBrk="1" latinLnBrk="0" hangingPunct="1">
        <a:spcBef>
          <a:spcPct val="20000"/>
        </a:spcBef>
        <a:buFont typeface="Arial" pitchFamily="34" charset="0"/>
        <a:buChar char="•"/>
        <a:defRPr sz="1979" kern="1200">
          <a:solidFill>
            <a:schemeClr val="tx1"/>
          </a:solidFill>
          <a:latin typeface="+mn-lt"/>
          <a:ea typeface="+mn-ea"/>
          <a:cs typeface="+mn-cs"/>
        </a:defRPr>
      </a:lvl3pPr>
      <a:lvl4pPr marL="1314398" indent="-187771" algn="l" defTabSz="751085" rtl="0" eaLnBrk="1" latinLnBrk="0" hangingPunct="1">
        <a:spcBef>
          <a:spcPct val="20000"/>
        </a:spcBef>
        <a:buFont typeface="Arial" pitchFamily="34" charset="0"/>
        <a:buChar char="–"/>
        <a:defRPr sz="1627" kern="1200">
          <a:solidFill>
            <a:schemeClr val="tx1"/>
          </a:solidFill>
          <a:latin typeface="+mn-lt"/>
          <a:ea typeface="+mn-ea"/>
          <a:cs typeface="+mn-cs"/>
        </a:defRPr>
      </a:lvl4pPr>
      <a:lvl5pPr marL="1689939" indent="-187771" algn="l" defTabSz="751085" rtl="0" eaLnBrk="1" latinLnBrk="0" hangingPunct="1">
        <a:spcBef>
          <a:spcPct val="20000"/>
        </a:spcBef>
        <a:buFont typeface="Arial" pitchFamily="34" charset="0"/>
        <a:buChar char="»"/>
        <a:defRPr sz="1627" kern="1200">
          <a:solidFill>
            <a:schemeClr val="tx1"/>
          </a:solidFill>
          <a:latin typeface="+mn-lt"/>
          <a:ea typeface="+mn-ea"/>
          <a:cs typeface="+mn-cs"/>
        </a:defRPr>
      </a:lvl5pPr>
      <a:lvl6pPr marL="2065482" indent="-187771" algn="l" defTabSz="751085" rtl="0" eaLnBrk="1" latinLnBrk="0" hangingPunct="1">
        <a:spcBef>
          <a:spcPct val="20000"/>
        </a:spcBef>
        <a:buFont typeface="Arial" pitchFamily="34" charset="0"/>
        <a:buChar char="•"/>
        <a:defRPr sz="1627" kern="1200">
          <a:solidFill>
            <a:schemeClr val="tx1"/>
          </a:solidFill>
          <a:latin typeface="+mn-lt"/>
          <a:ea typeface="+mn-ea"/>
          <a:cs typeface="+mn-cs"/>
        </a:defRPr>
      </a:lvl6pPr>
      <a:lvl7pPr marL="2441024" indent="-187771" algn="l" defTabSz="751085" rtl="0" eaLnBrk="1" latinLnBrk="0" hangingPunct="1">
        <a:spcBef>
          <a:spcPct val="20000"/>
        </a:spcBef>
        <a:buFont typeface="Arial" pitchFamily="34" charset="0"/>
        <a:buChar char="•"/>
        <a:defRPr sz="1627" kern="1200">
          <a:solidFill>
            <a:schemeClr val="tx1"/>
          </a:solidFill>
          <a:latin typeface="+mn-lt"/>
          <a:ea typeface="+mn-ea"/>
          <a:cs typeface="+mn-cs"/>
        </a:defRPr>
      </a:lvl7pPr>
      <a:lvl8pPr marL="2816566" indent="-187771" algn="l" defTabSz="751085" rtl="0" eaLnBrk="1" latinLnBrk="0" hangingPunct="1">
        <a:spcBef>
          <a:spcPct val="20000"/>
        </a:spcBef>
        <a:buFont typeface="Arial" pitchFamily="34" charset="0"/>
        <a:buChar char="•"/>
        <a:defRPr sz="1627" kern="1200">
          <a:solidFill>
            <a:schemeClr val="tx1"/>
          </a:solidFill>
          <a:latin typeface="+mn-lt"/>
          <a:ea typeface="+mn-ea"/>
          <a:cs typeface="+mn-cs"/>
        </a:defRPr>
      </a:lvl8pPr>
      <a:lvl9pPr marL="3192109" indent="-187771" algn="l" defTabSz="751085" rtl="0" eaLnBrk="1" latinLnBrk="0" hangingPunct="1">
        <a:spcBef>
          <a:spcPct val="20000"/>
        </a:spcBef>
        <a:buFont typeface="Arial" pitchFamily="34" charset="0"/>
        <a:buChar char="•"/>
        <a:defRPr sz="162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51085" rtl="0" eaLnBrk="1" latinLnBrk="0" hangingPunct="1">
        <a:defRPr sz="1495" kern="1200">
          <a:solidFill>
            <a:schemeClr val="tx1"/>
          </a:solidFill>
          <a:latin typeface="+mn-lt"/>
          <a:ea typeface="+mn-ea"/>
          <a:cs typeface="+mn-cs"/>
        </a:defRPr>
      </a:lvl1pPr>
      <a:lvl2pPr marL="375542" algn="l" defTabSz="751085" rtl="0" eaLnBrk="1" latinLnBrk="0" hangingPunct="1">
        <a:defRPr sz="1495" kern="1200">
          <a:solidFill>
            <a:schemeClr val="tx1"/>
          </a:solidFill>
          <a:latin typeface="+mn-lt"/>
          <a:ea typeface="+mn-ea"/>
          <a:cs typeface="+mn-cs"/>
        </a:defRPr>
      </a:lvl2pPr>
      <a:lvl3pPr marL="751085" algn="l" defTabSz="751085" rtl="0" eaLnBrk="1" latinLnBrk="0" hangingPunct="1">
        <a:defRPr sz="1495" kern="1200">
          <a:solidFill>
            <a:schemeClr val="tx1"/>
          </a:solidFill>
          <a:latin typeface="+mn-lt"/>
          <a:ea typeface="+mn-ea"/>
          <a:cs typeface="+mn-cs"/>
        </a:defRPr>
      </a:lvl3pPr>
      <a:lvl4pPr marL="1126626" algn="l" defTabSz="751085" rtl="0" eaLnBrk="1" latinLnBrk="0" hangingPunct="1">
        <a:defRPr sz="1495" kern="1200">
          <a:solidFill>
            <a:schemeClr val="tx1"/>
          </a:solidFill>
          <a:latin typeface="+mn-lt"/>
          <a:ea typeface="+mn-ea"/>
          <a:cs typeface="+mn-cs"/>
        </a:defRPr>
      </a:lvl4pPr>
      <a:lvl5pPr marL="1502168" algn="l" defTabSz="751085" rtl="0" eaLnBrk="1" latinLnBrk="0" hangingPunct="1">
        <a:defRPr sz="1495" kern="1200">
          <a:solidFill>
            <a:schemeClr val="tx1"/>
          </a:solidFill>
          <a:latin typeface="+mn-lt"/>
          <a:ea typeface="+mn-ea"/>
          <a:cs typeface="+mn-cs"/>
        </a:defRPr>
      </a:lvl5pPr>
      <a:lvl6pPr marL="1877711" algn="l" defTabSz="751085" rtl="0" eaLnBrk="1" latinLnBrk="0" hangingPunct="1">
        <a:defRPr sz="1495" kern="1200">
          <a:solidFill>
            <a:schemeClr val="tx1"/>
          </a:solidFill>
          <a:latin typeface="+mn-lt"/>
          <a:ea typeface="+mn-ea"/>
          <a:cs typeface="+mn-cs"/>
        </a:defRPr>
      </a:lvl6pPr>
      <a:lvl7pPr marL="2253253" algn="l" defTabSz="751085" rtl="0" eaLnBrk="1" latinLnBrk="0" hangingPunct="1">
        <a:defRPr sz="1495" kern="1200">
          <a:solidFill>
            <a:schemeClr val="tx1"/>
          </a:solidFill>
          <a:latin typeface="+mn-lt"/>
          <a:ea typeface="+mn-ea"/>
          <a:cs typeface="+mn-cs"/>
        </a:defRPr>
      </a:lvl7pPr>
      <a:lvl8pPr marL="2628795" algn="l" defTabSz="751085" rtl="0" eaLnBrk="1" latinLnBrk="0" hangingPunct="1">
        <a:defRPr sz="1495" kern="1200">
          <a:solidFill>
            <a:schemeClr val="tx1"/>
          </a:solidFill>
          <a:latin typeface="+mn-lt"/>
          <a:ea typeface="+mn-ea"/>
          <a:cs typeface="+mn-cs"/>
        </a:defRPr>
      </a:lvl8pPr>
      <a:lvl9pPr marL="3004337" algn="l" defTabSz="751085" rtl="0" eaLnBrk="1" latinLnBrk="0" hangingPunct="1">
        <a:defRPr sz="14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35873"/>
            <a:ext cx="7772400" cy="1551712"/>
          </a:xfrm>
        </p:spPr>
        <p:txBody>
          <a:bodyPr>
            <a:noAutofit/>
          </a:bodyPr>
          <a:lstStyle/>
          <a:p>
            <a:r>
              <a:rPr lang="ru-RU" sz="2000" dirty="0"/>
              <a:t>Подготовка </a:t>
            </a:r>
            <a:r>
              <a:rPr lang="ru-RU" sz="2000" dirty="0" smtClean="0"/>
              <a:t>технических специалистов, </a:t>
            </a:r>
            <a:r>
              <a:rPr lang="ru-RU" sz="2000" dirty="0"/>
              <a:t>оказывающих информационно-техническую помощь руководителю и организаторам пункта проведения экзамена при проведение государственной итоговой аттестации по образовательным программам среднего общего образования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/>
              <a:t>Организация печати КИМ в аудиториях </a:t>
            </a:r>
            <a:r>
              <a:rPr lang="ru-RU" b="1" dirty="0" smtClean="0"/>
              <a:t>ППЭ</a:t>
            </a:r>
            <a:endParaRPr lang="ru-RU" b="1" dirty="0"/>
          </a:p>
          <a:p>
            <a:endParaRPr lang="ru-RU" b="1" dirty="0"/>
          </a:p>
          <a:p>
            <a:r>
              <a:rPr lang="ru-RU" b="1" dirty="0" smtClean="0"/>
              <a:t>Лекционное и практическое занятие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7694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275606"/>
            <a:ext cx="374441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На этапе технической подготовки производится проверка работоспособности оборудования.</a:t>
            </a:r>
          </a:p>
          <a:p>
            <a:endParaRPr lang="ru-RU" sz="1200" dirty="0">
              <a:solidFill>
                <a:srgbClr val="0070C0"/>
              </a:solidFill>
            </a:endParaRPr>
          </a:p>
          <a:p>
            <a:r>
              <a:rPr lang="ru-RU" sz="1200" b="1" dirty="0" smtClean="0">
                <a:solidFill>
                  <a:srgbClr val="0070C0"/>
                </a:solidFill>
              </a:rPr>
              <a:t>1. </a:t>
            </a:r>
            <a:r>
              <a:rPr lang="ru-RU" sz="1200" dirty="0" smtClean="0">
                <a:solidFill>
                  <a:srgbClr val="0070C0"/>
                </a:solidFill>
              </a:rPr>
              <a:t>Поиск </a:t>
            </a:r>
            <a:r>
              <a:rPr lang="ru-RU" sz="1200" dirty="0">
                <a:solidFill>
                  <a:srgbClr val="0070C0"/>
                </a:solidFill>
              </a:rPr>
              <a:t>наличия оптического привода для чтения компакт-дисков (CD-ROM</a:t>
            </a:r>
            <a:r>
              <a:rPr lang="ru-RU" sz="1200" dirty="0" smtClean="0">
                <a:solidFill>
                  <a:srgbClr val="0070C0"/>
                </a:solidFill>
              </a:rPr>
              <a:t>)</a:t>
            </a:r>
            <a:endParaRPr lang="ru-RU" sz="1200" dirty="0">
              <a:solidFill>
                <a:srgbClr val="0070C0"/>
              </a:solidFill>
            </a:endParaRPr>
          </a:p>
          <a:p>
            <a:endParaRPr lang="ru-RU" sz="1200" b="1" dirty="0" smtClean="0">
              <a:solidFill>
                <a:srgbClr val="0070C0"/>
              </a:solidFill>
            </a:endParaRPr>
          </a:p>
          <a:p>
            <a:r>
              <a:rPr lang="ru-RU" sz="1200" b="1" dirty="0" smtClean="0">
                <a:solidFill>
                  <a:srgbClr val="0070C0"/>
                </a:solidFill>
              </a:rPr>
              <a:t>2. </a:t>
            </a:r>
            <a:r>
              <a:rPr lang="ru-RU" sz="1200" dirty="0" smtClean="0">
                <a:solidFill>
                  <a:srgbClr val="0070C0"/>
                </a:solidFill>
              </a:rPr>
              <a:t>Поиск </a:t>
            </a:r>
            <a:r>
              <a:rPr lang="ru-RU" sz="1200" dirty="0">
                <a:solidFill>
                  <a:srgbClr val="0070C0"/>
                </a:solidFill>
              </a:rPr>
              <a:t>и установка принтера по </a:t>
            </a:r>
            <a:r>
              <a:rPr lang="ru-RU" sz="1200" dirty="0" smtClean="0">
                <a:solidFill>
                  <a:srgbClr val="0070C0"/>
                </a:solidFill>
              </a:rPr>
              <a:t>умолчанию </a:t>
            </a:r>
          </a:p>
          <a:p>
            <a:endParaRPr lang="ru-RU" sz="1200" b="1" dirty="0" smtClean="0">
              <a:solidFill>
                <a:srgbClr val="0070C0"/>
              </a:solidFill>
            </a:endParaRPr>
          </a:p>
          <a:p>
            <a:r>
              <a:rPr lang="ru-RU" sz="1200" b="1" dirty="0" smtClean="0">
                <a:solidFill>
                  <a:srgbClr val="0070C0"/>
                </a:solidFill>
              </a:rPr>
              <a:t>3</a:t>
            </a:r>
            <a:r>
              <a:rPr lang="ru-RU" sz="1200" b="1" dirty="0">
                <a:solidFill>
                  <a:srgbClr val="0070C0"/>
                </a:solidFill>
              </a:rPr>
              <a:t>. </a:t>
            </a:r>
            <a:r>
              <a:rPr lang="ru-RU" sz="1200" dirty="0" smtClean="0">
                <a:solidFill>
                  <a:srgbClr val="0070C0"/>
                </a:solidFill>
              </a:rPr>
              <a:t>Проверка </a:t>
            </a:r>
            <a:r>
              <a:rPr lang="ru-RU" sz="1200" dirty="0">
                <a:solidFill>
                  <a:srgbClr val="0070C0"/>
                </a:solidFill>
              </a:rPr>
              <a:t>выполнения контроля качества печати выбранного принтера, включая </a:t>
            </a:r>
            <a:endParaRPr lang="ru-RU" sz="12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70C0"/>
                </a:solidFill>
              </a:rPr>
              <a:t>o </a:t>
            </a:r>
            <a:r>
              <a:rPr lang="ru-RU" sz="1200" dirty="0">
                <a:solidFill>
                  <a:srgbClr val="0070C0"/>
                </a:solidFill>
              </a:rPr>
              <a:t>проверку границ </a:t>
            </a:r>
            <a:r>
              <a:rPr lang="ru-RU" sz="1200" dirty="0" smtClean="0">
                <a:solidFill>
                  <a:srgbClr val="0070C0"/>
                </a:solidFill>
              </a:rPr>
              <a:t>печати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70C0"/>
                </a:solidFill>
              </a:rPr>
              <a:t>o </a:t>
            </a:r>
            <a:r>
              <a:rPr lang="ru-RU" sz="1200" dirty="0">
                <a:solidFill>
                  <a:srgbClr val="0070C0"/>
                </a:solidFill>
              </a:rPr>
              <a:t>тестовую печать </a:t>
            </a:r>
            <a:r>
              <a:rPr lang="ru-RU" sz="1200" dirty="0" smtClean="0">
                <a:solidFill>
                  <a:srgbClr val="0070C0"/>
                </a:solidFill>
              </a:rPr>
              <a:t>КИМ </a:t>
            </a:r>
            <a:endParaRPr lang="ru-RU" sz="1200" dirty="0">
              <a:solidFill>
                <a:srgbClr val="0070C0"/>
              </a:solidFill>
            </a:endParaRPr>
          </a:p>
          <a:p>
            <a:endParaRPr lang="ru-RU" sz="1200" dirty="0">
              <a:solidFill>
                <a:srgbClr val="0070C0"/>
              </a:solidFill>
            </a:endParaRPr>
          </a:p>
          <a:p>
            <a:r>
              <a:rPr lang="ru-RU" sz="1200" b="1" dirty="0" smtClean="0">
                <a:solidFill>
                  <a:srgbClr val="0070C0"/>
                </a:solidFill>
              </a:rPr>
              <a:t>4. </a:t>
            </a:r>
            <a:r>
              <a:rPr lang="ru-RU" sz="1200" dirty="0" smtClean="0">
                <a:solidFill>
                  <a:srgbClr val="0070C0"/>
                </a:solidFill>
              </a:rPr>
              <a:t>Поиск </a:t>
            </a:r>
            <a:r>
              <a:rPr lang="ru-RU" sz="1200" dirty="0">
                <a:solidFill>
                  <a:srgbClr val="0070C0"/>
                </a:solidFill>
              </a:rPr>
              <a:t>подключенного </a:t>
            </a:r>
            <a:r>
              <a:rPr lang="ru-RU" sz="1200" dirty="0" err="1">
                <a:solidFill>
                  <a:srgbClr val="0070C0"/>
                </a:solidFill>
              </a:rPr>
              <a:t>токена</a:t>
            </a:r>
            <a:r>
              <a:rPr lang="ru-RU" sz="1200" dirty="0">
                <a:solidFill>
                  <a:srgbClr val="0070C0"/>
                </a:solidFill>
              </a:rPr>
              <a:t> члена </a:t>
            </a:r>
            <a:r>
              <a:rPr lang="ru-RU" sz="1200" dirty="0" smtClean="0">
                <a:solidFill>
                  <a:srgbClr val="0070C0"/>
                </a:solidFill>
              </a:rPr>
              <a:t>ГЭК</a:t>
            </a:r>
          </a:p>
          <a:p>
            <a:endParaRPr lang="ru-RU" sz="1200" b="1" dirty="0" smtClean="0">
              <a:solidFill>
                <a:srgbClr val="0070C0"/>
              </a:solidFill>
            </a:endParaRPr>
          </a:p>
          <a:p>
            <a:r>
              <a:rPr lang="ru-RU" sz="1200" b="1" dirty="0" smtClean="0">
                <a:solidFill>
                  <a:srgbClr val="0070C0"/>
                </a:solidFill>
              </a:rPr>
              <a:t>5. </a:t>
            </a:r>
            <a:r>
              <a:rPr lang="ru-RU" sz="1200" dirty="0" smtClean="0">
                <a:solidFill>
                  <a:srgbClr val="0070C0"/>
                </a:solidFill>
              </a:rPr>
              <a:t>Печать протокола готовности 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195486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Техническая подготовка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338877"/>
            <a:ext cx="4302456" cy="310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7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0629" y="1563638"/>
            <a:ext cx="345638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</a:rPr>
              <a:t>После </a:t>
            </a:r>
            <a:r>
              <a:rPr lang="ru-RU" sz="1200" dirty="0">
                <a:solidFill>
                  <a:srgbClr val="0070C0"/>
                </a:solidFill>
              </a:rPr>
              <a:t>выбора принтера необходимо произвести проверку печати.</a:t>
            </a:r>
          </a:p>
          <a:p>
            <a:endParaRPr lang="ru-RU" sz="1200" dirty="0">
              <a:solidFill>
                <a:srgbClr val="0070C0"/>
              </a:solidFill>
            </a:endParaRPr>
          </a:p>
          <a:p>
            <a:r>
              <a:rPr lang="ru-RU" sz="1200" dirty="0">
                <a:solidFill>
                  <a:srgbClr val="0070C0"/>
                </a:solidFill>
              </a:rPr>
              <a:t>Убедитесь, что на распечатанном листе со всех сторон видна рамка, проходящая за текстом «ГРАНИЦА ПЕЧАТИ КИМ». </a:t>
            </a:r>
          </a:p>
          <a:p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70C0"/>
                </a:solidFill>
              </a:rPr>
              <a:t>Если </a:t>
            </a:r>
            <a:r>
              <a:rPr lang="ru-RU" sz="1200" dirty="0">
                <a:solidFill>
                  <a:srgbClr val="0070C0"/>
                </a:solidFill>
              </a:rPr>
              <a:t>рамка для проверки границ печати частично или полностью не видна, следует проверить корректность подачи бумаги из лотка принтера на печать, и если бумага подается корректно, то используемый принтер необходимо заменить.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3848" y="195486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Проверка печати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31590"/>
            <a:ext cx="4464496" cy="349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8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0623"/>
            <a:ext cx="4504752" cy="3024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1840" y="195486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Тестовая печать КИМ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1491630"/>
            <a:ext cx="38978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</a:rPr>
              <a:t>После проверки печати необходимо выполнить тестовую печать КИМ.</a:t>
            </a:r>
          </a:p>
          <a:p>
            <a:r>
              <a:rPr lang="ru-RU" sz="1200" dirty="0">
                <a:solidFill>
                  <a:srgbClr val="0070C0"/>
                </a:solidFill>
              </a:rPr>
              <a:t>В результате на печать будет отправлен тестовый КИМ, соответствующий предмету активного экзамена. 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70C0"/>
                </a:solidFill>
              </a:rPr>
              <a:t>После </a:t>
            </a:r>
            <a:r>
              <a:rPr lang="ru-RU" sz="1200" dirty="0">
                <a:solidFill>
                  <a:srgbClr val="0070C0"/>
                </a:solidFill>
              </a:rPr>
              <a:t>выполнения задания принтером, автоматически откроется окно для просмотра исходных изображений, отправленных на печать. </a:t>
            </a:r>
            <a:endParaRPr lang="ru-RU" sz="1200" dirty="0" smtClean="0">
              <a:solidFill>
                <a:srgbClr val="0070C0"/>
              </a:solidFill>
            </a:endParaRPr>
          </a:p>
          <a:p>
            <a:endParaRPr lang="ru-RU" sz="1200" dirty="0">
              <a:solidFill>
                <a:srgbClr val="0070C0"/>
              </a:solidFill>
            </a:endParaRPr>
          </a:p>
          <a:p>
            <a:r>
              <a:rPr lang="ru-RU" sz="1200" b="1" dirty="0" smtClean="0">
                <a:solidFill>
                  <a:srgbClr val="0070C0"/>
                </a:solidFill>
              </a:rPr>
              <a:t>1. </a:t>
            </a:r>
            <a:r>
              <a:rPr lang="ru-RU" sz="1200" dirty="0">
                <a:solidFill>
                  <a:srgbClr val="0070C0"/>
                </a:solidFill>
              </a:rPr>
              <a:t>Сравните все распечатанные на бумаге страницы тестового КИМ и их изображения. </a:t>
            </a:r>
          </a:p>
          <a:p>
            <a:r>
              <a:rPr lang="ru-RU" sz="1200" dirty="0">
                <a:solidFill>
                  <a:srgbClr val="0070C0"/>
                </a:solidFill>
              </a:rPr>
              <a:t>Для переключения между исходными изображениями страницы используйте стрелочки. </a:t>
            </a:r>
          </a:p>
          <a:p>
            <a:r>
              <a:rPr lang="ru-RU" sz="1200" b="1" dirty="0" smtClean="0">
                <a:solidFill>
                  <a:srgbClr val="0070C0"/>
                </a:solidFill>
              </a:rPr>
              <a:t>2. </a:t>
            </a:r>
            <a:r>
              <a:rPr lang="ru-RU" sz="1200" dirty="0">
                <a:solidFill>
                  <a:srgbClr val="0070C0"/>
                </a:solidFill>
              </a:rPr>
              <a:t>Оцените качество печати принтера. </a:t>
            </a:r>
          </a:p>
          <a:p>
            <a:endParaRPr lang="ru-RU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0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95215" y="1635646"/>
            <a:ext cx="338437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0070C0"/>
                </a:solidFill>
              </a:rPr>
              <a:t>В случае успешного выполнения </a:t>
            </a:r>
            <a:r>
              <a:rPr lang="ru-RU" sz="1400" dirty="0" smtClean="0">
                <a:solidFill>
                  <a:srgbClr val="0070C0"/>
                </a:solidFill>
              </a:rPr>
              <a:t>шагов</a:t>
            </a:r>
            <a:r>
              <a:rPr lang="ru-RU" sz="1400" dirty="0">
                <a:solidFill>
                  <a:srgbClr val="0070C0"/>
                </a:solidFill>
              </a:rPr>
              <a:t>, техническая подготовка аудитории ППЭ считается успешно завершенной, последующие шаги выполняются в рамках контроля готовности аудиторий ППЭ к проведению экзамена в присутствии члена ГЭК. До проведения контроля готовности аудиторий ППЭ работоспособность </a:t>
            </a:r>
            <a:r>
              <a:rPr lang="ru-RU" sz="1400" dirty="0" err="1">
                <a:solidFill>
                  <a:srgbClr val="0070C0"/>
                </a:solidFill>
              </a:rPr>
              <a:t>токена</a:t>
            </a:r>
            <a:r>
              <a:rPr lang="ru-RU" sz="1400" dirty="0">
                <a:solidFill>
                  <a:srgbClr val="0070C0"/>
                </a:solidFill>
              </a:rPr>
              <a:t> члена ГЭК не проверяется.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3" y="1131590"/>
            <a:ext cx="4568487" cy="3312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7864" y="195486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Техническая подготовка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6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83518"/>
            <a:ext cx="88569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r>
              <a:rPr lang="ru-RU" sz="1400" dirty="0" smtClean="0"/>
              <a:t>Проверка работоспособности </a:t>
            </a:r>
            <a:r>
              <a:rPr lang="ru-RU" sz="1400" dirty="0" err="1" smtClean="0"/>
              <a:t>токена</a:t>
            </a:r>
            <a:r>
              <a:rPr lang="ru-RU" sz="1400" dirty="0" smtClean="0"/>
              <a:t> члена ГЭК выполняется </a:t>
            </a:r>
            <a:r>
              <a:rPr lang="ru-RU" sz="1400" dirty="0"/>
              <a:t>в процессе контроля готовности аудиторий ППЭ к проведению экзамена, для проведения которого необходимо присутствие члена ГЭК с персональным </a:t>
            </a:r>
            <a:r>
              <a:rPr lang="ru-RU" sz="1400" dirty="0" err="1"/>
              <a:t>токеном</a:t>
            </a:r>
            <a:r>
              <a:rPr lang="ru-RU" sz="1400" dirty="0"/>
              <a:t>. </a:t>
            </a:r>
            <a:endParaRPr lang="ru-RU" sz="230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872" y="1707654"/>
            <a:ext cx="3644565" cy="17750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9832" y="192660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Токен</a:t>
            </a:r>
            <a:r>
              <a:rPr lang="ru-RU" sz="2400" b="1" dirty="0" smtClean="0">
                <a:solidFill>
                  <a:srgbClr val="FF0000"/>
                </a:solidFill>
              </a:rPr>
              <a:t> члена ГЭК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272817"/>
            <a:ext cx="403244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Попросите члена ГЭК подключить персональный </a:t>
            </a:r>
            <a:r>
              <a:rPr lang="ru-RU" sz="1400" dirty="0" err="1"/>
              <a:t>токен</a:t>
            </a:r>
            <a:r>
              <a:rPr lang="ru-RU" sz="1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Нажмите кнопку «Проверить». </a:t>
            </a:r>
            <a:r>
              <a:rPr lang="ru-RU" sz="1400" dirty="0" smtClean="0"/>
              <a:t>В </a:t>
            </a:r>
            <a:r>
              <a:rPr lang="ru-RU" sz="1400" dirty="0"/>
              <a:t>результате откроется окно с предложением ввести пароль доступа к </a:t>
            </a:r>
            <a:r>
              <a:rPr lang="ru-RU" sz="1400" dirty="0" err="1"/>
              <a:t>токену</a:t>
            </a:r>
            <a:r>
              <a:rPr lang="ru-RU" sz="1400" dirty="0"/>
              <a:t>. </a:t>
            </a: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После </a:t>
            </a:r>
            <a:r>
              <a:rPr lang="ru-RU" sz="1400" dirty="0"/>
              <a:t>корректного ввода пароля, автоматически будет проверена работоспособность </a:t>
            </a:r>
            <a:r>
              <a:rPr lang="ru-RU" sz="1400" dirty="0" err="1"/>
              <a:t>токена</a:t>
            </a:r>
            <a:r>
              <a:rPr lang="ru-RU" sz="1400" dirty="0"/>
              <a:t> члена ГЭК, и в случае успешной проверки в строке «</a:t>
            </a:r>
            <a:r>
              <a:rPr lang="ru-RU" sz="1400" dirty="0" err="1"/>
              <a:t>Токен</a:t>
            </a:r>
            <a:r>
              <a:rPr lang="ru-RU" sz="1400" dirty="0"/>
              <a:t> члена ГЭК» будет указан значок зеленого цвета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9992" y="3482727"/>
            <a:ext cx="403244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1400" dirty="0"/>
              <a:t>Распечатайте протокол технической готовности аудитории для печати КИМ в аудитории ППЭ. Печать протокола выполняется в процессе контроля технической готовности аудиторий ППЭ. </a:t>
            </a:r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80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43801" y="1618697"/>
            <a:ext cx="3851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</a:rPr>
              <a:t>На данном этапе техническая </a:t>
            </a:r>
            <a:r>
              <a:rPr lang="ru-RU" sz="1200" dirty="0">
                <a:solidFill>
                  <a:srgbClr val="0070C0"/>
                </a:solidFill>
              </a:rPr>
              <a:t>подготовка и контроль готовности </a:t>
            </a:r>
            <a:r>
              <a:rPr lang="ru-RU" sz="1200" dirty="0" smtClean="0">
                <a:solidFill>
                  <a:srgbClr val="0070C0"/>
                </a:solidFill>
              </a:rPr>
              <a:t>завершены. </a:t>
            </a:r>
            <a:r>
              <a:rPr lang="ru-RU" sz="1200" dirty="0">
                <a:solidFill>
                  <a:srgbClr val="0070C0"/>
                </a:solidFill>
              </a:rPr>
              <a:t>В случае, если при указании информации о расположении станции печати КИМ были допущены </a:t>
            </a:r>
            <a:r>
              <a:rPr lang="ru-RU" sz="1200" dirty="0" smtClean="0">
                <a:solidFill>
                  <a:srgbClr val="0070C0"/>
                </a:solidFill>
              </a:rPr>
              <a:t>ошибки, </a:t>
            </a:r>
            <a:r>
              <a:rPr lang="ru-RU" sz="1200" dirty="0">
                <a:solidFill>
                  <a:srgbClr val="0070C0"/>
                </a:solidFill>
              </a:rPr>
              <a:t>следует вернуться на этап ввода первичной </a:t>
            </a:r>
            <a:r>
              <a:rPr lang="ru-RU" sz="1200" dirty="0" smtClean="0">
                <a:solidFill>
                  <a:srgbClr val="0070C0"/>
                </a:solidFill>
              </a:rPr>
              <a:t>информации </a:t>
            </a:r>
            <a:r>
              <a:rPr lang="ru-RU" sz="1200" dirty="0">
                <a:solidFill>
                  <a:srgbClr val="0070C0"/>
                </a:solidFill>
              </a:rPr>
              <a:t>и заменить неверные значения на корректные. </a:t>
            </a:r>
          </a:p>
          <a:p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70C0"/>
                </a:solidFill>
              </a:rPr>
              <a:t>Информацию </a:t>
            </a:r>
            <a:r>
              <a:rPr lang="ru-RU" sz="1200" dirty="0">
                <a:solidFill>
                  <a:srgbClr val="0070C0"/>
                </a:solidFill>
              </a:rPr>
              <a:t>об аудитории можно исправить даже после того, как уже был распечатан протокол технической готовности </a:t>
            </a:r>
            <a:r>
              <a:rPr lang="ru-RU" sz="1200" dirty="0" smtClean="0">
                <a:solidFill>
                  <a:srgbClr val="0070C0"/>
                </a:solidFill>
              </a:rPr>
              <a:t>аудитории. </a:t>
            </a:r>
            <a:r>
              <a:rPr lang="ru-RU" sz="1200" dirty="0">
                <a:solidFill>
                  <a:srgbClr val="0070C0"/>
                </a:solidFill>
              </a:rPr>
              <a:t>В этом случае, после исправления информации об аудитории, протокол технической готовности аудитории необходимо распечатать заново.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6" y="1131590"/>
            <a:ext cx="5043285" cy="36518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6573" y="203596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Техническая подготовка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47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0384" y="76459"/>
            <a:ext cx="5514265" cy="6648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Подготовка к печати КИМ в аудитории ППЭ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12942" y="998399"/>
            <a:ext cx="7031466" cy="59678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С 9.30 </a:t>
            </a:r>
            <a:r>
              <a:rPr lang="ru-RU" sz="1000" dirty="0">
                <a:solidFill>
                  <a:schemeClr val="bg1"/>
                </a:solidFill>
              </a:rPr>
              <a:t>в Штабе ППЭ совместно член ГЭК совместно с техническим специалистом скачивают ключ доступа к КИМ.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35321" y="2572831"/>
            <a:ext cx="1962948" cy="7854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ln w="0"/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Технический специалист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04865" y="2572831"/>
            <a:ext cx="2860568" cy="78549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Загружает ключ доступа к КИМ в ПО </a:t>
            </a:r>
          </a:p>
          <a:p>
            <a:pPr lvl="0" algn="ctr"/>
            <a:r>
              <a:rPr lang="ru-RU" sz="1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Печати КИМ в каждой аудитории</a:t>
            </a:r>
          </a:p>
          <a:p>
            <a:pPr lvl="0" algn="ctr"/>
            <a:r>
              <a:rPr lang="ru-RU" sz="1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Запускает АРМ Организатора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47911" y="3479335"/>
            <a:ext cx="1950359" cy="8030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ln w="0"/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Член ГЭК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203294" y="3480337"/>
            <a:ext cx="2862139" cy="80203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Подключается к станции печати </a:t>
            </a:r>
            <a:r>
              <a:rPr lang="ru-RU" sz="1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токен</a:t>
            </a:r>
            <a:r>
              <a:rPr lang="ru-RU" sz="1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и вводит пароль доступа (активирует ключ доступа к КИМ)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212942" y="1712023"/>
            <a:ext cx="7031465" cy="69101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После успешного скачивания ключа доступа к КИМ с федерального портала член ГЭК и технический специалист в каждой аудитории загружают и активируют ключ доступа к КИМ. </a:t>
            </a:r>
            <a:endParaRPr lang="ru-RU" sz="10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405954" y="4550594"/>
            <a:ext cx="621914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rgbClr val="E2001A"/>
                </a:solidFill>
              </a:rPr>
              <a:t>Организаторы в аудитории уже могут проводить первую часть инструктажа участников экзамена.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448" y="2532813"/>
            <a:ext cx="753959" cy="962501"/>
          </a:xfrm>
          <a:prstGeom prst="rect">
            <a:avLst/>
          </a:prstGeom>
        </p:spPr>
      </p:pic>
      <p:pic>
        <p:nvPicPr>
          <p:cNvPr id="20" name="Picture 13" descr="3D деловой человек на телефоне - Стоковое фото andresr #77571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544" y="3452478"/>
            <a:ext cx="702863" cy="89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Нашивка 20"/>
          <p:cNvSpPr/>
          <p:nvPr/>
        </p:nvSpPr>
        <p:spPr>
          <a:xfrm rot="10800000">
            <a:off x="4209160" y="2876243"/>
            <a:ext cx="213083" cy="213083"/>
          </a:xfrm>
          <a:prstGeom prst="chevr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91">
              <a:solidFill>
                <a:schemeClr val="tx1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 rot="10800000">
            <a:off x="4222561" y="3726486"/>
            <a:ext cx="213083" cy="213083"/>
          </a:xfrm>
          <a:prstGeom prst="chevr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9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9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48064" y="1300285"/>
            <a:ext cx="38884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rgbClr val="0070C0"/>
                </a:solidFill>
              </a:rPr>
              <a:t>Для начала проведения экзамена совместно с членом ГЭК необходимо загрузить ключ доступа к КИМ на станцию печати. </a:t>
            </a:r>
          </a:p>
          <a:p>
            <a:pPr>
              <a:spcAft>
                <a:spcPts val="0"/>
              </a:spcAft>
            </a:pPr>
            <a:endParaRPr lang="ru-RU" sz="1200" dirty="0">
              <a:solidFill>
                <a:srgbClr val="0070C0"/>
              </a:solidFill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70C0"/>
                </a:solidFill>
              </a:rPr>
              <a:t>Для этого необходимо выбрать ключ нажав на соответствующую кнопку (1).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rgbClr val="0070C0"/>
              </a:solidFill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70C0"/>
                </a:solidFill>
              </a:rPr>
              <a:t>После загрузки статус ключа (2) изменится на «</a:t>
            </a:r>
            <a:r>
              <a:rPr lang="ru-RU" sz="1200" dirty="0">
                <a:solidFill>
                  <a:srgbClr val="0070C0"/>
                </a:solidFill>
              </a:rPr>
              <a:t>Ключ доступа к КИМ успешно </a:t>
            </a:r>
            <a:r>
              <a:rPr lang="ru-RU" sz="1200" dirty="0" smtClean="0">
                <a:solidFill>
                  <a:srgbClr val="0070C0"/>
                </a:solidFill>
              </a:rPr>
              <a:t>загружен».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070C0"/>
              </a:solidFill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70C0"/>
                </a:solidFill>
              </a:rPr>
              <a:t>Можно переходить к непосредственной печати КИМ</a:t>
            </a:r>
          </a:p>
          <a:p>
            <a:pPr>
              <a:spcAft>
                <a:spcPts val="0"/>
              </a:spcAft>
            </a:pPr>
            <a:endParaRPr lang="ru-RU" sz="1200" dirty="0">
              <a:solidFill>
                <a:srgbClr val="0070C0"/>
              </a:solidFill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70C0"/>
                </a:solidFill>
              </a:rPr>
              <a:t>Все последующие действия в ПО «Станция печати КИМ», кроме выгрузки электронных журналов работы ПО «Станция печати КИМ», выполняются организатором в аудитории без участия технического специалиста.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5776" y="195486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Загрузка ключа доступа к КИМ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14" y="1176953"/>
            <a:ext cx="4824536" cy="366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9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309106"/>
            <a:ext cx="388843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</a:rPr>
              <a:t>После того как экзамен в аудитории будет завершен и организатор в аудитории напечатает протокол печати КИМ, техническому специалисту необходимо выгрузить файл журнала работы станции печати КИМ на </a:t>
            </a:r>
            <a:r>
              <a:rPr lang="ru-RU" sz="1200" dirty="0" err="1">
                <a:solidFill>
                  <a:srgbClr val="0070C0"/>
                </a:solidFill>
              </a:rPr>
              <a:t>флеш</a:t>
            </a:r>
            <a:r>
              <a:rPr lang="ru-RU" sz="1200" dirty="0">
                <a:solidFill>
                  <a:srgbClr val="0070C0"/>
                </a:solidFill>
              </a:rPr>
              <a:t>-носитель и завершить работу ПО «Станция печати КИМ». </a:t>
            </a:r>
            <a:endParaRPr lang="ru-RU" sz="1200" dirty="0" smtClean="0">
              <a:solidFill>
                <a:srgbClr val="0070C0"/>
              </a:solidFill>
            </a:endParaRPr>
          </a:p>
          <a:p>
            <a:endParaRPr lang="ru-RU" sz="1200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>
                <a:solidFill>
                  <a:srgbClr val="0070C0"/>
                </a:solidFill>
              </a:rPr>
              <a:t>Нажмите на ссылку «</a:t>
            </a:r>
            <a:r>
              <a:rPr lang="ru-RU" sz="1200" b="1" dirty="0">
                <a:solidFill>
                  <a:srgbClr val="0070C0"/>
                </a:solidFill>
              </a:rPr>
              <a:t>Сохранить журнал работы станции печати КИМ</a:t>
            </a:r>
            <a:r>
              <a:rPr lang="ru-RU" sz="1200" dirty="0">
                <a:solidFill>
                  <a:srgbClr val="0070C0"/>
                </a:solidFill>
              </a:rPr>
              <a:t>». </a:t>
            </a:r>
          </a:p>
          <a:p>
            <a:pPr marL="342900" indent="-342900">
              <a:buFont typeface="+mj-lt"/>
              <a:buAutoNum type="arabicPeriod"/>
            </a:pPr>
            <a:endParaRPr lang="ru-RU" sz="1200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>
                <a:solidFill>
                  <a:srgbClr val="0070C0"/>
                </a:solidFill>
              </a:rPr>
              <a:t>Выберите удобную для сохранения директорию на </a:t>
            </a:r>
            <a:r>
              <a:rPr lang="ru-RU" sz="1200" dirty="0" err="1">
                <a:solidFill>
                  <a:srgbClr val="0070C0"/>
                </a:solidFill>
              </a:rPr>
              <a:t>флеш</a:t>
            </a:r>
            <a:r>
              <a:rPr lang="ru-RU" sz="1200" dirty="0">
                <a:solidFill>
                  <a:srgbClr val="0070C0"/>
                </a:solidFill>
              </a:rPr>
              <a:t>-носителе и нажмите кнопку «</a:t>
            </a:r>
            <a:r>
              <a:rPr lang="ru-RU" sz="1200" b="1" dirty="0">
                <a:solidFill>
                  <a:srgbClr val="0070C0"/>
                </a:solidFill>
              </a:rPr>
              <a:t>Сохранить</a:t>
            </a:r>
            <a:r>
              <a:rPr lang="ru-RU" sz="1200" dirty="0">
                <a:solidFill>
                  <a:srgbClr val="0070C0"/>
                </a:solidFill>
              </a:rPr>
              <a:t>». </a:t>
            </a:r>
          </a:p>
          <a:p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ru-RU" sz="1200" dirty="0">
                <a:solidFill>
                  <a:srgbClr val="0070C0"/>
                </a:solidFill>
              </a:rPr>
              <a:t>Файлы электронных журналов работы станции печати КИМ сохраняются только после формирования протокола печати КИМ. </a:t>
            </a:r>
            <a:endParaRPr lang="ru-RU" sz="1200" dirty="0" smtClean="0">
              <a:solidFill>
                <a:srgbClr val="0070C0"/>
              </a:solidFill>
            </a:endParaRPr>
          </a:p>
          <a:p>
            <a:endParaRPr lang="ru-RU" sz="1200" dirty="0">
              <a:solidFill>
                <a:srgbClr val="0070C0"/>
              </a:solidFill>
            </a:endParaRPr>
          </a:p>
          <a:p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195486"/>
            <a:ext cx="5406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</a:t>
            </a:r>
            <a:r>
              <a:rPr lang="ru-RU" sz="2400" b="1" dirty="0" smtClean="0">
                <a:solidFill>
                  <a:srgbClr val="FF0000"/>
                </a:solidFill>
              </a:rPr>
              <a:t>осле </a:t>
            </a:r>
            <a:r>
              <a:rPr lang="ru-RU" sz="2400" b="1" dirty="0">
                <a:solidFill>
                  <a:srgbClr val="FF0000"/>
                </a:solidFill>
              </a:rPr>
              <a:t>завершения экзамена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581" y="843558"/>
            <a:ext cx="4708407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4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Организация печати КИМ в аудиториях </a:t>
            </a:r>
            <a:r>
              <a:rPr lang="ru-RU" sz="4000" dirty="0" smtClean="0"/>
              <a:t>ППЭ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979712" y="123478"/>
            <a:ext cx="6720178" cy="508297"/>
          </a:xfrm>
        </p:spPr>
        <p:txBody>
          <a:bodyPr/>
          <a:lstStyle/>
          <a:p>
            <a:r>
              <a:rPr lang="ru-RU" dirty="0" smtClean="0"/>
              <a:t>ПОДГОТОВКА ТЕХНИЧЕСКИХ СПЕЦИАЛИСТОВ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810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7" y="1846559"/>
            <a:ext cx="1022291" cy="1022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768" y="126715"/>
            <a:ext cx="5395514" cy="66487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+mn-lt"/>
              </a:rPr>
              <a:t>Техническая подготовка аудитории</a:t>
            </a:r>
            <a:endParaRPr lang="ru-RU" sz="2400" dirty="0"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99" indent="201031" algn="just">
              <a:buNone/>
            </a:pPr>
            <a:r>
              <a:rPr lang="ru-RU" sz="1200" dirty="0">
                <a:solidFill>
                  <a:srgbClr val="0070C0"/>
                </a:solidFill>
              </a:rPr>
              <a:t>За 4-5 рабочих дней до проведения экзамена технический специалист должен провести техническую подготовку ППЭ (завершается за 2 рабочих дня до проведения экзамена).</a:t>
            </a:r>
          </a:p>
          <a:p>
            <a:pPr marL="35599" indent="201031" algn="just">
              <a:buNone/>
            </a:pP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3338188"/>
            <a:ext cx="3024336" cy="155427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264"/>
              </a:spcAft>
            </a:pPr>
            <a:r>
              <a:rPr lang="ru-RU" sz="1200" dirty="0">
                <a:solidFill>
                  <a:srgbClr val="006AB3"/>
                </a:solidFill>
                <a:latin typeface="Arial" panose="020B0604020202020204" pitchFamily="34" charset="0"/>
              </a:rPr>
              <a:t>Рабочая станция (компьютер)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n w="0"/>
                <a:solidFill>
                  <a:srgbClr val="E2001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Сетевые подключения</a:t>
            </a:r>
          </a:p>
          <a:p>
            <a:pPr>
              <a:lnSpc>
                <a:spcPct val="150000"/>
              </a:lnSpc>
              <a:spcAft>
                <a:spcPts val="264"/>
              </a:spcAft>
            </a:pPr>
            <a:r>
              <a:rPr lang="ru-RU" sz="1200" dirty="0">
                <a:solidFill>
                  <a:srgbClr val="006AB3"/>
                </a:solidFill>
                <a:latin typeface="Arial" panose="020B0604020202020204" pitchFamily="34" charset="0"/>
              </a:rPr>
              <a:t>Станция Печати КИМ (специализированное ПО)</a:t>
            </a:r>
          </a:p>
          <a:p>
            <a:pPr>
              <a:lnSpc>
                <a:spcPct val="150000"/>
              </a:lnSpc>
              <a:spcAft>
                <a:spcPts val="264"/>
              </a:spcAft>
            </a:pPr>
            <a:r>
              <a:rPr lang="ru-RU" sz="1200" dirty="0">
                <a:solidFill>
                  <a:srgbClr val="006AB3"/>
                </a:solidFill>
                <a:latin typeface="Arial" panose="020B0604020202020204" pitchFamily="34" charset="0"/>
              </a:rPr>
              <a:t>Локальный лазерный принтер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560" y="3054008"/>
            <a:ext cx="3960440" cy="1838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64"/>
              </a:spcAft>
            </a:pPr>
            <a:r>
              <a:rPr lang="ru-RU" sz="1231" b="1" dirty="0">
                <a:solidFill>
                  <a:srgbClr val="0070C0"/>
                </a:solidFill>
                <a:latin typeface="Arial" panose="020B0604020202020204" pitchFamily="34" charset="0"/>
              </a:rPr>
              <a:t>Технический специалист:</a:t>
            </a:r>
          </a:p>
          <a:p>
            <a:pPr>
              <a:spcAft>
                <a:spcPts val="264"/>
              </a:spcAft>
            </a:pPr>
            <a:endParaRPr lang="ru-RU" sz="1231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285750" indent="-285750">
              <a:spcAft>
                <a:spcPts val="264"/>
              </a:spcAft>
              <a:buFont typeface="Arial" panose="020B0604020202020204" pitchFamily="34" charset="0"/>
              <a:buChar char="•"/>
            </a:pPr>
            <a:r>
              <a:rPr lang="ru-RU" sz="1231" dirty="0">
                <a:solidFill>
                  <a:srgbClr val="0070C0"/>
                </a:solidFill>
                <a:latin typeface="Arial" panose="020B0604020202020204" pitchFamily="34" charset="0"/>
              </a:rPr>
              <a:t>Устанавливает рабочую станцию</a:t>
            </a:r>
          </a:p>
          <a:p>
            <a:pPr marL="285750" indent="-285750">
              <a:spcAft>
                <a:spcPts val="264"/>
              </a:spcAft>
              <a:buFont typeface="Arial" panose="020B0604020202020204" pitchFamily="34" charset="0"/>
              <a:buChar char="•"/>
            </a:pPr>
            <a:r>
              <a:rPr lang="ru-RU" sz="1231" dirty="0">
                <a:solidFill>
                  <a:srgbClr val="0070C0"/>
                </a:solidFill>
                <a:latin typeface="Arial" panose="020B0604020202020204" pitchFamily="34" charset="0"/>
              </a:rPr>
              <a:t>Станцию печати КИМ</a:t>
            </a:r>
          </a:p>
          <a:p>
            <a:pPr marL="285750" indent="-285750">
              <a:spcAft>
                <a:spcPts val="264"/>
              </a:spcAft>
              <a:buFont typeface="Arial" panose="020B0604020202020204" pitchFamily="34" charset="0"/>
              <a:buChar char="•"/>
            </a:pPr>
            <a:r>
              <a:rPr lang="ru-RU" sz="1231" dirty="0">
                <a:solidFill>
                  <a:srgbClr val="0070C0"/>
                </a:solidFill>
                <a:latin typeface="Arial" panose="020B0604020202020204" pitchFamily="34" charset="0"/>
              </a:rPr>
              <a:t>Проверяет работоспособность </a:t>
            </a:r>
            <a:r>
              <a:rPr lang="en-US" sz="1231" dirty="0">
                <a:solidFill>
                  <a:srgbClr val="0070C0"/>
                </a:solidFill>
                <a:latin typeface="Arial" panose="020B0604020202020204" pitchFamily="34" charset="0"/>
              </a:rPr>
              <a:t>CD</a:t>
            </a:r>
            <a:r>
              <a:rPr lang="ru-RU" sz="1231" dirty="0">
                <a:solidFill>
                  <a:srgbClr val="0070C0"/>
                </a:solidFill>
                <a:latin typeface="Arial" panose="020B0604020202020204" pitchFamily="34" charset="0"/>
              </a:rPr>
              <a:t>-привода</a:t>
            </a:r>
            <a:endParaRPr lang="en-US" sz="123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285750" indent="-285750">
              <a:spcAft>
                <a:spcPts val="264"/>
              </a:spcAft>
              <a:buFont typeface="Arial" panose="020B0604020202020204" pitchFamily="34" charset="0"/>
              <a:buChar char="•"/>
            </a:pPr>
            <a:r>
              <a:rPr lang="ru-RU" sz="1231" dirty="0">
                <a:solidFill>
                  <a:srgbClr val="0070C0"/>
                </a:solidFill>
                <a:latin typeface="Arial" panose="020B0604020202020204" pitchFamily="34" charset="0"/>
              </a:rPr>
              <a:t>Подключает к рабочей станции локальный рабочий принтер </a:t>
            </a:r>
          </a:p>
          <a:p>
            <a:pPr marL="285750" indent="-285750">
              <a:spcAft>
                <a:spcPts val="264"/>
              </a:spcAft>
              <a:buFont typeface="Arial" panose="020B0604020202020204" pitchFamily="34" charset="0"/>
              <a:buChar char="•"/>
            </a:pPr>
            <a:r>
              <a:rPr lang="ru-RU" sz="1231" dirty="0">
                <a:solidFill>
                  <a:srgbClr val="0070C0"/>
                </a:solidFill>
                <a:latin typeface="Arial" panose="020B0604020202020204" pitchFamily="34" charset="0"/>
              </a:rPr>
              <a:t>Подготавливает резервный картридж</a:t>
            </a:r>
          </a:p>
        </p:txBody>
      </p:sp>
      <p:pic>
        <p:nvPicPr>
          <p:cNvPr id="28" name="Picture 8" descr="http://www.techweek.ru/wp-content/uploads/2011/01/strpri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4395"/>
            <a:ext cx="927146" cy="746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9" name="Рисунок 2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092" y="2167565"/>
            <a:ext cx="2162231" cy="1170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5090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422397"/>
            <a:ext cx="1317353" cy="11195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z="1855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Техническая подготовка штаба ППЭ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78488" y="2739951"/>
            <a:ext cx="2808312" cy="11477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43" b="1" dirty="0">
                <a:ln w="0"/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Подключение к сети «Интернет»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43" b="1" dirty="0">
                <a:ln w="0"/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Станция авторизации (ПО)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43" b="1" dirty="0">
                <a:ln w="0"/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USB-</a:t>
            </a:r>
            <a:r>
              <a:rPr lang="ru-RU" sz="1143" b="1" dirty="0">
                <a:ln w="0"/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модем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43" b="1" dirty="0">
                <a:ln w="0"/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Резервный </a:t>
            </a:r>
            <a:r>
              <a:rPr lang="en-US" sz="1143" b="1" dirty="0">
                <a:ln w="0"/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CD-</a:t>
            </a:r>
            <a:r>
              <a:rPr lang="ru-RU" sz="1143" b="1" dirty="0">
                <a:ln w="0"/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привод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699" y="1392860"/>
            <a:ext cx="1370933" cy="137093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311" y="1814064"/>
            <a:ext cx="324202" cy="3039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195" y="1949951"/>
            <a:ext cx="473672" cy="4736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356" y="1871082"/>
            <a:ext cx="789263" cy="63141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59632" y="2836275"/>
            <a:ext cx="3562645" cy="105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43" b="1" dirty="0">
                <a:ln w="0"/>
                <a:solidFill>
                  <a:srgbClr val="0070C0"/>
                </a:solidFill>
              </a:rPr>
              <a:t>Технический специалист: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43" b="1" dirty="0">
                <a:ln w="0"/>
                <a:solidFill>
                  <a:srgbClr val="0070C0"/>
                </a:solidFill>
              </a:rPr>
              <a:t>Устанавливает рабочую станцию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43" b="1" dirty="0">
                <a:ln w="0"/>
                <a:solidFill>
                  <a:srgbClr val="0070C0"/>
                </a:solidFill>
              </a:rPr>
              <a:t>Проверяет работоспособность </a:t>
            </a:r>
            <a:r>
              <a:rPr lang="en-US" sz="1143" b="1" dirty="0">
                <a:ln w="0"/>
                <a:solidFill>
                  <a:srgbClr val="0070C0"/>
                </a:solidFill>
              </a:rPr>
              <a:t>CD</a:t>
            </a:r>
            <a:r>
              <a:rPr lang="ru-RU" sz="1143" b="1" dirty="0">
                <a:ln w="0"/>
                <a:solidFill>
                  <a:srgbClr val="0070C0"/>
                </a:solidFill>
              </a:rPr>
              <a:t>-привода</a:t>
            </a:r>
            <a:endParaRPr lang="en-US" sz="1143" b="1" dirty="0">
              <a:ln w="0"/>
              <a:solidFill>
                <a:srgbClr val="0070C0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43" b="1" dirty="0">
                <a:ln w="0"/>
                <a:solidFill>
                  <a:srgbClr val="0070C0"/>
                </a:solidFill>
              </a:rPr>
              <a:t>Подготавливает резервный картридж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128" y="1982179"/>
            <a:ext cx="575944" cy="49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4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z="2163" dirty="0">
                <a:ln w="0"/>
              </a:rPr>
              <a:t>Резервное оборудование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69797" y="2798611"/>
            <a:ext cx="3766850" cy="17446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231" dirty="0">
                <a:ln w="0"/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Резервные внешние </a:t>
            </a:r>
            <a:r>
              <a:rPr lang="en-US" sz="1231" dirty="0">
                <a:ln w="0"/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CD-</a:t>
            </a:r>
            <a:r>
              <a:rPr lang="ru-RU" sz="1231" dirty="0">
                <a:ln w="0"/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приводы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231" dirty="0">
                <a:ln w="0"/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Резервные </a:t>
            </a:r>
            <a:r>
              <a:rPr lang="ru-RU" sz="1231" dirty="0" err="1">
                <a:ln w="0"/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флеш</a:t>
            </a:r>
            <a:r>
              <a:rPr lang="ru-RU" sz="1231" dirty="0">
                <a:ln w="0"/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-носители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231" dirty="0">
                <a:ln w="0"/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Принтер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231" dirty="0">
                <a:ln w="0"/>
                <a:solidFill>
                  <a:srgbClr val="0070C0"/>
                </a:solidFill>
              </a:rPr>
              <a:t>Станция печати КИМ (1 компьютер)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231" dirty="0">
                <a:ln w="0"/>
                <a:solidFill>
                  <a:srgbClr val="0070C0"/>
                </a:solidFill>
              </a:rPr>
              <a:t>Станция авторизации в ППЭ (1 компьютер)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649602"/>
            <a:ext cx="2017532" cy="25656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39" y="1476803"/>
            <a:ext cx="807732" cy="80773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855" y="2267199"/>
            <a:ext cx="387716" cy="38771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64" y="1251179"/>
            <a:ext cx="1095018" cy="10950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58" y="1682177"/>
            <a:ext cx="577664" cy="49458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67" y="1524640"/>
            <a:ext cx="890072" cy="71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787774"/>
            <a:ext cx="1972193" cy="17227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Контроль технической готовности ППЭ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92718" y="1916331"/>
            <a:ext cx="6358564" cy="2745300"/>
          </a:xfrm>
        </p:spPr>
        <p:txBody>
          <a:bodyPr>
            <a:normAutofit/>
          </a:bodyPr>
          <a:lstStyle/>
          <a:p>
            <a:pPr marL="41881" indent="117268">
              <a:buNone/>
            </a:pPr>
            <a:r>
              <a:rPr lang="ru-RU" sz="1583" dirty="0">
                <a:solidFill>
                  <a:srgbClr val="006AB3"/>
                </a:solidFill>
              </a:rPr>
              <a:t>В аудиториях ППЭ:</a:t>
            </a:r>
          </a:p>
          <a:p>
            <a:r>
              <a:rPr lang="ru-RU" sz="1583" b="0" dirty="0">
                <a:solidFill>
                  <a:srgbClr val="006AB3"/>
                </a:solidFill>
              </a:rPr>
              <a:t>проконтролировать качество тестовой печати КИМ;</a:t>
            </a:r>
          </a:p>
          <a:p>
            <a:r>
              <a:rPr lang="ru-RU" sz="1583" b="0" dirty="0">
                <a:solidFill>
                  <a:srgbClr val="006AB3"/>
                </a:solidFill>
              </a:rPr>
              <a:t>проверить средства криптозащиты с использованием </a:t>
            </a:r>
            <a:r>
              <a:rPr lang="ru-RU" sz="1583" b="0" dirty="0" err="1">
                <a:solidFill>
                  <a:srgbClr val="006AB3"/>
                </a:solidFill>
              </a:rPr>
              <a:t>токена</a:t>
            </a:r>
            <a:r>
              <a:rPr lang="ru-RU" sz="1583" b="0" dirty="0">
                <a:solidFill>
                  <a:srgbClr val="006AB3"/>
                </a:solidFill>
              </a:rPr>
              <a:t> члена ГЭК на всех рабочих станциях печати КИМ в каждой аудитории;</a:t>
            </a:r>
          </a:p>
          <a:p>
            <a:r>
              <a:rPr lang="ru-RU" sz="1583" b="0" dirty="0">
                <a:solidFill>
                  <a:srgbClr val="006AB3"/>
                </a:solidFill>
              </a:rPr>
              <a:t>подписать протокол технической готовности аудитории (форма ППЭ-01-01);</a:t>
            </a:r>
          </a:p>
          <a:p>
            <a:r>
              <a:rPr lang="ru-RU" sz="1583" b="0" dirty="0">
                <a:solidFill>
                  <a:srgbClr val="006AB3"/>
                </a:solidFill>
              </a:rPr>
              <a:t>удостовериться, что в аудитории ППЭ подготовлено достаточное количество бумаги для печати КИМ.</a:t>
            </a:r>
            <a:endParaRPr lang="ru-RU" sz="1583" dirty="0">
              <a:solidFill>
                <a:srgbClr val="006AB3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58262" y="1552660"/>
            <a:ext cx="6627476" cy="3455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n w="0"/>
                <a:solidFill>
                  <a:srgbClr val="006AB3"/>
                </a:solidFill>
              </a:rPr>
              <a:t>РУКОВОДИТЕЛЬ ППЭ      ЧЛЕН ГЭК       ТЕХНИЧЕСКИЙ СПЕЦИАЛИСТ</a:t>
            </a:r>
            <a:endParaRPr lang="ru-RU" sz="1200" b="1" dirty="0">
              <a:ln w="0"/>
              <a:solidFill>
                <a:srgbClr val="006AB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718" y="1032869"/>
            <a:ext cx="6358564" cy="31409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FF0000"/>
                </a:solidFill>
              </a:rPr>
              <a:t>За один рабочий день до проведения экзамена</a:t>
            </a:r>
            <a:endParaRPr lang="ru-RU" sz="1200" dirty="0">
              <a:ln w="0"/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20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Контроль технической готовности </a:t>
            </a:r>
            <a:br>
              <a:rPr lang="ru-RU" dirty="0" smtClean="0"/>
            </a:br>
            <a:r>
              <a:rPr lang="ru-RU" dirty="0" smtClean="0"/>
              <a:t>ППЭ-01-01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5215" y="1779662"/>
            <a:ext cx="2751483" cy="19094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055" dirty="0"/>
              <a:t>В случае успешного завершения всех проверок для подтверждения готовности аудитории к проведению экзамена руководитель ППЭ, член ГЭК и технический специалист подписывают протокол технической готовности аудитории (форма ППЭ-01-01), распечатанный техническим специалистом средствами ПО «Станция Печати КИМ».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890" y="949494"/>
            <a:ext cx="2487644" cy="411620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84156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95144"/>
            <a:ext cx="4897421" cy="30037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6056" y="1250438"/>
            <a:ext cx="381554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solidFill>
                <a:srgbClr val="0070C0"/>
              </a:solidFill>
            </a:endParaRPr>
          </a:p>
          <a:p>
            <a:r>
              <a:rPr lang="ru-RU" sz="1200" b="1" dirty="0">
                <a:solidFill>
                  <a:srgbClr val="0070C0"/>
                </a:solidFill>
              </a:rPr>
              <a:t>1. Начать новый экзамен</a:t>
            </a:r>
            <a:r>
              <a:rPr lang="ru-RU" sz="1200" dirty="0">
                <a:solidFill>
                  <a:srgbClr val="0070C0"/>
                </a:solidFill>
              </a:rPr>
              <a:t>. 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Для начала технической </a:t>
            </a:r>
            <a:r>
              <a:rPr lang="ru-RU" sz="1200" dirty="0">
                <a:solidFill>
                  <a:srgbClr val="0070C0"/>
                </a:solidFill>
              </a:rPr>
              <a:t>подготовки аудитории к новому экзамену нажмите кнопку «</a:t>
            </a:r>
            <a:r>
              <a:rPr lang="ru-RU" sz="1200" b="1" dirty="0">
                <a:solidFill>
                  <a:srgbClr val="0070C0"/>
                </a:solidFill>
              </a:rPr>
              <a:t>Новый экзамен</a:t>
            </a:r>
            <a:r>
              <a:rPr lang="ru-RU" sz="1200" dirty="0">
                <a:solidFill>
                  <a:srgbClr val="0070C0"/>
                </a:solidFill>
              </a:rPr>
              <a:t>». В результате будет запущен АРМ Технического специалиста. </a:t>
            </a:r>
          </a:p>
          <a:p>
            <a:endParaRPr lang="ru-RU" sz="1200" b="1" dirty="0" smtClean="0">
              <a:solidFill>
                <a:srgbClr val="0070C0"/>
              </a:solidFill>
            </a:endParaRPr>
          </a:p>
          <a:p>
            <a:endParaRPr lang="ru-RU" sz="1200" b="1" dirty="0">
              <a:solidFill>
                <a:srgbClr val="0070C0"/>
              </a:solidFill>
            </a:endParaRPr>
          </a:p>
          <a:p>
            <a:r>
              <a:rPr lang="ru-RU" sz="1200" b="1" dirty="0" smtClean="0">
                <a:solidFill>
                  <a:srgbClr val="0070C0"/>
                </a:solidFill>
              </a:rPr>
              <a:t>2</a:t>
            </a:r>
            <a:r>
              <a:rPr lang="ru-RU" sz="1200" b="1" dirty="0">
                <a:solidFill>
                  <a:srgbClr val="0070C0"/>
                </a:solidFill>
              </a:rPr>
              <a:t>. Продолжить экзамен</a:t>
            </a:r>
            <a:r>
              <a:rPr lang="ru-RU" sz="1200" dirty="0">
                <a:solidFill>
                  <a:srgbClr val="0070C0"/>
                </a:solidFill>
              </a:rPr>
              <a:t>. </a:t>
            </a:r>
          </a:p>
          <a:p>
            <a:endParaRPr lang="ru-RU" sz="1200" dirty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70C0"/>
                </a:solidFill>
              </a:rPr>
              <a:t>Для продолжения работы со </a:t>
            </a:r>
            <a:r>
              <a:rPr lang="ru-RU" sz="1200" dirty="0">
                <a:solidFill>
                  <a:srgbClr val="0070C0"/>
                </a:solidFill>
              </a:rPr>
              <a:t>станцией печати КИМ по экзамену, начатому ранее, нажмите на </a:t>
            </a:r>
            <a:r>
              <a:rPr lang="ru-RU" sz="1200" b="1" dirty="0">
                <a:solidFill>
                  <a:srgbClr val="0070C0"/>
                </a:solidFill>
              </a:rPr>
              <a:t>ссылку с датой и предметом </a:t>
            </a:r>
            <a:r>
              <a:rPr lang="ru-RU" sz="1200" dirty="0">
                <a:solidFill>
                  <a:srgbClr val="0070C0"/>
                </a:solidFill>
              </a:rPr>
              <a:t>соответствующего экзамена. При этом в столбце «</a:t>
            </a:r>
            <a:r>
              <a:rPr lang="ru-RU" sz="1200" b="1" dirty="0">
                <a:solidFill>
                  <a:srgbClr val="0070C0"/>
                </a:solidFill>
              </a:rPr>
              <a:t>Текущий статус</a:t>
            </a:r>
            <a:r>
              <a:rPr lang="ru-RU" sz="1200" dirty="0">
                <a:solidFill>
                  <a:srgbClr val="0070C0"/>
                </a:solidFill>
              </a:rPr>
              <a:t>» указано наименование этапа, на котором была завершена работа со станцией печати КИМ по соответствующему экзамену в прошлый раз.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3848" y="195486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Начало работы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56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40152" y="1453967"/>
            <a:ext cx="29523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</a:rPr>
              <a:t>На данном этапе необходимо указать сведения об аудитории, в которой находится станция печати </a:t>
            </a:r>
            <a:r>
              <a:rPr lang="ru-RU" sz="1400" dirty="0" smtClean="0">
                <a:solidFill>
                  <a:srgbClr val="0070C0"/>
                </a:solidFill>
              </a:rPr>
              <a:t>КИМ </a:t>
            </a:r>
            <a:r>
              <a:rPr lang="ru-RU" sz="1400" b="1" dirty="0" smtClean="0">
                <a:solidFill>
                  <a:srgbClr val="0070C0"/>
                </a:solidFill>
              </a:rPr>
              <a:t>(1)</a:t>
            </a:r>
            <a:r>
              <a:rPr lang="ru-RU" sz="1400" dirty="0" smtClean="0">
                <a:solidFill>
                  <a:srgbClr val="0070C0"/>
                </a:solidFill>
              </a:rPr>
              <a:t>, </a:t>
            </a:r>
            <a:r>
              <a:rPr lang="ru-RU" sz="1400" dirty="0">
                <a:solidFill>
                  <a:srgbClr val="0070C0"/>
                </a:solidFill>
              </a:rPr>
              <a:t>а также о ближайшем экзамене, на котором она будет </a:t>
            </a:r>
            <a:r>
              <a:rPr lang="ru-RU" sz="1400" dirty="0" smtClean="0">
                <a:solidFill>
                  <a:srgbClr val="0070C0"/>
                </a:solidFill>
              </a:rPr>
              <a:t>задействована </a:t>
            </a:r>
            <a:r>
              <a:rPr lang="ru-RU" sz="1400" b="1" dirty="0" smtClean="0">
                <a:solidFill>
                  <a:srgbClr val="0070C0"/>
                </a:solidFill>
              </a:rPr>
              <a:t>(2)</a:t>
            </a:r>
            <a:r>
              <a:rPr lang="ru-RU" sz="1400" dirty="0" smtClean="0">
                <a:solidFill>
                  <a:srgbClr val="0070C0"/>
                </a:solidFill>
              </a:rPr>
              <a:t>. </a:t>
            </a:r>
          </a:p>
          <a:p>
            <a:endParaRPr lang="ru-RU" sz="1400" dirty="0" smtClean="0">
              <a:solidFill>
                <a:srgbClr val="0070C0"/>
              </a:solidFill>
            </a:endParaRPr>
          </a:p>
          <a:p>
            <a:r>
              <a:rPr lang="ru-RU" sz="1400" dirty="0" smtClean="0">
                <a:solidFill>
                  <a:srgbClr val="0070C0"/>
                </a:solidFill>
              </a:rPr>
              <a:t>Все поля обязательны для заполнения.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После в вода всех данных можно переходить к следующему этапу </a:t>
            </a:r>
            <a:r>
              <a:rPr lang="ru-RU" sz="1400" b="1" dirty="0" smtClean="0">
                <a:solidFill>
                  <a:srgbClr val="0070C0"/>
                </a:solidFill>
              </a:rPr>
              <a:t>(3).</a:t>
            </a:r>
          </a:p>
          <a:p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9582"/>
            <a:ext cx="5422088" cy="39280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3868" y="195486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Ввод информации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04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2" id="{CEBC74F9-042F-448F-8AAA-698833DA8DB4}" vid="{1724FC90-208A-4202-B044-19B5B972629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6842</TotalTime>
  <Words>1209</Words>
  <Application>Microsoft Office PowerPoint</Application>
  <PresentationFormat>Экран (16:9)</PresentationFormat>
  <Paragraphs>140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Verdana</vt:lpstr>
      <vt:lpstr>Тема2</vt:lpstr>
      <vt:lpstr>Подготовка технических специалистов, оказывающих информационно-техническую помощь руководителю и организаторам пункта проведения экзамена при проведение государственной итоговой аттестации по образовательным программам среднего общего образования </vt:lpstr>
      <vt:lpstr>Организация печати КИМ в аудиториях ППЭ</vt:lpstr>
      <vt:lpstr>Техническая подготовка аудитории</vt:lpstr>
      <vt:lpstr>Техническая подготовка штаба ППЭ</vt:lpstr>
      <vt:lpstr>Резервное оборудование</vt:lpstr>
      <vt:lpstr>Контроль технической готовности ППЭ</vt:lpstr>
      <vt:lpstr>Контроль технической готовности  ППЭ-01-01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к печати КИМ в аудитории ППЭ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hotline</cp:lastModifiedBy>
  <cp:revision>189</cp:revision>
  <cp:lastPrinted>2016-01-12T09:31:01Z</cp:lastPrinted>
  <dcterms:created xsi:type="dcterms:W3CDTF">2014-08-11T13:20:55Z</dcterms:created>
  <dcterms:modified xsi:type="dcterms:W3CDTF">2016-02-20T09:23:29Z</dcterms:modified>
</cp:coreProperties>
</file>