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5"/>
  </p:notesMasterIdLst>
  <p:sldIdLst>
    <p:sldId id="267" r:id="rId3"/>
    <p:sldId id="290" r:id="rId4"/>
    <p:sldId id="268" r:id="rId5"/>
    <p:sldId id="269" r:id="rId6"/>
    <p:sldId id="298" r:id="rId7"/>
    <p:sldId id="297" r:id="rId8"/>
    <p:sldId id="292" r:id="rId9"/>
    <p:sldId id="294" r:id="rId10"/>
    <p:sldId id="293" r:id="rId11"/>
    <p:sldId id="295" r:id="rId12"/>
    <p:sldId id="296" r:id="rId13"/>
    <p:sldId id="306" r:id="rId14"/>
    <p:sldId id="299" r:id="rId15"/>
    <p:sldId id="300" r:id="rId16"/>
    <p:sldId id="304" r:id="rId17"/>
    <p:sldId id="301" r:id="rId18"/>
    <p:sldId id="302" r:id="rId19"/>
    <p:sldId id="303" r:id="rId20"/>
    <p:sldId id="307" r:id="rId21"/>
    <p:sldId id="305" r:id="rId22"/>
    <p:sldId id="289" r:id="rId23"/>
    <p:sldId id="288" r:id="rId24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3"/>
    <a:srgbClr val="E2001A"/>
    <a:srgbClr val="0000FF"/>
    <a:srgbClr val="FFFFFF"/>
    <a:srgbClr val="C8C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5551" autoAdjust="0"/>
  </p:normalViewPr>
  <p:slideViewPr>
    <p:cSldViewPr>
      <p:cViewPr varScale="1">
        <p:scale>
          <a:sx n="157" d="100"/>
          <a:sy n="157" d="100"/>
        </p:scale>
        <p:origin x="156" y="17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5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CABEE-70B7-4A8D-8441-9376BB00CC51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2D89A-5F09-4DB6-81B6-E326000CF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154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622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85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72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901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056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690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2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9312" y="1020387"/>
            <a:ext cx="7772400" cy="1551712"/>
          </a:xfrm>
        </p:spPr>
        <p:txBody>
          <a:bodyPr>
            <a:normAutofit/>
          </a:bodyPr>
          <a:lstStyle>
            <a:lvl1pPr>
              <a:defRPr sz="3650" baseline="0"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81766" y="3046657"/>
            <a:ext cx="4056693" cy="823172"/>
          </a:xfrm>
        </p:spPr>
        <p:txBody>
          <a:bodyPr>
            <a:normAutofit/>
          </a:bodyPr>
          <a:lstStyle>
            <a:lvl1pPr marL="0" indent="0" algn="ctr">
              <a:buNone/>
              <a:defRPr sz="1231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1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26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02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77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53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28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04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996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849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957067"/>
            <a:ext cx="1999292" cy="363755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1" y="957067"/>
            <a:ext cx="5849780" cy="363755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30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991248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64963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15364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09175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39552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101324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372551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86580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631" y="133895"/>
            <a:ext cx="6983169" cy="664870"/>
          </a:xfrm>
        </p:spPr>
        <p:txBody>
          <a:bodyPr>
            <a:normAutofit/>
          </a:bodyPr>
          <a:lstStyle>
            <a:lvl1pPr>
              <a:defRPr sz="2286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55" b="1" i="0" baseline="0">
                <a:solidFill>
                  <a:srgbClr val="0072BC"/>
                </a:solidFill>
                <a:latin typeface="Arial" panose="020B0604020202020204" pitchFamily="34" charset="0"/>
              </a:defRPr>
            </a:lvl1pPr>
            <a:lvl2pPr>
              <a:defRPr sz="1935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759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881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983997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485232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74224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631" y="1305332"/>
            <a:ext cx="6791082" cy="3021400"/>
          </a:xfrm>
        </p:spPr>
        <p:txBody>
          <a:bodyPr anchor="t"/>
          <a:lstStyle>
            <a:lvl1pPr algn="ctr">
              <a:defRPr sz="3254" b="1" cap="all" baseline="0">
                <a:solidFill>
                  <a:srgbClr val="FF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03631" y="70574"/>
            <a:ext cx="6720178" cy="633209"/>
          </a:xfrm>
        </p:spPr>
        <p:txBody>
          <a:bodyPr anchor="b"/>
          <a:lstStyle>
            <a:lvl1pPr marL="0" indent="0" algn="ctr">
              <a:buNone/>
              <a:defRPr sz="1627" b="1" cap="all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5542" indent="0">
              <a:buNone/>
              <a:defRPr sz="1495">
                <a:solidFill>
                  <a:schemeClr val="tx1">
                    <a:tint val="75000"/>
                  </a:schemeClr>
                </a:solidFill>
              </a:defRPr>
            </a:lvl2pPr>
            <a:lvl3pPr marL="751085" indent="0">
              <a:buNone/>
              <a:defRPr sz="1275">
                <a:solidFill>
                  <a:schemeClr val="tx1">
                    <a:tint val="75000"/>
                  </a:schemeClr>
                </a:solidFill>
              </a:defRPr>
            </a:lvl3pPr>
            <a:lvl4pPr marL="1126626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4pPr>
            <a:lvl5pPr marL="1502168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5pPr>
            <a:lvl6pPr marL="1877711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6pPr>
            <a:lvl7pPr marL="2253253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7pPr>
            <a:lvl8pPr marL="2628795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8pPr>
            <a:lvl9pPr marL="3004337" indent="0">
              <a:buNone/>
              <a:defRPr sz="11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472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200152"/>
            <a:ext cx="4038600" cy="3394472"/>
          </a:xfrm>
        </p:spPr>
        <p:txBody>
          <a:bodyPr/>
          <a:lstStyle>
            <a:lvl1pPr>
              <a:defRPr sz="2286"/>
            </a:lvl1pPr>
            <a:lvl2pPr>
              <a:defRPr sz="1979"/>
            </a:lvl2pPr>
            <a:lvl3pPr>
              <a:defRPr sz="1627"/>
            </a:lvl3pPr>
            <a:lvl4pPr>
              <a:defRPr sz="1495"/>
            </a:lvl4pPr>
            <a:lvl5pPr>
              <a:defRPr sz="1495"/>
            </a:lvl5pPr>
            <a:lvl6pPr>
              <a:defRPr sz="1495"/>
            </a:lvl6pPr>
            <a:lvl7pPr>
              <a:defRPr sz="1495"/>
            </a:lvl7pPr>
            <a:lvl8pPr>
              <a:defRPr sz="1495"/>
            </a:lvl8pPr>
            <a:lvl9pPr>
              <a:defRPr sz="149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286"/>
            </a:lvl1pPr>
            <a:lvl2pPr>
              <a:defRPr sz="1979"/>
            </a:lvl2pPr>
            <a:lvl3pPr>
              <a:defRPr sz="1627"/>
            </a:lvl3pPr>
            <a:lvl4pPr>
              <a:defRPr sz="1495"/>
            </a:lvl4pPr>
            <a:lvl5pPr>
              <a:defRPr sz="1495"/>
            </a:lvl5pPr>
            <a:lvl6pPr>
              <a:defRPr sz="1495"/>
            </a:lvl6pPr>
            <a:lvl7pPr>
              <a:defRPr sz="1495"/>
            </a:lvl7pPr>
            <a:lvl8pPr>
              <a:defRPr sz="1495"/>
            </a:lvl8pPr>
            <a:lvl9pPr>
              <a:defRPr sz="149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03631" y="133895"/>
            <a:ext cx="6983169" cy="664870"/>
          </a:xfrm>
        </p:spPr>
        <p:txBody>
          <a:bodyPr>
            <a:normAutofit/>
          </a:bodyPr>
          <a:lstStyle>
            <a:lvl1pPr>
              <a:defRPr sz="2286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9" cy="479822"/>
          </a:xfrm>
        </p:spPr>
        <p:txBody>
          <a:bodyPr anchor="b"/>
          <a:lstStyle>
            <a:lvl1pPr marL="0" indent="0">
              <a:buNone/>
              <a:defRPr sz="1979" b="1"/>
            </a:lvl1pPr>
            <a:lvl2pPr marL="375542" indent="0">
              <a:buNone/>
              <a:defRPr sz="1627" b="1"/>
            </a:lvl2pPr>
            <a:lvl3pPr marL="751085" indent="0">
              <a:buNone/>
              <a:defRPr sz="1495" b="1"/>
            </a:lvl3pPr>
            <a:lvl4pPr marL="1126626" indent="0">
              <a:buNone/>
              <a:defRPr sz="1275" b="1"/>
            </a:lvl4pPr>
            <a:lvl5pPr marL="1502168" indent="0">
              <a:buNone/>
              <a:defRPr sz="1275" b="1"/>
            </a:lvl5pPr>
            <a:lvl6pPr marL="1877711" indent="0">
              <a:buNone/>
              <a:defRPr sz="1275" b="1"/>
            </a:lvl6pPr>
            <a:lvl7pPr marL="2253253" indent="0">
              <a:buNone/>
              <a:defRPr sz="1275" b="1"/>
            </a:lvl7pPr>
            <a:lvl8pPr marL="2628795" indent="0">
              <a:buNone/>
              <a:defRPr sz="1275" b="1"/>
            </a:lvl8pPr>
            <a:lvl9pPr marL="3004337" indent="0">
              <a:buNone/>
              <a:defRPr sz="1275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9" cy="2963466"/>
          </a:xfrm>
        </p:spPr>
        <p:txBody>
          <a:bodyPr/>
          <a:lstStyle>
            <a:lvl1pPr>
              <a:defRPr sz="1979"/>
            </a:lvl1pPr>
            <a:lvl2pPr>
              <a:defRPr sz="1627"/>
            </a:lvl2pPr>
            <a:lvl3pPr>
              <a:defRPr sz="1495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1979" b="1"/>
            </a:lvl1pPr>
            <a:lvl2pPr marL="375542" indent="0">
              <a:buNone/>
              <a:defRPr sz="1627" b="1"/>
            </a:lvl2pPr>
            <a:lvl3pPr marL="751085" indent="0">
              <a:buNone/>
              <a:defRPr sz="1495" b="1"/>
            </a:lvl3pPr>
            <a:lvl4pPr marL="1126626" indent="0">
              <a:buNone/>
              <a:defRPr sz="1275" b="1"/>
            </a:lvl4pPr>
            <a:lvl5pPr marL="1502168" indent="0">
              <a:buNone/>
              <a:defRPr sz="1275" b="1"/>
            </a:lvl5pPr>
            <a:lvl6pPr marL="1877711" indent="0">
              <a:buNone/>
              <a:defRPr sz="1275" b="1"/>
            </a:lvl6pPr>
            <a:lvl7pPr marL="2253253" indent="0">
              <a:buNone/>
              <a:defRPr sz="1275" b="1"/>
            </a:lvl7pPr>
            <a:lvl8pPr marL="2628795" indent="0">
              <a:buNone/>
              <a:defRPr sz="1275" b="1"/>
            </a:lvl8pPr>
            <a:lvl9pPr marL="3004337" indent="0">
              <a:buNone/>
              <a:defRPr sz="1275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1979"/>
            </a:lvl1pPr>
            <a:lvl2pPr>
              <a:defRPr sz="1627"/>
            </a:lvl2pPr>
            <a:lvl3pPr>
              <a:defRPr sz="1495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703631" y="133895"/>
            <a:ext cx="6983169" cy="664870"/>
          </a:xfrm>
        </p:spPr>
        <p:txBody>
          <a:bodyPr>
            <a:normAutofit/>
          </a:bodyPr>
          <a:lstStyle>
            <a:lvl1pPr>
              <a:defRPr sz="2286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027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03631" y="133895"/>
            <a:ext cx="6983169" cy="664870"/>
          </a:xfrm>
        </p:spPr>
        <p:txBody>
          <a:bodyPr>
            <a:normAutofit/>
          </a:bodyPr>
          <a:lstStyle>
            <a:lvl1pPr>
              <a:defRPr sz="2286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803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460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331" y="925407"/>
            <a:ext cx="3008313" cy="696810"/>
          </a:xfrm>
        </p:spPr>
        <p:txBody>
          <a:bodyPr anchor="b"/>
          <a:lstStyle>
            <a:lvl1pPr algn="l">
              <a:defRPr sz="1627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925406"/>
            <a:ext cx="5111750" cy="3669219"/>
          </a:xfrm>
        </p:spPr>
        <p:txBody>
          <a:bodyPr/>
          <a:lstStyle>
            <a:lvl1pPr>
              <a:defRPr sz="2638"/>
            </a:lvl1pPr>
            <a:lvl2pPr>
              <a:defRPr sz="2286"/>
            </a:lvl2pPr>
            <a:lvl3pPr>
              <a:defRPr sz="1979"/>
            </a:lvl3pPr>
            <a:lvl4pPr>
              <a:defRPr sz="1627"/>
            </a:lvl4pPr>
            <a:lvl5pPr>
              <a:defRPr sz="1627"/>
            </a:lvl5pPr>
            <a:lvl6pPr>
              <a:defRPr sz="1627"/>
            </a:lvl6pPr>
            <a:lvl7pPr>
              <a:defRPr sz="1627"/>
            </a:lvl7pPr>
            <a:lvl8pPr>
              <a:defRPr sz="1627"/>
            </a:lvl8pPr>
            <a:lvl9pPr>
              <a:defRPr sz="162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653876"/>
            <a:ext cx="3008313" cy="2940749"/>
          </a:xfrm>
        </p:spPr>
        <p:txBody>
          <a:bodyPr/>
          <a:lstStyle>
            <a:lvl1pPr marL="0" indent="0">
              <a:buNone/>
              <a:defRPr sz="1143"/>
            </a:lvl1pPr>
            <a:lvl2pPr marL="375542" indent="0">
              <a:buNone/>
              <a:defRPr sz="1011"/>
            </a:lvl2pPr>
            <a:lvl3pPr marL="751085" indent="0">
              <a:buNone/>
              <a:defRPr sz="835"/>
            </a:lvl3pPr>
            <a:lvl4pPr marL="1126626" indent="0">
              <a:buNone/>
              <a:defRPr sz="704"/>
            </a:lvl4pPr>
            <a:lvl5pPr marL="1502168" indent="0">
              <a:buNone/>
              <a:defRPr sz="704"/>
            </a:lvl5pPr>
            <a:lvl6pPr marL="1877711" indent="0">
              <a:buNone/>
              <a:defRPr sz="704"/>
            </a:lvl6pPr>
            <a:lvl7pPr marL="2253253" indent="0">
              <a:buNone/>
              <a:defRPr sz="704"/>
            </a:lvl7pPr>
            <a:lvl8pPr marL="2628795" indent="0">
              <a:buNone/>
              <a:defRPr sz="704"/>
            </a:lvl8pPr>
            <a:lvl9pPr marL="3004337" indent="0">
              <a:buNone/>
              <a:defRPr sz="70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242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3"/>
          </a:xfrm>
        </p:spPr>
        <p:txBody>
          <a:bodyPr anchor="b"/>
          <a:lstStyle>
            <a:lvl1pPr algn="l">
              <a:defRPr sz="162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9" y="1147030"/>
            <a:ext cx="5484173" cy="2398652"/>
          </a:xfrm>
        </p:spPr>
        <p:txBody>
          <a:bodyPr/>
          <a:lstStyle>
            <a:lvl1pPr marL="0" indent="0">
              <a:buNone/>
              <a:defRPr sz="2638"/>
            </a:lvl1pPr>
            <a:lvl2pPr marL="375542" indent="0">
              <a:buNone/>
              <a:defRPr sz="2286"/>
            </a:lvl2pPr>
            <a:lvl3pPr marL="751085" indent="0">
              <a:buNone/>
              <a:defRPr sz="1979"/>
            </a:lvl3pPr>
            <a:lvl4pPr marL="1126626" indent="0">
              <a:buNone/>
              <a:defRPr sz="1627"/>
            </a:lvl4pPr>
            <a:lvl5pPr marL="1502168" indent="0">
              <a:buNone/>
              <a:defRPr sz="1627"/>
            </a:lvl5pPr>
            <a:lvl6pPr marL="1877711" indent="0">
              <a:buNone/>
              <a:defRPr sz="1627"/>
            </a:lvl6pPr>
            <a:lvl7pPr marL="2253253" indent="0">
              <a:buNone/>
              <a:defRPr sz="1627"/>
            </a:lvl7pPr>
            <a:lvl8pPr marL="2628795" indent="0">
              <a:buNone/>
              <a:defRPr sz="1627"/>
            </a:lvl8pPr>
            <a:lvl9pPr marL="3004337" indent="0">
              <a:buNone/>
              <a:defRPr sz="1627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143"/>
            </a:lvl1pPr>
            <a:lvl2pPr marL="375542" indent="0">
              <a:buNone/>
              <a:defRPr sz="1011"/>
            </a:lvl2pPr>
            <a:lvl3pPr marL="751085" indent="0">
              <a:buNone/>
              <a:defRPr sz="835"/>
            </a:lvl3pPr>
            <a:lvl4pPr marL="1126626" indent="0">
              <a:buNone/>
              <a:defRPr sz="704"/>
            </a:lvl4pPr>
            <a:lvl5pPr marL="1502168" indent="0">
              <a:buNone/>
              <a:defRPr sz="704"/>
            </a:lvl5pPr>
            <a:lvl6pPr marL="1877711" indent="0">
              <a:buNone/>
              <a:defRPr sz="704"/>
            </a:lvl6pPr>
            <a:lvl7pPr marL="2253253" indent="0">
              <a:buNone/>
              <a:defRPr sz="704"/>
            </a:lvl7pPr>
            <a:lvl8pPr marL="2628795" indent="0">
              <a:buNone/>
              <a:defRPr sz="704"/>
            </a:lvl8pPr>
            <a:lvl9pPr marL="3004337" indent="0">
              <a:buNone/>
              <a:defRPr sz="704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74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631" y="205980"/>
            <a:ext cx="6983169" cy="592785"/>
          </a:xfrm>
          <a:prstGeom prst="rect">
            <a:avLst/>
          </a:prstGeom>
        </p:spPr>
        <p:txBody>
          <a:bodyPr vert="horz" lIns="170817" tIns="85409" rIns="170817" bIns="85409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394472"/>
          </a:xfrm>
          <a:prstGeom prst="rect">
            <a:avLst/>
          </a:prstGeom>
        </p:spPr>
        <p:txBody>
          <a:bodyPr vert="horz" lIns="170817" tIns="85409" rIns="170817" bIns="8540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l">
              <a:defRPr sz="10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ctr">
              <a:defRPr sz="10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170817" tIns="85409" rIns="170817" bIns="85409" rtlCol="0" anchor="ctr"/>
          <a:lstStyle>
            <a:lvl1pPr algn="r">
              <a:defRPr sz="10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235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751085" rtl="0" eaLnBrk="1" latinLnBrk="0" hangingPunct="1">
        <a:spcBef>
          <a:spcPct val="0"/>
        </a:spcBef>
        <a:buNone/>
        <a:defRPr sz="3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1656" indent="-281656" algn="l" defTabSz="751085" rtl="0" eaLnBrk="1" latinLnBrk="0" hangingPunct="1">
        <a:spcBef>
          <a:spcPct val="20000"/>
        </a:spcBef>
        <a:buFont typeface="Arial" pitchFamily="34" charset="0"/>
        <a:buChar char="•"/>
        <a:defRPr sz="2638" kern="1200">
          <a:solidFill>
            <a:schemeClr val="tx1"/>
          </a:solidFill>
          <a:latin typeface="+mn-lt"/>
          <a:ea typeface="+mn-ea"/>
          <a:cs typeface="+mn-cs"/>
        </a:defRPr>
      </a:lvl1pPr>
      <a:lvl2pPr marL="610256" indent="-234714" algn="l" defTabSz="751085" rtl="0" eaLnBrk="1" latinLnBrk="0" hangingPunct="1">
        <a:spcBef>
          <a:spcPct val="20000"/>
        </a:spcBef>
        <a:buFont typeface="Arial" pitchFamily="34" charset="0"/>
        <a:buChar char="–"/>
        <a:defRPr sz="2286" kern="1200">
          <a:solidFill>
            <a:schemeClr val="tx1"/>
          </a:solidFill>
          <a:latin typeface="+mn-lt"/>
          <a:ea typeface="+mn-ea"/>
          <a:cs typeface="+mn-cs"/>
        </a:defRPr>
      </a:lvl2pPr>
      <a:lvl3pPr marL="938855" indent="-187771" algn="l" defTabSz="751085" rtl="0" eaLnBrk="1" latinLnBrk="0" hangingPunct="1">
        <a:spcBef>
          <a:spcPct val="20000"/>
        </a:spcBef>
        <a:buFont typeface="Arial" pitchFamily="34" charset="0"/>
        <a:buChar char="•"/>
        <a:defRPr sz="1979" kern="1200">
          <a:solidFill>
            <a:schemeClr val="tx1"/>
          </a:solidFill>
          <a:latin typeface="+mn-lt"/>
          <a:ea typeface="+mn-ea"/>
          <a:cs typeface="+mn-cs"/>
        </a:defRPr>
      </a:lvl3pPr>
      <a:lvl4pPr marL="1314398" indent="-187771" algn="l" defTabSz="751085" rtl="0" eaLnBrk="1" latinLnBrk="0" hangingPunct="1">
        <a:spcBef>
          <a:spcPct val="20000"/>
        </a:spcBef>
        <a:buFont typeface="Arial" pitchFamily="34" charset="0"/>
        <a:buChar char="–"/>
        <a:defRPr sz="1627" kern="1200">
          <a:solidFill>
            <a:schemeClr val="tx1"/>
          </a:solidFill>
          <a:latin typeface="+mn-lt"/>
          <a:ea typeface="+mn-ea"/>
          <a:cs typeface="+mn-cs"/>
        </a:defRPr>
      </a:lvl4pPr>
      <a:lvl5pPr marL="1689939" indent="-187771" algn="l" defTabSz="751085" rtl="0" eaLnBrk="1" latinLnBrk="0" hangingPunct="1">
        <a:spcBef>
          <a:spcPct val="20000"/>
        </a:spcBef>
        <a:buFont typeface="Arial" pitchFamily="34" charset="0"/>
        <a:buChar char="»"/>
        <a:defRPr sz="1627" kern="1200">
          <a:solidFill>
            <a:schemeClr val="tx1"/>
          </a:solidFill>
          <a:latin typeface="+mn-lt"/>
          <a:ea typeface="+mn-ea"/>
          <a:cs typeface="+mn-cs"/>
        </a:defRPr>
      </a:lvl5pPr>
      <a:lvl6pPr marL="2065482" indent="-187771" algn="l" defTabSz="751085" rtl="0" eaLnBrk="1" latinLnBrk="0" hangingPunct="1">
        <a:spcBef>
          <a:spcPct val="20000"/>
        </a:spcBef>
        <a:buFont typeface="Arial" pitchFamily="34" charset="0"/>
        <a:buChar char="•"/>
        <a:defRPr sz="1627" kern="1200">
          <a:solidFill>
            <a:schemeClr val="tx1"/>
          </a:solidFill>
          <a:latin typeface="+mn-lt"/>
          <a:ea typeface="+mn-ea"/>
          <a:cs typeface="+mn-cs"/>
        </a:defRPr>
      </a:lvl6pPr>
      <a:lvl7pPr marL="2441024" indent="-187771" algn="l" defTabSz="751085" rtl="0" eaLnBrk="1" latinLnBrk="0" hangingPunct="1">
        <a:spcBef>
          <a:spcPct val="20000"/>
        </a:spcBef>
        <a:buFont typeface="Arial" pitchFamily="34" charset="0"/>
        <a:buChar char="•"/>
        <a:defRPr sz="1627" kern="1200">
          <a:solidFill>
            <a:schemeClr val="tx1"/>
          </a:solidFill>
          <a:latin typeface="+mn-lt"/>
          <a:ea typeface="+mn-ea"/>
          <a:cs typeface="+mn-cs"/>
        </a:defRPr>
      </a:lvl7pPr>
      <a:lvl8pPr marL="2816566" indent="-187771" algn="l" defTabSz="751085" rtl="0" eaLnBrk="1" latinLnBrk="0" hangingPunct="1">
        <a:spcBef>
          <a:spcPct val="20000"/>
        </a:spcBef>
        <a:buFont typeface="Arial" pitchFamily="34" charset="0"/>
        <a:buChar char="•"/>
        <a:defRPr sz="1627" kern="1200">
          <a:solidFill>
            <a:schemeClr val="tx1"/>
          </a:solidFill>
          <a:latin typeface="+mn-lt"/>
          <a:ea typeface="+mn-ea"/>
          <a:cs typeface="+mn-cs"/>
        </a:defRPr>
      </a:lvl8pPr>
      <a:lvl9pPr marL="3192109" indent="-187771" algn="l" defTabSz="751085" rtl="0" eaLnBrk="1" latinLnBrk="0" hangingPunct="1">
        <a:spcBef>
          <a:spcPct val="20000"/>
        </a:spcBef>
        <a:buFont typeface="Arial" pitchFamily="34" charset="0"/>
        <a:buChar char="•"/>
        <a:defRPr sz="16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1pPr>
      <a:lvl2pPr marL="375542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2pPr>
      <a:lvl3pPr marL="751085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3pPr>
      <a:lvl4pPr marL="1126626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4pPr>
      <a:lvl5pPr marL="1502168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5pPr>
      <a:lvl6pPr marL="1877711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6pPr>
      <a:lvl7pPr marL="2253253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7pPr>
      <a:lvl8pPr marL="2628795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8pPr>
      <a:lvl9pPr marL="3004337" algn="l" defTabSz="751085" rtl="0" eaLnBrk="1" latinLnBrk="0" hangingPunct="1">
        <a:defRPr sz="14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67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ege@rcoi61.org.ru" TargetMode="Externa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upport.rcoi61.ru/" TargetMode="External"/><Relationship Id="rId2" Type="http://schemas.openxmlformats.org/officeDocument/2006/relationships/hyperlink" Target="mailto:support-ppe@help.rustest.ru" TargetMode="Externa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loud.mail.ru/public/2J6E/Uq9cFs512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hyperlink" Target="http://ege.rcoi61.org.ru/" TargetMode="External"/><Relationship Id="rId4" Type="http://schemas.openxmlformats.org/officeDocument/2006/relationships/hyperlink" Target="https://yadi.sk/d/ZHtxpO6TzCBw5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tiest.r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996561"/>
            <a:ext cx="7886700" cy="12108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Тренировочные мероприятия по отработке технологий печати КИМ и сканирования ЭМ в ППЭ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786314" y="3071816"/>
            <a:ext cx="4100486" cy="112514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Богданов Валерий Александрович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начальник отдела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организационно-технологического обеспечения ГИА-11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ГБУ РО «РОЦОИСО»</a:t>
            </a:r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6050" y="4714890"/>
            <a:ext cx="2509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22 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ноября 2016 года</a:t>
            </a:r>
            <a:endParaRPr lang="ru-RU" sz="1600" b="1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8101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353382"/>
            <a:ext cx="7886700" cy="773278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План-график проведения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444761"/>
              </p:ext>
            </p:extLst>
          </p:nvPr>
        </p:nvGraphicFramePr>
        <p:xfrm>
          <a:off x="395537" y="987572"/>
          <a:ext cx="8496942" cy="3673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363">
                  <a:extLst>
                    <a:ext uri="{9D8B030D-6E8A-4147-A177-3AD203B41FA5}">
                      <a16:colId xmlns:a16="http://schemas.microsoft.com/office/drawing/2014/main" val="497409866"/>
                    </a:ext>
                  </a:extLst>
                </a:gridCol>
                <a:gridCol w="4460188">
                  <a:extLst>
                    <a:ext uri="{9D8B030D-6E8A-4147-A177-3AD203B41FA5}">
                      <a16:colId xmlns:a16="http://schemas.microsoft.com/office/drawing/2014/main" val="278512147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010636576"/>
                    </a:ext>
                  </a:extLst>
                </a:gridCol>
                <a:gridCol w="1071504">
                  <a:extLst>
                    <a:ext uri="{9D8B030D-6E8A-4147-A177-3AD203B41FA5}">
                      <a16:colId xmlns:a16="http://schemas.microsoft.com/office/drawing/2014/main" val="3462645858"/>
                    </a:ext>
                  </a:extLst>
                </a:gridCol>
                <a:gridCol w="1016727">
                  <a:extLst>
                    <a:ext uri="{9D8B030D-6E8A-4147-A177-3AD203B41FA5}">
                      <a16:colId xmlns:a16="http://schemas.microsoft.com/office/drawing/2014/main" val="3968710258"/>
                    </a:ext>
                  </a:extLst>
                </a:gridCol>
              </a:tblGrid>
              <a:tr h="62566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п/п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работ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Исполнитель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начала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окончания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1806902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Получение ключа доступа</a:t>
                      </a:r>
                      <a:r>
                        <a:rPr lang="ru-RU" baseline="0" dirty="0" smtClean="0"/>
                        <a:t> к КИМ, загрузка на станции печати и активация ключа доступа к КИМ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Технический специалист ППЭ, член ГЭК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</a:p>
                    <a:p>
                      <a:pPr algn="ctr"/>
                      <a:r>
                        <a:rPr lang="ru-RU" dirty="0" smtClean="0"/>
                        <a:t>9:30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</a:p>
                    <a:p>
                      <a:pPr algn="ctr"/>
                      <a:r>
                        <a:rPr lang="ru-RU" dirty="0" smtClean="0"/>
                        <a:t>10:00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6816126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Расшифровка и печать КИМ</a:t>
                      </a:r>
                      <a:r>
                        <a:rPr lang="ru-RU" baseline="0" dirty="0" smtClean="0"/>
                        <a:t> на станции печати, передача статуса «Экзамены успешно начались» после начала печати на всех станциях во всех аудиториях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Технический специалист ППЭ, член ГЭК, организаторы в аудитории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</a:p>
                    <a:p>
                      <a:pPr algn="ctr"/>
                      <a:r>
                        <a:rPr lang="ru-RU" dirty="0" smtClean="0"/>
                        <a:t>10:00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9844979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Передача статуса</a:t>
                      </a:r>
                      <a:r>
                        <a:rPr lang="ru-RU" baseline="0" dirty="0" smtClean="0"/>
                        <a:t> «Экзамены завершены» по окончании процедуры печати во всех аудиториях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Технический специалист ППЭ, член ГЭК, руководитель</a:t>
                      </a:r>
                      <a:r>
                        <a:rPr lang="ru-RU" baseline="0" dirty="0" smtClean="0"/>
                        <a:t>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9823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1692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052" y="267494"/>
            <a:ext cx="7886700" cy="773278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План-график проведения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839182"/>
              </p:ext>
            </p:extLst>
          </p:nvPr>
        </p:nvGraphicFramePr>
        <p:xfrm>
          <a:off x="251521" y="843558"/>
          <a:ext cx="8784974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595">
                  <a:extLst>
                    <a:ext uri="{9D8B030D-6E8A-4147-A177-3AD203B41FA5}">
                      <a16:colId xmlns:a16="http://schemas.microsoft.com/office/drawing/2014/main" val="497409866"/>
                    </a:ext>
                  </a:extLst>
                </a:gridCol>
                <a:gridCol w="4090239">
                  <a:extLst>
                    <a:ext uri="{9D8B030D-6E8A-4147-A177-3AD203B41FA5}">
                      <a16:colId xmlns:a16="http://schemas.microsoft.com/office/drawing/2014/main" val="2785121475"/>
                    </a:ext>
                  </a:extLst>
                </a:gridCol>
                <a:gridCol w="2008901">
                  <a:extLst>
                    <a:ext uri="{9D8B030D-6E8A-4147-A177-3AD203B41FA5}">
                      <a16:colId xmlns:a16="http://schemas.microsoft.com/office/drawing/2014/main" val="3010636576"/>
                    </a:ext>
                  </a:extLst>
                </a:gridCol>
                <a:gridCol w="1043507">
                  <a:extLst>
                    <a:ext uri="{9D8B030D-6E8A-4147-A177-3AD203B41FA5}">
                      <a16:colId xmlns:a16="http://schemas.microsoft.com/office/drawing/2014/main" val="3462645858"/>
                    </a:ext>
                  </a:extLst>
                </a:gridCol>
                <a:gridCol w="1116732">
                  <a:extLst>
                    <a:ext uri="{9D8B030D-6E8A-4147-A177-3AD203B41FA5}">
                      <a16:colId xmlns:a16="http://schemas.microsoft.com/office/drawing/2014/main" val="3968710258"/>
                    </a:ext>
                  </a:extLst>
                </a:gridCol>
              </a:tblGrid>
              <a:tr h="5040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п/п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работ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Исполнитель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начала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окончания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1806902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Заполнение форм ППЭ, предназначенных для сканирования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Руководитель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6816126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Сканирование бланков участников и форм ППЭ в штабе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Технический специалист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9844979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Формирование зашифрованного пакета с бланками участников ответов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Технический специалист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9823955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Заполнение журнала апробации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Технический специалист ППЭ, член ГЭК, организаторы в аудитории, руководитель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3467944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Передача в РЦОИ журнала апробации и технической информации со станций печати КИМ и станции сканирования в ППЭ (содержимое папки </a:t>
                      </a:r>
                      <a:r>
                        <a:rPr lang="en-US" dirty="0" smtClean="0"/>
                        <a:t>C:\Log )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Технический специалист ППЭ</a:t>
                      </a:r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25.11.2016</a:t>
                      </a:r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5153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843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94195"/>
            <a:ext cx="7886700" cy="576064"/>
          </a:xfrm>
        </p:spPr>
        <p:txBody>
          <a:bodyPr/>
          <a:lstStyle/>
          <a:p>
            <a:pPr algn="ctr"/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Сканирование форм ППЭ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059582"/>
            <a:ext cx="871296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n w="0"/>
                <a:solidFill>
                  <a:srgbClr val="0070C0"/>
                </a:solidFill>
              </a:rPr>
              <a:t>ППЭ-13-02МАШ «Сводная ведомость учёта участников и использования экзаменационных материалов в ППЭ»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n w="0"/>
                <a:solidFill>
                  <a:srgbClr val="0070C0"/>
                </a:solidFill>
              </a:rPr>
              <a:t>ППЭ-05-02 «Протокол проведения ЕГЭ в аудитории»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n w="0"/>
                <a:solidFill>
                  <a:srgbClr val="0070C0"/>
                </a:solidFill>
              </a:rPr>
              <a:t>ППЭ-07 «Список работников ППЭ»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n w="0"/>
                <a:solidFill>
                  <a:srgbClr val="0070C0"/>
                </a:solidFill>
              </a:rPr>
              <a:t>ППЭ-14-01 «Акт приёмки-передачи экзаменационных материалов в ППЭ»</a:t>
            </a:r>
          </a:p>
          <a:p>
            <a:endParaRPr lang="ru-RU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n w="0"/>
                <a:solidFill>
                  <a:srgbClr val="0070C0"/>
                </a:solidFill>
              </a:rPr>
              <a:t>ППЭ-12-02 «Ведомость коррекции персональных данных участников ГИА в аудитории» (при наличии)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n w="0"/>
                <a:solidFill>
                  <a:srgbClr val="0070C0"/>
                </a:solidFill>
              </a:rPr>
              <a:t>ППЭ-18МАШ «Акт общественного наблюдения за проведением ЕГЭ в ППЭ» (при наличии)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n w="0"/>
                <a:solidFill>
                  <a:srgbClr val="0070C0"/>
                </a:solidFill>
              </a:rPr>
              <a:t>ППЭ-19 «Контроль изменения состава работников в день экзамена» (при наличии)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n w="0"/>
                <a:solidFill>
                  <a:srgbClr val="0070C0"/>
                </a:solidFill>
              </a:rPr>
              <a:t>ППЭ-21 «Акт об удалении участника ГИА» (при наличии)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n w="0"/>
                <a:solidFill>
                  <a:srgbClr val="0070C0"/>
                </a:solidFill>
              </a:rPr>
              <a:t>ППЭ-22 «Акт о досрочном завершении экзамена» (при наличии)</a:t>
            </a:r>
          </a:p>
          <a:p>
            <a:pPr lvl="0" algn="just" eaLnBrk="0" fontAlgn="base" hangingPunct="0">
              <a:spcAft>
                <a:spcPts val="600"/>
              </a:spcAft>
              <a:defRPr/>
            </a:pPr>
            <a:endParaRPr lang="ru-RU" sz="1200" dirty="0">
              <a:ln w="0"/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072823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411510"/>
            <a:ext cx="7886700" cy="994172"/>
          </a:xfrm>
        </p:spPr>
        <p:txBody>
          <a:bodyPr/>
          <a:lstStyle/>
          <a:p>
            <a:pPr algn="ctr"/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Станция</a:t>
            </a:r>
            <a:r>
              <a:rPr lang="ru-RU" dirty="0" smtClean="0"/>
              <a:t> </a:t>
            </a:r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авторизации. Настройка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3039" y="1275606"/>
            <a:ext cx="5695222" cy="32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4854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411510"/>
            <a:ext cx="7886700" cy="994172"/>
          </a:xfrm>
        </p:spPr>
        <p:txBody>
          <a:bodyPr/>
          <a:lstStyle/>
          <a:p>
            <a:pPr algn="ctr"/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Станция</a:t>
            </a:r>
            <a:r>
              <a:rPr lang="ru-RU" dirty="0" smtClean="0"/>
              <a:t> </a:t>
            </a:r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авторизации. </a:t>
            </a:r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Главное окно.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3768" y="1347614"/>
            <a:ext cx="5647363" cy="32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22368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411510"/>
            <a:ext cx="7886700" cy="994172"/>
          </a:xfrm>
        </p:spPr>
        <p:txBody>
          <a:bodyPr/>
          <a:lstStyle/>
          <a:p>
            <a:pPr algn="ctr"/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Станция</a:t>
            </a:r>
            <a:r>
              <a:rPr lang="ru-RU" dirty="0" smtClean="0"/>
              <a:t> </a:t>
            </a:r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авторизации. </a:t>
            </a:r>
            <a:b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Авторизация и получения ключа доступа к КИМ.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744" y="1405682"/>
            <a:ext cx="5710430" cy="32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645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411510"/>
            <a:ext cx="7886700" cy="994172"/>
          </a:xfrm>
        </p:spPr>
        <p:txBody>
          <a:bodyPr/>
          <a:lstStyle/>
          <a:p>
            <a:pPr algn="ctr"/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Станция</a:t>
            </a:r>
            <a:r>
              <a:rPr lang="ru-RU" dirty="0" smtClean="0"/>
              <a:t> </a:t>
            </a:r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авторизации. </a:t>
            </a:r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Мониторинг.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744" y="1377134"/>
            <a:ext cx="5655407" cy="32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24022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411510"/>
            <a:ext cx="7886700" cy="994172"/>
          </a:xfrm>
        </p:spPr>
        <p:txBody>
          <a:bodyPr/>
          <a:lstStyle/>
          <a:p>
            <a:pPr algn="ctr"/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Станция</a:t>
            </a:r>
            <a:r>
              <a:rPr lang="ru-RU" dirty="0" smtClean="0"/>
              <a:t> </a:t>
            </a:r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авторизации. </a:t>
            </a:r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Мониторинг. Статусы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8204" y="1347614"/>
            <a:ext cx="5704891" cy="326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0574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411510"/>
            <a:ext cx="7886700" cy="994172"/>
          </a:xfrm>
        </p:spPr>
        <p:txBody>
          <a:bodyPr/>
          <a:lstStyle/>
          <a:p>
            <a:pPr algn="ctr"/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Станция</a:t>
            </a:r>
            <a:r>
              <a:rPr lang="ru-RU" dirty="0" smtClean="0"/>
              <a:t> </a:t>
            </a:r>
            <a:r>
              <a:rPr lang="ru-RU" sz="25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авторизации. </a:t>
            </a:r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Мониторинг. Передача актов и журналов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405682"/>
            <a:ext cx="4896544" cy="32623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220072" y="1404521"/>
            <a:ext cx="386577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Aft>
                <a:spcPts val="600"/>
              </a:spcAft>
              <a:defRPr/>
            </a:pPr>
            <a:r>
              <a:rPr lang="ru-RU" sz="1200" dirty="0">
                <a:ln w="0"/>
                <a:solidFill>
                  <a:srgbClr val="0070C0"/>
                </a:solidFill>
              </a:rPr>
              <a:t>Файлы актов и журналов автоматически сохраняются в папку «</a:t>
            </a:r>
            <a:r>
              <a:rPr lang="ru-RU" sz="1200" dirty="0" err="1">
                <a:ln w="0"/>
                <a:solidFill>
                  <a:srgbClr val="0070C0"/>
                </a:solidFill>
              </a:rPr>
              <a:t>PPE_Export</a:t>
            </a:r>
            <a:r>
              <a:rPr lang="ru-RU" sz="1200" dirty="0">
                <a:ln w="0"/>
                <a:solidFill>
                  <a:srgbClr val="0070C0"/>
                </a:solidFill>
              </a:rPr>
              <a:t>»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на </a:t>
            </a:r>
            <a:r>
              <a:rPr lang="ru-RU" sz="1200" dirty="0" err="1" smtClean="0">
                <a:ln w="0"/>
                <a:solidFill>
                  <a:srgbClr val="0070C0"/>
                </a:solidFill>
              </a:rPr>
              <a:t>флеш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-накопителе</a:t>
            </a:r>
            <a:r>
              <a:rPr lang="ru-RU" sz="1200" dirty="0">
                <a:ln w="0"/>
                <a:solidFill>
                  <a:srgbClr val="0070C0"/>
                </a:solidFill>
              </a:rPr>
              <a:t>.</a:t>
            </a:r>
          </a:p>
          <a:p>
            <a:pPr lvl="0" algn="just" eaLnBrk="0" fontAlgn="base" hangingPunct="0">
              <a:spcAft>
                <a:spcPts val="600"/>
              </a:spcAft>
              <a:defRPr/>
            </a:pPr>
            <a:r>
              <a:rPr lang="ru-RU" sz="1200" dirty="0">
                <a:ln w="0"/>
                <a:solidFill>
                  <a:srgbClr val="0070C0"/>
                </a:solidFill>
              </a:rPr>
              <a:t>Имена файлов актов для технологии печати КИМ в аудиториях ППЭ начинаются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с префикса </a:t>
            </a:r>
            <a:r>
              <a:rPr lang="ru-RU" sz="1200" dirty="0">
                <a:ln w="0"/>
                <a:solidFill>
                  <a:srgbClr val="0070C0"/>
                </a:solidFill>
              </a:rPr>
              <a:t>«ACT_PRINT».</a:t>
            </a:r>
          </a:p>
          <a:p>
            <a:pPr lvl="0" algn="just" eaLnBrk="0" fontAlgn="base" hangingPunct="0">
              <a:spcAft>
                <a:spcPts val="600"/>
              </a:spcAft>
              <a:defRPr/>
            </a:pPr>
            <a:r>
              <a:rPr lang="ru-RU" sz="1200" dirty="0">
                <a:ln w="0"/>
                <a:solidFill>
                  <a:srgbClr val="0070C0"/>
                </a:solidFill>
              </a:rPr>
              <a:t>Имена файлов журналов для технологии печати КИМ в аудиториях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ППЭ начинаются </a:t>
            </a:r>
            <a:r>
              <a:rPr lang="ru-RU" sz="1200" dirty="0">
                <a:ln w="0"/>
                <a:solidFill>
                  <a:srgbClr val="0070C0"/>
                </a:solidFill>
              </a:rPr>
              <a:t>с префикса «END_PRINT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».</a:t>
            </a:r>
            <a:endParaRPr lang="ru-RU" sz="1200" dirty="0">
              <a:ln w="0"/>
              <a:solidFill>
                <a:srgbClr val="0070C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919" y="2758738"/>
            <a:ext cx="2042836" cy="6059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2861702"/>
            <a:ext cx="1114425" cy="40005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220072" y="3364716"/>
            <a:ext cx="3865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Aft>
                <a:spcPts val="600"/>
              </a:spcAft>
              <a:defRPr/>
            </a:pPr>
            <a:r>
              <a:rPr lang="ru-RU" sz="1200" dirty="0">
                <a:ln w="0"/>
                <a:solidFill>
                  <a:srgbClr val="0070C0"/>
                </a:solidFill>
              </a:rPr>
              <a:t>В случае, если для выбранной даты файлы актов или журналов были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успешно переданы</a:t>
            </a:r>
            <a:r>
              <a:rPr lang="ru-RU" sz="1200" dirty="0">
                <a:ln w="0"/>
                <a:solidFill>
                  <a:srgbClr val="0070C0"/>
                </a:solidFill>
              </a:rPr>
              <a:t>, то соответствующий индикатор будет иметь синий цвет. Если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передача актов </a:t>
            </a:r>
            <a:r>
              <a:rPr lang="ru-RU" sz="1200" dirty="0">
                <a:ln w="0"/>
                <a:solidFill>
                  <a:srgbClr val="0070C0"/>
                </a:solidFill>
              </a:rPr>
              <a:t>или журналов для выбранной даты ещё не выполнялась, будет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отображаться индикатор </a:t>
            </a:r>
            <a:r>
              <a:rPr lang="ru-RU" sz="1200" dirty="0">
                <a:ln w="0"/>
                <a:solidFill>
                  <a:srgbClr val="0070C0"/>
                </a:solidFill>
              </a:rPr>
              <a:t>красного цвета.</a:t>
            </a:r>
          </a:p>
        </p:txBody>
      </p:sp>
    </p:spTree>
    <p:extLst>
      <p:ext uri="{BB962C8B-B14F-4D97-AF65-F5344CB8AC3E}">
        <p14:creationId xmlns:p14="http://schemas.microsoft.com/office/powerpoint/2010/main" val="3760925025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411510"/>
            <a:ext cx="7886700" cy="720080"/>
          </a:xfrm>
        </p:spPr>
        <p:txBody>
          <a:bodyPr/>
          <a:lstStyle/>
          <a:p>
            <a:pPr algn="ctr"/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Мониторинг готовности ППЭ на федеральном уровне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9582"/>
            <a:ext cx="8784976" cy="3572743"/>
          </a:xfrm>
        </p:spPr>
      </p:pic>
    </p:spTree>
    <p:extLst>
      <p:ext uri="{BB962C8B-B14F-4D97-AF65-F5344CB8AC3E}">
        <p14:creationId xmlns:p14="http://schemas.microsoft.com/office/powerpoint/2010/main" val="63542314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7534"/>
            <a:ext cx="7920880" cy="66487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Цели проведения тренировочных мероприятий</a:t>
            </a:r>
            <a:endParaRPr lang="ru-RU" sz="24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1292404"/>
            <a:ext cx="7272808" cy="256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264"/>
              </a:spcAft>
            </a:pPr>
            <a:r>
              <a:rPr lang="ru-RU" sz="16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Цели:</a:t>
            </a:r>
            <a:endParaRPr lang="ru-RU" sz="16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</a:rPr>
              <a:t>Обучение специалистов пунктов проведения экзаменов, ранее не участвовавших в экзаменах с применением технологий </a:t>
            </a:r>
            <a:r>
              <a:rPr lang="ru-RU" sz="1600" dirty="0">
                <a:solidFill>
                  <a:srgbClr val="0070C0"/>
                </a:solidFill>
                <a:latin typeface="Arial" panose="020B0604020202020204" pitchFamily="34" charset="0"/>
              </a:rPr>
              <a:t>печати контрольных измерительных материалов (далее-КИМ) в аудиториях ППЭ и  сканирования экзаменационных материалов (далее – ЭМ) в </a:t>
            </a: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</a:rPr>
              <a:t>ППЭ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  <a:latin typeface="Arial" panose="020B0604020202020204" pitchFamily="34" charset="0"/>
              </a:rPr>
              <a:t>Апробация нового оборудования, предназначенного для проведения экзаменов в 2017 году</a:t>
            </a:r>
            <a:endParaRPr lang="ru-RU" sz="16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361950" lvl="0" indent="-361950" algn="just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ru-RU" sz="1200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635811"/>
            <a:ext cx="727280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264"/>
              </a:spcAft>
            </a:pPr>
            <a:r>
              <a:rPr lang="ru-RU" sz="14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Тренировочные мероприятия проводятся 25 ноября 2016 года, время начала 10:00, предмет – русский язык,.</a:t>
            </a:r>
          </a:p>
          <a:p>
            <a:pPr>
              <a:lnSpc>
                <a:spcPct val="150000"/>
              </a:lnSpc>
              <a:spcAft>
                <a:spcPts val="264"/>
              </a:spcAft>
            </a:pPr>
            <a:r>
              <a:rPr lang="ru-RU" sz="14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Учащиеся не приглашаются.</a:t>
            </a:r>
            <a:endParaRPr lang="ru-RU" sz="14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ru-RU" sz="1400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5335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411510"/>
            <a:ext cx="7886700" cy="576064"/>
          </a:xfrm>
        </p:spPr>
        <p:txBody>
          <a:bodyPr/>
          <a:lstStyle/>
          <a:p>
            <a:pPr algn="ctr"/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Журнал апробации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843558"/>
            <a:ext cx="8712968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Aft>
                <a:spcPts val="600"/>
              </a:spcAft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Имя файла журнала апробации имеет вид «RR </a:t>
            </a:r>
            <a:r>
              <a:rPr lang="ru-RU" sz="1200" dirty="0">
                <a:ln w="0"/>
                <a:solidFill>
                  <a:srgbClr val="0070C0"/>
                </a:solidFill>
              </a:rPr>
              <a:t>ППЭ PPPP Журнал проведения апробации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25.11.2016.xls»</a:t>
            </a:r>
          </a:p>
          <a:p>
            <a:pPr lvl="0" algn="just" eaLnBrk="0" fontAlgn="base" hangingPunct="0">
              <a:spcAft>
                <a:spcPts val="600"/>
              </a:spcAft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При заполнении в ППЭ имя нужно изменить следующим образом:</a:t>
            </a:r>
          </a:p>
          <a:p>
            <a:pPr marL="228600" lvl="0" indent="-228600" algn="just" eaLnBrk="0" fontAlgn="base" hangingPunct="0">
              <a:spcAft>
                <a:spcPts val="600"/>
              </a:spcAft>
              <a:buAutoNum type="arabicPeriod"/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Вместо «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RR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»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поставить код региона – 61</a:t>
            </a:r>
          </a:p>
          <a:p>
            <a:pPr marL="228600" lvl="0" indent="-228600" algn="just" eaLnBrk="0" fontAlgn="base" hangingPunct="0">
              <a:spcAft>
                <a:spcPts val="600"/>
              </a:spcAft>
              <a:buAutoNum type="arabicPeriod"/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Вместо «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PPPP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» поставить код ППЭ</a:t>
            </a:r>
          </a:p>
          <a:p>
            <a:pPr algn="just" eaLnBrk="0" fontAlgn="base" hangingPunct="0">
              <a:spcAft>
                <a:spcPts val="600"/>
              </a:spcAft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Например, для ППЭ 101 имя журнала должно выглядеть следующим образом: </a:t>
            </a:r>
          </a:p>
          <a:p>
            <a:pPr algn="just" eaLnBrk="0" fontAlgn="base" hangingPunct="0">
              <a:spcAft>
                <a:spcPts val="600"/>
              </a:spcAft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61 ППЭ 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0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101 </a:t>
            </a:r>
            <a:r>
              <a:rPr lang="ru-RU" sz="1200" dirty="0">
                <a:ln w="0"/>
                <a:solidFill>
                  <a:srgbClr val="0070C0"/>
                </a:solidFill>
              </a:rPr>
              <a:t>PPPP Журнал проведения апробации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25.11.2016.xls</a:t>
            </a:r>
            <a:endParaRPr lang="ru-RU" sz="1200" dirty="0">
              <a:ln w="0"/>
              <a:solidFill>
                <a:srgbClr val="0070C0"/>
              </a:solidFill>
            </a:endParaRPr>
          </a:p>
          <a:p>
            <a:pPr algn="just" eaLnBrk="0" fontAlgn="base" hangingPunct="0">
              <a:spcAft>
                <a:spcPts val="600"/>
              </a:spcAft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Заполненный журнал и техническую информацию со всех станций печати КИМ и сканирования в ППЭ (содержимое папки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 C:\Log)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передать в РЦОИ </a:t>
            </a:r>
            <a:r>
              <a:rPr lang="ru-RU" sz="1200" dirty="0" smtClean="0">
                <a:ln w="0"/>
                <a:solidFill>
                  <a:srgbClr val="FF0000"/>
                </a:solidFill>
              </a:rPr>
              <a:t>25.11.2016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 </a:t>
            </a:r>
            <a:r>
              <a:rPr lang="ru-RU" sz="1200" dirty="0" smtClean="0">
                <a:ln w="0"/>
                <a:solidFill>
                  <a:srgbClr val="FF0000"/>
                </a:solidFill>
              </a:rPr>
              <a:t>на адрес электронной почты </a:t>
            </a:r>
            <a:r>
              <a:rPr lang="en-US" sz="1200" dirty="0" smtClean="0">
                <a:ln w="0"/>
                <a:solidFill>
                  <a:srgbClr val="FF0000"/>
                </a:solidFill>
                <a:hlinkClick r:id="rId2"/>
              </a:rPr>
              <a:t>ege@rcoi61.org.ru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. </a:t>
            </a:r>
            <a:r>
              <a:rPr lang="ru-RU" sz="1200" b="1" dirty="0">
                <a:ln w="0"/>
                <a:solidFill>
                  <a:srgbClr val="FF0000"/>
                </a:solidFill>
              </a:rPr>
              <a:t>Эти материалы не нужно отправлять через станцию авторизации</a:t>
            </a:r>
            <a:r>
              <a:rPr lang="ru-RU" sz="1200" dirty="0" smtClean="0">
                <a:ln w="0"/>
                <a:solidFill>
                  <a:srgbClr val="FF0000"/>
                </a:solidFill>
              </a:rPr>
              <a:t>!</a:t>
            </a:r>
          </a:p>
          <a:p>
            <a:pPr lvl="0" algn="just" eaLnBrk="0" fontAlgn="base" hangingPunct="0">
              <a:spcAft>
                <a:spcPts val="600"/>
              </a:spcAft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Техническая информация с каждой станций печати должна быть упакована в отдельный архив с именем файла «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log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_</a:t>
            </a:r>
            <a:r>
              <a:rPr lang="en-US" sz="1200" dirty="0" err="1" smtClean="0">
                <a:ln w="0"/>
                <a:solidFill>
                  <a:srgbClr val="0070C0"/>
                </a:solidFill>
              </a:rPr>
              <a:t>print_PPPP_AAAA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», где 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PPPP –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код ППЭ, АААА – номер аудитории. Для станции сканирования </a:t>
            </a:r>
            <a:r>
              <a:rPr lang="ru-RU" sz="1200" dirty="0">
                <a:ln w="0"/>
                <a:solidFill>
                  <a:srgbClr val="0070C0"/>
                </a:solidFill>
              </a:rPr>
              <a:t>«</a:t>
            </a:r>
            <a:r>
              <a:rPr lang="en-US" sz="1200" dirty="0">
                <a:ln w="0"/>
                <a:solidFill>
                  <a:srgbClr val="0070C0"/>
                </a:solidFill>
              </a:rPr>
              <a:t>log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_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scan_PPPP_7777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»</a:t>
            </a:r>
          </a:p>
          <a:p>
            <a:pPr algn="just" eaLnBrk="0" fontAlgn="base" hangingPunct="0">
              <a:spcAft>
                <a:spcPts val="600"/>
              </a:spcAft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Например для ППЭ 101:</a:t>
            </a:r>
          </a:p>
          <a:p>
            <a:pPr marL="171450" indent="-171450" algn="just" eaLnBrk="0" fontAlgn="base" hangingPunct="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для станции печати в аудитории 1, имя файла должно быть </a:t>
            </a:r>
            <a:r>
              <a:rPr lang="en-US" sz="1200" dirty="0">
                <a:ln w="0"/>
                <a:solidFill>
                  <a:srgbClr val="0070C0"/>
                </a:solidFill>
              </a:rPr>
              <a:t>log</a:t>
            </a:r>
            <a:r>
              <a:rPr lang="ru-RU" sz="1200" dirty="0">
                <a:ln w="0"/>
                <a:solidFill>
                  <a:srgbClr val="0070C0"/>
                </a:solidFill>
              </a:rPr>
              <a:t>_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print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_0101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_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0001.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zip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или 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log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_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print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_0101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_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0001.</a:t>
            </a:r>
            <a:r>
              <a:rPr lang="en-US" sz="1200" dirty="0" err="1" smtClean="0">
                <a:ln w="0"/>
                <a:solidFill>
                  <a:srgbClr val="0070C0"/>
                </a:solidFill>
              </a:rPr>
              <a:t>rar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, в зависимости от используемого ПО архивации данных. </a:t>
            </a:r>
          </a:p>
          <a:p>
            <a:pPr marL="171450" indent="-171450" algn="just" eaLnBrk="0" fontAlgn="base" hangingPunct="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для станции сканирования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 </a:t>
            </a:r>
            <a:r>
              <a:rPr lang="en-US" sz="1200" dirty="0">
                <a:ln w="0"/>
                <a:solidFill>
                  <a:srgbClr val="0070C0"/>
                </a:solidFill>
              </a:rPr>
              <a:t>log</a:t>
            </a:r>
            <a:r>
              <a:rPr lang="ru-RU" sz="1200" dirty="0">
                <a:ln w="0"/>
                <a:solidFill>
                  <a:srgbClr val="0070C0"/>
                </a:solidFill>
              </a:rPr>
              <a:t>_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scan_0101_7777.zip </a:t>
            </a:r>
            <a:r>
              <a:rPr lang="ru-RU" sz="1200" dirty="0" smtClean="0">
                <a:ln w="0"/>
                <a:solidFill>
                  <a:srgbClr val="0070C0"/>
                </a:solidFill>
              </a:rPr>
              <a:t>или </a:t>
            </a:r>
            <a:r>
              <a:rPr lang="en-US" sz="1200" dirty="0">
                <a:ln w="0"/>
                <a:solidFill>
                  <a:srgbClr val="0070C0"/>
                </a:solidFill>
              </a:rPr>
              <a:t>log</a:t>
            </a:r>
            <a:r>
              <a:rPr lang="ru-RU" sz="1200" dirty="0">
                <a:ln w="0"/>
                <a:solidFill>
                  <a:srgbClr val="0070C0"/>
                </a:solidFill>
              </a:rPr>
              <a:t>_</a:t>
            </a:r>
            <a:r>
              <a:rPr lang="en-US" sz="1200" dirty="0" smtClean="0">
                <a:ln w="0"/>
                <a:solidFill>
                  <a:srgbClr val="0070C0"/>
                </a:solidFill>
              </a:rPr>
              <a:t>scan_0101_7777.rar</a:t>
            </a:r>
            <a:endParaRPr lang="ru-RU" sz="1200" dirty="0">
              <a:ln w="0"/>
              <a:solidFill>
                <a:srgbClr val="0070C0"/>
              </a:solidFill>
            </a:endParaRPr>
          </a:p>
          <a:p>
            <a:pPr lvl="0" algn="just" eaLnBrk="0" fontAlgn="base" hangingPunct="0">
              <a:spcAft>
                <a:spcPts val="600"/>
              </a:spcAft>
              <a:defRPr/>
            </a:pPr>
            <a:r>
              <a:rPr lang="ru-RU" sz="1200" dirty="0" smtClean="0">
                <a:ln w="0"/>
                <a:solidFill>
                  <a:srgbClr val="0070C0"/>
                </a:solidFill>
              </a:rPr>
              <a:t>В письме должны быть указаны, ФИО и контакты специалистов, с которыми оперативно можно будет решить проблемы по заполнению журналов.</a:t>
            </a:r>
            <a:endParaRPr lang="ru-RU" sz="1200" dirty="0">
              <a:ln w="0"/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560134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7886700" cy="994172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технической поддержки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9582"/>
            <a:ext cx="8712968" cy="38164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+mj-lt"/>
              </a:rPr>
              <a:t>Федеральная техническая поддержка ППЭ – с 21.11.2016 по 25.11.2016</a:t>
            </a:r>
          </a:p>
          <a:p>
            <a:r>
              <a:rPr lang="ru-RU" b="1" dirty="0" smtClean="0">
                <a:latin typeface="+mj-lt"/>
              </a:rPr>
              <a:t>Телефон «горячей линии»:  8(800)775-88-43</a:t>
            </a:r>
          </a:p>
          <a:p>
            <a:r>
              <a:rPr lang="ru-RU" b="1" dirty="0" smtClean="0">
                <a:latin typeface="+mj-lt"/>
              </a:rPr>
              <a:t>Адрес электронной почты: </a:t>
            </a:r>
            <a:r>
              <a:rPr lang="en-US" b="1" dirty="0" smtClean="0">
                <a:latin typeface="+mj-lt"/>
                <a:hlinkClick r:id="rId2"/>
              </a:rPr>
              <a:t>support-ppe@help.rustest.ru</a:t>
            </a:r>
            <a:endParaRPr lang="en-US" b="1" dirty="0" smtClean="0">
              <a:latin typeface="+mj-lt"/>
            </a:endParaRPr>
          </a:p>
          <a:p>
            <a:pPr marL="0" indent="0">
              <a:buNone/>
            </a:pPr>
            <a:r>
              <a:rPr lang="ru-RU" b="1" dirty="0" smtClean="0">
                <a:latin typeface="+mj-lt"/>
              </a:rPr>
              <a:t>Региональная техническая поддержка:</a:t>
            </a:r>
          </a:p>
          <a:p>
            <a:pPr marL="0" indent="0">
              <a:buNone/>
            </a:pPr>
            <a:r>
              <a:rPr lang="ru-RU" b="1" dirty="0" smtClean="0">
                <a:latin typeface="+mj-lt"/>
              </a:rPr>
              <a:t>Центр технической поддержки: </a:t>
            </a:r>
            <a:r>
              <a:rPr lang="en-US" b="1" dirty="0" smtClean="0">
                <a:latin typeface="+mj-lt"/>
                <a:hlinkClick r:id="rId3"/>
              </a:rPr>
              <a:t>http</a:t>
            </a:r>
            <a:r>
              <a:rPr lang="en-US" b="1" dirty="0">
                <a:latin typeface="+mj-lt"/>
                <a:hlinkClick r:id="rId3"/>
              </a:rPr>
              <a:t>://support.rcoi61.ru</a:t>
            </a:r>
            <a:r>
              <a:rPr lang="en-US" b="1" dirty="0" smtClean="0">
                <a:latin typeface="+mj-lt"/>
                <a:hlinkClick r:id="rId3"/>
              </a:rPr>
              <a:t>/</a:t>
            </a:r>
            <a:r>
              <a:rPr lang="en-US" b="1" dirty="0" smtClean="0">
                <a:latin typeface="+mj-lt"/>
              </a:rPr>
              <a:t> </a:t>
            </a:r>
            <a:endParaRPr lang="en-US" b="1" dirty="0">
              <a:latin typeface="+mj-lt"/>
            </a:endParaRPr>
          </a:p>
          <a:p>
            <a:pPr marL="0" indent="0">
              <a:buNone/>
            </a:pPr>
            <a:r>
              <a:rPr lang="ru-RU" b="1" dirty="0" smtClean="0">
                <a:latin typeface="+mj-lt"/>
              </a:rPr>
              <a:t>Телефоны и адреса электронной почты специалистов:</a:t>
            </a:r>
          </a:p>
          <a:p>
            <a:r>
              <a:rPr lang="ru-RU" b="1" dirty="0">
                <a:latin typeface="+mj-lt"/>
              </a:rPr>
              <a:t>Богданова В.А. – </a:t>
            </a:r>
            <a:r>
              <a:rPr lang="ru-RU" b="1" dirty="0" smtClean="0">
                <a:latin typeface="+mj-lt"/>
              </a:rPr>
              <a:t>8(863)210-50-11, </a:t>
            </a:r>
            <a:r>
              <a:rPr lang="en-US" b="1" dirty="0" smtClean="0">
                <a:latin typeface="+mj-lt"/>
              </a:rPr>
              <a:t>ege@rcoi61.org.ru</a:t>
            </a:r>
            <a:endParaRPr lang="ru-RU" b="1" dirty="0">
              <a:latin typeface="+mj-lt"/>
            </a:endParaRPr>
          </a:p>
          <a:p>
            <a:r>
              <a:rPr lang="ru-RU" b="1" dirty="0" smtClean="0">
                <a:latin typeface="+mj-lt"/>
              </a:rPr>
              <a:t>Назаренко Е.А. – 8(863)210-50-13</a:t>
            </a:r>
            <a:r>
              <a:rPr lang="en-US" b="1" dirty="0" smtClean="0">
                <a:latin typeface="+mj-lt"/>
              </a:rPr>
              <a:t>, enazarenko@rcoi61.org.ru</a:t>
            </a:r>
            <a:endParaRPr lang="ru-RU" b="1" dirty="0" smtClean="0">
              <a:latin typeface="+mj-lt"/>
            </a:endParaRPr>
          </a:p>
          <a:p>
            <a:endParaRPr lang="ru-RU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3593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15566"/>
            <a:ext cx="7886700" cy="9941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6A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006AB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3269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11510"/>
            <a:ext cx="7920880" cy="66487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Задачи проведения тренировочных мероприятий</a:t>
            </a:r>
            <a:endParaRPr lang="ru-RU" sz="2400" b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987574"/>
            <a:ext cx="8568952" cy="3808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264"/>
              </a:spcAft>
            </a:pPr>
            <a:r>
              <a:rPr lang="ru-RU" sz="14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Задачи:</a:t>
            </a:r>
            <a:endParaRPr lang="ru-RU" sz="1400" b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Изучение инструктивно-методической и эксплуатационной документации специалистами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Подготовка материалов для проведения тренировочных мероприятий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Подготовка и настройка оборудования для проведения тренировочных мероприятий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Техническая подготовка ППЭ, включая установку и настройку программного обеспечения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Контроль технической готовности с использованием </a:t>
            </a:r>
            <a:r>
              <a:rPr lang="ru-RU" sz="1400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токенов</a:t>
            </a: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 (ключей шифрования) членов ГЭК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Получение ключа доступа к КИМ с федерального портала выдачи ключей с использованием </a:t>
            </a:r>
            <a:r>
              <a:rPr lang="ru-RU" sz="1400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токена</a:t>
            </a: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 члена ГЭК в день проведения экзамена.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Проведение экзамена с применением технологии печати КИМ в ППЭ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Перевод бланков участников в электронный вид в ППЭ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Отработка процедур мониторинга готовности ППЭ на всех этапах тренировочных мероприятий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</a:rPr>
              <a:t>Заполнение и передача в РЦОИ журнала проведения апробации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ru-RU" sz="1400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9044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214296"/>
            <a:ext cx="7886700" cy="994172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Предоставляемое ПО и материалы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15566"/>
            <a:ext cx="8064896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0" indent="-361950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600" dirty="0" smtClean="0">
                <a:ln w="0"/>
                <a:solidFill>
                  <a:srgbClr val="0070C0"/>
                </a:solidFill>
              </a:rPr>
              <a:t>Дистрибутив ПО Станция печати КИМ, версия 4.3</a:t>
            </a:r>
            <a:endParaRPr lang="ru-RU" sz="1600" dirty="0">
              <a:ln w="0"/>
              <a:solidFill>
                <a:srgbClr val="0070C0"/>
              </a:solidFill>
            </a:endParaRPr>
          </a:p>
          <a:p>
            <a:pPr marL="361950" lvl="0" indent="-361950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600" dirty="0" smtClean="0">
                <a:ln w="0"/>
                <a:solidFill>
                  <a:srgbClr val="0070C0"/>
                </a:solidFill>
              </a:rPr>
              <a:t>Дистрибутив ПО Станция авторизации в ППЭ, версия 2.6.1 </a:t>
            </a:r>
            <a:endParaRPr lang="ru-RU" sz="1600" dirty="0">
              <a:ln w="0"/>
              <a:solidFill>
                <a:srgbClr val="0070C0"/>
              </a:solidFill>
            </a:endParaRPr>
          </a:p>
          <a:p>
            <a:pPr marL="361950" lvl="0" indent="-361950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600" dirty="0" smtClean="0">
                <a:ln w="0"/>
                <a:solidFill>
                  <a:srgbClr val="0070C0"/>
                </a:solidFill>
              </a:rPr>
              <a:t>Дистрибутив ПО Станция сканирования в ППЭ, версия 2.0</a:t>
            </a:r>
            <a:endParaRPr lang="ru-RU" sz="1600" dirty="0">
              <a:ln w="0"/>
              <a:solidFill>
                <a:srgbClr val="0070C0"/>
              </a:solidFill>
            </a:endParaRPr>
          </a:p>
          <a:p>
            <a:pPr marL="361950" lvl="0" indent="-361950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600" dirty="0" smtClean="0">
                <a:ln w="0"/>
                <a:solidFill>
                  <a:srgbClr val="0070C0"/>
                </a:solidFill>
              </a:rPr>
              <a:t>Электронные КИМ для записи на </a:t>
            </a:r>
            <a:r>
              <a:rPr lang="en-US" sz="1600" dirty="0" smtClean="0">
                <a:ln w="0"/>
                <a:solidFill>
                  <a:srgbClr val="0070C0"/>
                </a:solidFill>
              </a:rPr>
              <a:t>CD-</a:t>
            </a:r>
            <a:r>
              <a:rPr lang="ru-RU" sz="1600" dirty="0" smtClean="0">
                <a:ln w="0"/>
                <a:solidFill>
                  <a:srgbClr val="0070C0"/>
                </a:solidFill>
              </a:rPr>
              <a:t>диски: русский язык, 1 диск по 15 КИМ, 1 диск по 5 КИМ, дата экзамена 25.11.2016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600" dirty="0" smtClean="0">
                <a:ln w="0"/>
                <a:solidFill>
                  <a:srgbClr val="0070C0"/>
                </a:solidFill>
              </a:rPr>
              <a:t>Комплект заполненных бланков участников ЕГЭ в электронном виде (обработанные, черно-белые)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600" dirty="0" smtClean="0">
                <a:ln w="0"/>
                <a:solidFill>
                  <a:srgbClr val="0070C0"/>
                </a:solidFill>
              </a:rPr>
              <a:t>Сборник форм 2016, форма 13-02 МАШ, форма 18-МАШ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600" dirty="0" smtClean="0">
                <a:ln w="0"/>
                <a:solidFill>
                  <a:srgbClr val="0070C0"/>
                </a:solidFill>
              </a:rPr>
              <a:t>Сертификат федерального уровня для загрузки на станцию сканирования в ППЭ (на апробации заменяет сертификаты сотрудников РЦОИ)</a:t>
            </a:r>
          </a:p>
          <a:p>
            <a:pPr marL="361950" lvl="0" indent="-361950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1600" dirty="0" smtClean="0">
                <a:ln w="0"/>
                <a:solidFill>
                  <a:srgbClr val="0070C0"/>
                </a:solidFill>
              </a:rPr>
              <a:t>Журнал проведения апробации</a:t>
            </a:r>
            <a:endParaRPr lang="ru-RU" sz="1600" dirty="0">
              <a:ln w="0"/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453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214296"/>
            <a:ext cx="7886700" cy="994172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Предоставляемое ПО и материалы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51920" y="915566"/>
            <a:ext cx="51845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Aft>
                <a:spcPts val="600"/>
              </a:spcAft>
              <a:defRPr/>
            </a:pPr>
            <a:r>
              <a:rPr lang="ru-RU" sz="1500" b="1" dirty="0" smtClean="0">
                <a:ln w="0"/>
                <a:solidFill>
                  <a:srgbClr val="0070C0"/>
                </a:solidFill>
              </a:rPr>
              <a:t>ПО и материалы будут размещены на</a:t>
            </a:r>
          </a:p>
          <a:p>
            <a:pPr lvl="0" eaLnBrk="0" fontAlgn="base" hangingPunct="0">
              <a:spcAft>
                <a:spcPts val="600"/>
              </a:spcAft>
              <a:defRPr/>
            </a:pPr>
            <a:r>
              <a:rPr lang="ru-RU" sz="1500" b="1" dirty="0">
                <a:ln w="0"/>
                <a:solidFill>
                  <a:srgbClr val="0070C0"/>
                </a:solidFill>
              </a:rPr>
              <a:t>Облако</a:t>
            </a:r>
            <a:r>
              <a:rPr lang="en-US" sz="1500" b="1" dirty="0">
                <a:ln w="0"/>
                <a:solidFill>
                  <a:srgbClr val="0070C0"/>
                </a:solidFill>
              </a:rPr>
              <a:t>@mail.ru</a:t>
            </a:r>
            <a:r>
              <a:rPr lang="en-US" sz="1500" b="1" dirty="0" smtClean="0">
                <a:ln w="0"/>
                <a:solidFill>
                  <a:srgbClr val="0070C0"/>
                </a:solidFill>
              </a:rPr>
              <a:t>: </a:t>
            </a:r>
            <a:r>
              <a:rPr lang="en-US" sz="1500" b="1" dirty="0" smtClean="0">
                <a:ln w="0"/>
                <a:solidFill>
                  <a:srgbClr val="0070C0"/>
                </a:solidFill>
                <a:hlinkClick r:id="rId3"/>
              </a:rPr>
              <a:t>https</a:t>
            </a:r>
            <a:r>
              <a:rPr lang="en-US" sz="1500" b="1" dirty="0">
                <a:ln w="0"/>
                <a:solidFill>
                  <a:srgbClr val="0070C0"/>
                </a:solidFill>
                <a:hlinkClick r:id="rId3"/>
              </a:rPr>
              <a:t>://</a:t>
            </a:r>
            <a:r>
              <a:rPr lang="en-US" sz="1500" b="1" dirty="0" smtClean="0">
                <a:ln w="0"/>
                <a:solidFill>
                  <a:srgbClr val="0070C0"/>
                </a:solidFill>
                <a:hlinkClick r:id="rId3"/>
              </a:rPr>
              <a:t>cloud.mail.ru/public/2J6E/Uq9cFs512</a:t>
            </a:r>
            <a:endParaRPr lang="ru-RU" sz="1500" b="1" dirty="0" smtClean="0">
              <a:ln w="0"/>
              <a:solidFill>
                <a:srgbClr val="0070C0"/>
              </a:solidFill>
            </a:endParaRPr>
          </a:p>
          <a:p>
            <a:pPr lvl="0" eaLnBrk="0" fontAlgn="base" hangingPunct="0">
              <a:spcAft>
                <a:spcPts val="600"/>
              </a:spcAft>
              <a:defRPr/>
            </a:pPr>
            <a:r>
              <a:rPr lang="ru-RU" sz="1500" b="1" dirty="0" err="1" smtClean="0">
                <a:ln w="0"/>
                <a:solidFill>
                  <a:srgbClr val="0070C0"/>
                </a:solidFill>
              </a:rPr>
              <a:t>Яндекс.Диск</a:t>
            </a:r>
            <a:r>
              <a:rPr lang="ru-RU" sz="1500" b="1" dirty="0" smtClean="0">
                <a:ln w="0"/>
                <a:solidFill>
                  <a:srgbClr val="0070C0"/>
                </a:solidFill>
              </a:rPr>
              <a:t>:</a:t>
            </a:r>
            <a:endParaRPr lang="en-US" sz="1500" b="1" dirty="0" smtClean="0">
              <a:ln w="0"/>
              <a:solidFill>
                <a:srgbClr val="0070C0"/>
              </a:solidFill>
            </a:endParaRPr>
          </a:p>
          <a:p>
            <a:pPr lvl="0" eaLnBrk="0" fontAlgn="base" hangingPunct="0">
              <a:spcAft>
                <a:spcPts val="600"/>
              </a:spcAft>
              <a:defRPr/>
            </a:pPr>
            <a:r>
              <a:rPr lang="en-US" sz="1500" b="1" dirty="0" smtClean="0">
                <a:ln w="0"/>
                <a:solidFill>
                  <a:srgbClr val="0070C0"/>
                </a:solidFill>
                <a:hlinkClick r:id="rId4"/>
              </a:rPr>
              <a:t>https</a:t>
            </a:r>
            <a:r>
              <a:rPr lang="en-US" sz="1500" b="1" dirty="0">
                <a:ln w="0"/>
                <a:solidFill>
                  <a:srgbClr val="0070C0"/>
                </a:solidFill>
                <a:hlinkClick r:id="rId4"/>
              </a:rPr>
              <a:t>://</a:t>
            </a:r>
            <a:r>
              <a:rPr lang="en-US" sz="1500" b="1" dirty="0" smtClean="0">
                <a:ln w="0"/>
                <a:solidFill>
                  <a:srgbClr val="0070C0"/>
                </a:solidFill>
                <a:hlinkClick r:id="rId4"/>
              </a:rPr>
              <a:t>yadi.sk/d/ZHtxpO6TzCBw5</a:t>
            </a:r>
            <a:endParaRPr lang="ru-RU" sz="1500" b="1" dirty="0" smtClean="0">
              <a:ln w="0"/>
              <a:solidFill>
                <a:srgbClr val="0070C0"/>
              </a:solidFill>
            </a:endParaRPr>
          </a:p>
          <a:p>
            <a:pPr lvl="0" eaLnBrk="0" fontAlgn="base" hangingPunct="0">
              <a:spcAft>
                <a:spcPts val="600"/>
              </a:spcAft>
              <a:defRPr/>
            </a:pPr>
            <a:r>
              <a:rPr lang="ru-RU" sz="1500" b="1" dirty="0" smtClean="0">
                <a:ln w="0"/>
                <a:solidFill>
                  <a:srgbClr val="0070C0"/>
                </a:solidFill>
              </a:rPr>
              <a:t>сайте технической поддержки ГИА-11 ГБУ РО «РОЦОИСО»: </a:t>
            </a:r>
            <a:r>
              <a:rPr lang="en-US" sz="1500" b="1" dirty="0" smtClean="0">
                <a:ln w="0"/>
                <a:solidFill>
                  <a:srgbClr val="0070C0"/>
                </a:solidFill>
                <a:hlinkClick r:id="rId5"/>
              </a:rPr>
              <a:t>http://ege.rcoi61.org.ru</a:t>
            </a:r>
            <a:r>
              <a:rPr lang="ru-RU" sz="1500" b="1" dirty="0" smtClean="0">
                <a:ln w="0"/>
                <a:solidFill>
                  <a:srgbClr val="0070C0"/>
                </a:solidFill>
              </a:rPr>
              <a:t>: ссылки на указанные выше ресурсы</a:t>
            </a:r>
          </a:p>
          <a:p>
            <a:pPr lvl="0" eaLnBrk="0" fontAlgn="base" hangingPunct="0">
              <a:spcAft>
                <a:spcPts val="600"/>
              </a:spcAft>
              <a:defRPr/>
            </a:pPr>
            <a:r>
              <a:rPr lang="ru-RU" sz="1500" b="1" dirty="0" smtClean="0">
                <a:ln w="0"/>
                <a:solidFill>
                  <a:srgbClr val="0070C0"/>
                </a:solidFill>
              </a:rPr>
              <a:t>после получения из ФГБУ «Федеральный центр тестирования»</a:t>
            </a:r>
            <a:endParaRPr lang="ru-RU" sz="1500" b="1" dirty="0">
              <a:ln w="0"/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9626" y="915566"/>
            <a:ext cx="3458518" cy="26284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626" y="3564272"/>
            <a:ext cx="8704862" cy="1362075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 rot="5400000">
            <a:off x="107717" y="3170181"/>
            <a:ext cx="681910" cy="10627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5913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353382"/>
            <a:ext cx="7886700" cy="773278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Особые условия и ограничения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7574"/>
            <a:ext cx="806489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0" indent="-361950" algn="just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dirty="0" smtClean="0">
                <a:ln w="0"/>
                <a:solidFill>
                  <a:srgbClr val="0070C0"/>
                </a:solidFill>
              </a:rPr>
              <a:t>Тренировочные мероприятия проводятся 25.11.2016, время начала экзамена: 10-00 (ключ доступа с 9:30), все тренировочные мероприятия должны быть завершены до 16-00 по московскому времени</a:t>
            </a:r>
            <a:endParaRPr lang="ru-RU" dirty="0">
              <a:ln w="0"/>
              <a:solidFill>
                <a:srgbClr val="0070C0"/>
              </a:solidFill>
            </a:endParaRPr>
          </a:p>
          <a:p>
            <a:pPr marL="361950" lvl="0" indent="-361950" algn="just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dirty="0" smtClean="0">
                <a:ln w="0"/>
                <a:solidFill>
                  <a:srgbClr val="0070C0"/>
                </a:solidFill>
              </a:rPr>
              <a:t>Привлечение учащихся школ к апробации </a:t>
            </a:r>
            <a:r>
              <a:rPr lang="ru-RU" u="sng" dirty="0" smtClean="0">
                <a:ln w="0"/>
                <a:solidFill>
                  <a:srgbClr val="0070C0"/>
                </a:solidFill>
              </a:rPr>
              <a:t>не предусмотрено</a:t>
            </a:r>
            <a:endParaRPr lang="ru-RU" u="sng" dirty="0">
              <a:ln w="0"/>
              <a:solidFill>
                <a:srgbClr val="0070C0"/>
              </a:solidFill>
            </a:endParaRPr>
          </a:p>
          <a:p>
            <a:pPr marL="361950" lvl="0" indent="-361950" algn="just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dirty="0" smtClean="0">
                <a:ln w="0"/>
                <a:solidFill>
                  <a:srgbClr val="0070C0"/>
                </a:solidFill>
              </a:rPr>
              <a:t>Для проведения тренировочного экзамена в ППЭ необходимо наличие не менее одного </a:t>
            </a:r>
            <a:r>
              <a:rPr lang="ru-RU" dirty="0" err="1" smtClean="0">
                <a:ln w="0"/>
                <a:solidFill>
                  <a:srgbClr val="0070C0"/>
                </a:solidFill>
              </a:rPr>
              <a:t>токена</a:t>
            </a:r>
            <a:r>
              <a:rPr lang="ru-RU" dirty="0" smtClean="0">
                <a:ln w="0"/>
                <a:solidFill>
                  <a:srgbClr val="0070C0"/>
                </a:solidFill>
              </a:rPr>
              <a:t> члена ГЭК</a:t>
            </a:r>
            <a:endParaRPr lang="ru-RU" dirty="0">
              <a:ln w="0"/>
              <a:solidFill>
                <a:srgbClr val="0070C0"/>
              </a:solidFill>
            </a:endParaRPr>
          </a:p>
          <a:p>
            <a:pPr marL="361950" lvl="0" indent="-361950" algn="just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dirty="0" smtClean="0">
                <a:ln w="0"/>
                <a:solidFill>
                  <a:srgbClr val="0070C0"/>
                </a:solidFill>
              </a:rPr>
              <a:t>При проведении тренировочных мероприятий необходимо задействовать все станции, предназначенные для проведения экзаменов в 2017 году, включая резервные</a:t>
            </a:r>
          </a:p>
          <a:p>
            <a:pPr marL="361950" lvl="0" indent="-361950" algn="just" eaLnBrk="0" fontAlgn="base" hangingPunct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dirty="0" smtClean="0">
                <a:ln w="0"/>
                <a:solidFill>
                  <a:srgbClr val="0070C0"/>
                </a:solidFill>
              </a:rPr>
              <a:t>В качестве организаторов в аудитории, технических специалистов и членов ГЭК рекомендуется привлекать специалистов, которые будут задействованы при проведении ЕГЭ в 2017 году</a:t>
            </a:r>
          </a:p>
        </p:txBody>
      </p:sp>
    </p:spTree>
    <p:extLst>
      <p:ext uri="{BB962C8B-B14F-4D97-AF65-F5344CB8AC3E}">
        <p14:creationId xmlns:p14="http://schemas.microsoft.com/office/powerpoint/2010/main" val="17586295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353382"/>
            <a:ext cx="7886700" cy="773278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Особые условия и ограничения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7574"/>
            <a:ext cx="806489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0" indent="-361950" algn="just" eaLnBrk="0" fontAlgn="base" hangingPunct="0">
              <a:spcAft>
                <a:spcPts val="600"/>
              </a:spcAft>
              <a:buFont typeface="+mj-lt"/>
              <a:buAutoNum type="arabicPeriod" startAt="6"/>
              <a:defRPr/>
            </a:pPr>
            <a:r>
              <a:rPr lang="ru-RU" dirty="0" smtClean="0">
                <a:ln w="0"/>
                <a:solidFill>
                  <a:srgbClr val="0070C0"/>
                </a:solidFill>
              </a:rPr>
              <a:t>Количество аудиторий, задействованных при проведении тренировочных экзаменов, определяется количеством используемых рабочих станций и организаторов в аудитории, участвующих в тренировочных мероприятиях</a:t>
            </a:r>
          </a:p>
          <a:p>
            <a:pPr marL="361950" lvl="0" indent="-361950" algn="just" eaLnBrk="0" fontAlgn="base" hangingPunct="0">
              <a:spcAft>
                <a:spcPts val="600"/>
              </a:spcAft>
              <a:buFont typeface="+mj-lt"/>
              <a:buAutoNum type="arabicPeriod" startAt="6"/>
              <a:defRPr/>
            </a:pPr>
            <a:r>
              <a:rPr lang="ru-RU" dirty="0" smtClean="0">
                <a:ln w="0"/>
                <a:solidFill>
                  <a:srgbClr val="0070C0"/>
                </a:solidFill>
              </a:rPr>
              <a:t>Передача в РЦОИ и расшифровка бланков участников </a:t>
            </a:r>
            <a:r>
              <a:rPr lang="ru-RU" u="sng" dirty="0" smtClean="0">
                <a:ln w="0"/>
                <a:solidFill>
                  <a:srgbClr val="0070C0"/>
                </a:solidFill>
              </a:rPr>
              <a:t>не предусмотрены</a:t>
            </a:r>
          </a:p>
          <a:p>
            <a:pPr marL="361950" lvl="0" indent="-361950" algn="just" eaLnBrk="0" fontAlgn="base" hangingPunct="0">
              <a:spcAft>
                <a:spcPts val="600"/>
              </a:spcAft>
              <a:buFont typeface="+mj-lt"/>
              <a:buAutoNum type="arabicPeriod" startAt="6"/>
              <a:defRPr/>
            </a:pPr>
            <a:r>
              <a:rPr lang="ru-RU" dirty="0" smtClean="0">
                <a:ln w="0"/>
                <a:solidFill>
                  <a:srgbClr val="0070C0"/>
                </a:solidFill>
              </a:rPr>
              <a:t>Комплекты КИМ передаются в электронном виде, запись на </a:t>
            </a:r>
            <a:r>
              <a:rPr lang="en-US" dirty="0" smtClean="0">
                <a:ln w="0"/>
                <a:solidFill>
                  <a:srgbClr val="0070C0"/>
                </a:solidFill>
              </a:rPr>
              <a:t>CD-</a:t>
            </a:r>
            <a:r>
              <a:rPr lang="ru-RU" dirty="0" smtClean="0">
                <a:ln w="0"/>
                <a:solidFill>
                  <a:srgbClr val="0070C0"/>
                </a:solidFill>
              </a:rPr>
              <a:t>диск выполняется в ППЭ</a:t>
            </a:r>
          </a:p>
          <a:p>
            <a:pPr marL="361950" lvl="0" indent="-361950" algn="just" eaLnBrk="0" fontAlgn="base" hangingPunct="0">
              <a:spcAft>
                <a:spcPts val="600"/>
              </a:spcAft>
              <a:buFont typeface="+mj-lt"/>
              <a:buAutoNum type="arabicPeriod" startAt="6"/>
              <a:defRPr/>
            </a:pPr>
            <a:r>
              <a:rPr lang="ru-RU" dirty="0" smtClean="0">
                <a:ln w="0"/>
                <a:solidFill>
                  <a:srgbClr val="0070C0"/>
                </a:solidFill>
              </a:rPr>
              <a:t>Рекомендуется напечатать от 5 до 10 комплектов КИМ в рамках основной печати, от 1 до 3 комплектов в рамках дополнительной печати</a:t>
            </a:r>
          </a:p>
          <a:p>
            <a:pPr marL="361950" lvl="0" indent="-361950" algn="just" eaLnBrk="0" fontAlgn="base" hangingPunct="0">
              <a:spcAft>
                <a:spcPts val="600"/>
              </a:spcAft>
              <a:buFont typeface="+mj-lt"/>
              <a:buAutoNum type="arabicPeriod" startAt="6"/>
              <a:defRPr/>
            </a:pPr>
            <a:r>
              <a:rPr lang="ru-RU" dirty="0" smtClean="0">
                <a:ln w="0"/>
                <a:solidFill>
                  <a:srgbClr val="0070C0"/>
                </a:solidFill>
              </a:rPr>
              <a:t>Комплекты бланков участников и форм ППЭ передаются в электронном виде, печать изображений выполняется в ППЭ, при сканировании для каждой аудитории используется один и тот же комплект бланков участников.</a:t>
            </a:r>
            <a:endParaRPr lang="ru-RU" dirty="0">
              <a:ln w="0"/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4401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353382"/>
            <a:ext cx="7886700" cy="773278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План-график проведения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030846"/>
              </p:ext>
            </p:extLst>
          </p:nvPr>
        </p:nvGraphicFramePr>
        <p:xfrm>
          <a:off x="395537" y="987572"/>
          <a:ext cx="8496942" cy="31250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363">
                  <a:extLst>
                    <a:ext uri="{9D8B030D-6E8A-4147-A177-3AD203B41FA5}">
                      <a16:colId xmlns:a16="http://schemas.microsoft.com/office/drawing/2014/main" val="497409866"/>
                    </a:ext>
                  </a:extLst>
                </a:gridCol>
                <a:gridCol w="4460188">
                  <a:extLst>
                    <a:ext uri="{9D8B030D-6E8A-4147-A177-3AD203B41FA5}">
                      <a16:colId xmlns:a16="http://schemas.microsoft.com/office/drawing/2014/main" val="278512147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010636576"/>
                    </a:ext>
                  </a:extLst>
                </a:gridCol>
                <a:gridCol w="1071504">
                  <a:extLst>
                    <a:ext uri="{9D8B030D-6E8A-4147-A177-3AD203B41FA5}">
                      <a16:colId xmlns:a16="http://schemas.microsoft.com/office/drawing/2014/main" val="3462645858"/>
                    </a:ext>
                  </a:extLst>
                </a:gridCol>
                <a:gridCol w="1016727">
                  <a:extLst>
                    <a:ext uri="{9D8B030D-6E8A-4147-A177-3AD203B41FA5}">
                      <a16:colId xmlns:a16="http://schemas.microsoft.com/office/drawing/2014/main" val="3968710258"/>
                    </a:ext>
                  </a:extLst>
                </a:gridCol>
              </a:tblGrid>
              <a:tr h="62566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п/п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работ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Исполнитель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начала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окончания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1806902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Размещение инструкции по проведению тренировочных мероприятий</a:t>
                      </a:r>
                      <a:r>
                        <a:rPr lang="ru-RU" baseline="0" dirty="0" smtClean="0"/>
                        <a:t> и документации на сайте ФЦТ (</a:t>
                      </a:r>
                      <a:r>
                        <a:rPr lang="en-US" baseline="0" dirty="0" smtClean="0">
                          <a:hlinkClick r:id="rId3"/>
                        </a:rPr>
                        <a:t>http://www.rustest.ru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ФЦТ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18.11.2016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6816126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Размещение материалов для проведения тренировочных</a:t>
                      </a:r>
                      <a:r>
                        <a:rPr lang="ru-RU" baseline="0" dirty="0" smtClean="0"/>
                        <a:t> мероприятий на технологическом портале ФЦТ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ФЦТ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18.11.2016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9844979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Передача в ППЭ материалов для проведения тренировочных мероприятий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РЦОИ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21.11.2016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9823955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Получение</a:t>
                      </a:r>
                      <a:r>
                        <a:rPr lang="ru-RU" baseline="0" dirty="0" smtClean="0"/>
                        <a:t> материалов для проведения тренировочных мероприятий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Технический специалист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21.11.2016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3467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82046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353382"/>
            <a:ext cx="7886700" cy="773278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b="1" dirty="0" smtClean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План-график проведения</a:t>
            </a:r>
            <a:endParaRPr lang="ru-RU" sz="2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40510"/>
              </p:ext>
            </p:extLst>
          </p:nvPr>
        </p:nvGraphicFramePr>
        <p:xfrm>
          <a:off x="395537" y="987572"/>
          <a:ext cx="8496942" cy="3551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363">
                  <a:extLst>
                    <a:ext uri="{9D8B030D-6E8A-4147-A177-3AD203B41FA5}">
                      <a16:colId xmlns:a16="http://schemas.microsoft.com/office/drawing/2014/main" val="497409866"/>
                    </a:ext>
                  </a:extLst>
                </a:gridCol>
                <a:gridCol w="4460188">
                  <a:extLst>
                    <a:ext uri="{9D8B030D-6E8A-4147-A177-3AD203B41FA5}">
                      <a16:colId xmlns:a16="http://schemas.microsoft.com/office/drawing/2014/main" val="278512147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010636576"/>
                    </a:ext>
                  </a:extLst>
                </a:gridCol>
                <a:gridCol w="1071504">
                  <a:extLst>
                    <a:ext uri="{9D8B030D-6E8A-4147-A177-3AD203B41FA5}">
                      <a16:colId xmlns:a16="http://schemas.microsoft.com/office/drawing/2014/main" val="3462645858"/>
                    </a:ext>
                  </a:extLst>
                </a:gridCol>
                <a:gridCol w="1016727">
                  <a:extLst>
                    <a:ext uri="{9D8B030D-6E8A-4147-A177-3AD203B41FA5}">
                      <a16:colId xmlns:a16="http://schemas.microsoft.com/office/drawing/2014/main" val="3968710258"/>
                    </a:ext>
                  </a:extLst>
                </a:gridCol>
              </a:tblGrid>
              <a:tr h="62566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п/п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работ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Исполнитель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начала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окончания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1806902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материалов для проведения тренировочных мероприятий: запись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CD-</a:t>
                      </a:r>
                      <a:r>
                        <a:rPr lang="ru-RU" baseline="0" dirty="0" smtClean="0"/>
                        <a:t>дисков с КИМ, печать бланков участников ЕГЭ, печать форм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Технический специалист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21.11.2016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6816126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Техническая</a:t>
                      </a:r>
                      <a:r>
                        <a:rPr lang="ru-RU" baseline="0" dirty="0" smtClean="0"/>
                        <a:t> подготовка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Технический специалист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22.11.2016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9844979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Контроль технической готовности ППЭ и получение пакета с ЭМ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Технический специалист ППЭ, член ГЭК, руководитель</a:t>
                      </a:r>
                      <a:r>
                        <a:rPr lang="ru-RU" baseline="0" dirty="0" smtClean="0"/>
                        <a:t> ППЭ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23.11.2016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9823955"/>
                  </a:ext>
                </a:extLst>
              </a:tr>
              <a:tr h="4477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Размещение ключей доступа</a:t>
                      </a:r>
                      <a:r>
                        <a:rPr lang="ru-RU" baseline="0" dirty="0" smtClean="0"/>
                        <a:t> к КИМ на федеральном портале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ФЦТ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25.11.2016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3467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4857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2" id="{CEBC74F9-042F-448F-8AAA-698833DA8DB4}" vid="{1724FC90-208A-4202-B044-19B5B9726295}"/>
    </a:ext>
  </a:extLst>
</a:theme>
</file>

<file path=ppt/theme/theme2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7775</TotalTime>
  <Words>1332</Words>
  <Application>Microsoft Office PowerPoint</Application>
  <PresentationFormat>Экран (16:9)</PresentationFormat>
  <Paragraphs>213</Paragraphs>
  <Slides>22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Verdana</vt:lpstr>
      <vt:lpstr>Wingdings</vt:lpstr>
      <vt:lpstr>Тема2</vt:lpstr>
      <vt:lpstr>Шаблон</vt:lpstr>
      <vt:lpstr>Тренировочные мероприятия по отработке технологий печати КИМ и сканирования ЭМ в ППЭ</vt:lpstr>
      <vt:lpstr>Цели проведения тренировочных мероприятий</vt:lpstr>
      <vt:lpstr>Задачи проведения тренировочных мероприятий</vt:lpstr>
      <vt:lpstr>Предоставляемое ПО и материалы</vt:lpstr>
      <vt:lpstr>Предоставляемое ПО и материалы</vt:lpstr>
      <vt:lpstr>Особые условия и ограничения</vt:lpstr>
      <vt:lpstr>Особые условия и ограничения</vt:lpstr>
      <vt:lpstr>План-график проведения</vt:lpstr>
      <vt:lpstr>План-график проведения</vt:lpstr>
      <vt:lpstr>План-график проведения</vt:lpstr>
      <vt:lpstr>План-график проведения</vt:lpstr>
      <vt:lpstr>Сканирование форм ППЭ</vt:lpstr>
      <vt:lpstr>Станция авторизации. Настройка</vt:lpstr>
      <vt:lpstr>Станция авторизации. Главное окно.</vt:lpstr>
      <vt:lpstr>Станция авторизации.  Авторизация и получения ключа доступа к КИМ.</vt:lpstr>
      <vt:lpstr>Станция авторизации. Мониторинг.</vt:lpstr>
      <vt:lpstr>Станция авторизации. Мониторинг. Статусы</vt:lpstr>
      <vt:lpstr>Станция авторизации.  Мониторинг. Передача актов и журналов</vt:lpstr>
      <vt:lpstr>Мониторинг готовности ППЭ на федеральном уровне</vt:lpstr>
      <vt:lpstr>Журнал апробации</vt:lpstr>
      <vt:lpstr>Порядок технической поддержки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269</cp:revision>
  <cp:lastPrinted>2016-01-12T09:31:01Z</cp:lastPrinted>
  <dcterms:created xsi:type="dcterms:W3CDTF">2014-08-11T13:20:55Z</dcterms:created>
  <dcterms:modified xsi:type="dcterms:W3CDTF">2016-11-22T10:44:58Z</dcterms:modified>
</cp:coreProperties>
</file>