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2"/>
  </p:notesMasterIdLst>
  <p:sldIdLst>
    <p:sldId id="267" r:id="rId3"/>
    <p:sldId id="268" r:id="rId4"/>
    <p:sldId id="269" r:id="rId5"/>
    <p:sldId id="271" r:id="rId6"/>
    <p:sldId id="274" r:id="rId7"/>
    <p:sldId id="275" r:id="rId8"/>
    <p:sldId id="276" r:id="rId9"/>
    <p:sldId id="282" r:id="rId10"/>
    <p:sldId id="283" r:id="rId11"/>
    <p:sldId id="284" r:id="rId12"/>
    <p:sldId id="285" r:id="rId13"/>
    <p:sldId id="272" r:id="rId14"/>
    <p:sldId id="273" r:id="rId15"/>
    <p:sldId id="286" r:id="rId16"/>
    <p:sldId id="266" r:id="rId17"/>
    <p:sldId id="277" r:id="rId18"/>
    <p:sldId id="287" r:id="rId19"/>
    <p:sldId id="289" r:id="rId20"/>
    <p:sldId id="288" r:id="rId21"/>
  </p:sldIdLst>
  <p:sldSz cx="9144000" cy="5143500" type="screen16x9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AB3"/>
    <a:srgbClr val="E2001A"/>
    <a:srgbClr val="0000FF"/>
    <a:srgbClr val="FFFFFF"/>
    <a:srgbClr val="C8C8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4" autoAdjust="0"/>
    <p:restoredTop sz="95551" autoAdjust="0"/>
  </p:normalViewPr>
  <p:slideViewPr>
    <p:cSldViewPr>
      <p:cViewPr varScale="1">
        <p:scale>
          <a:sx n="156" d="100"/>
          <a:sy n="156" d="100"/>
        </p:scale>
        <p:origin x="114" y="14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57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9CABEE-70B7-4A8D-8441-9376BB00CC51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72D89A-5F09-4DB6-81B6-E326000CFA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21543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8EA13-D9A6-4BAE-B522-FC219645DE9D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622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49312" y="1020387"/>
            <a:ext cx="7772400" cy="1551712"/>
          </a:xfrm>
        </p:spPr>
        <p:txBody>
          <a:bodyPr>
            <a:normAutofit/>
          </a:bodyPr>
          <a:lstStyle>
            <a:lvl1pPr>
              <a:defRPr sz="3650" baseline="0">
                <a:latin typeface="Arial" panose="020B0604020202020204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81766" y="3046657"/>
            <a:ext cx="4056693" cy="823172"/>
          </a:xfrm>
        </p:spPr>
        <p:txBody>
          <a:bodyPr>
            <a:normAutofit/>
          </a:bodyPr>
          <a:lstStyle>
            <a:lvl1pPr marL="0" indent="0" algn="ctr">
              <a:buNone/>
              <a:defRPr sz="1231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375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510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26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02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77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53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6287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0043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996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849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1" y="957067"/>
            <a:ext cx="1999292" cy="363755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1" y="957067"/>
            <a:ext cx="5849780" cy="363755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2303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991248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764963"/>
      </p:ext>
    </p:extLst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9915364"/>
      </p:ext>
    </p:extLst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8209175"/>
      </p:ext>
    </p:extLst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339552"/>
      </p:ext>
    </p:extLst>
  </p:cSld>
  <p:clrMapOvr>
    <a:masterClrMapping/>
  </p:clrMapOvr>
  <p:transition spd="slow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101324"/>
      </p:ext>
    </p:extLst>
  </p:cSld>
  <p:clrMapOvr>
    <a:masterClrMapping/>
  </p:clrMapOvr>
  <p:transition spd="slow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372551"/>
      </p:ext>
    </p:extLst>
  </p:cSld>
  <p:clrMapOvr>
    <a:masterClrMapping/>
  </p:clrMapOvr>
  <p:transition spd="slow"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8865808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3631" y="133895"/>
            <a:ext cx="6983169" cy="664870"/>
          </a:xfrm>
        </p:spPr>
        <p:txBody>
          <a:bodyPr>
            <a:normAutofit/>
          </a:bodyPr>
          <a:lstStyle>
            <a:lvl1pPr>
              <a:defRPr sz="2286" b="1" i="0" baseline="0">
                <a:solidFill>
                  <a:srgbClr val="FF0000"/>
                </a:solidFill>
                <a:latin typeface="Arial" panose="020B0604020202020204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155" b="1" i="0" baseline="0">
                <a:solidFill>
                  <a:srgbClr val="0072BC"/>
                </a:solidFill>
                <a:latin typeface="Arial" panose="020B0604020202020204" pitchFamily="34" charset="0"/>
              </a:defRPr>
            </a:lvl1pPr>
            <a:lvl2pPr>
              <a:defRPr sz="1935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759">
                <a:latin typeface="Arial" panose="020B0604020202020204" pitchFamily="34" charset="0"/>
                <a:cs typeface="Arial" panose="020B0604020202020204" pitchFamily="34" charset="0"/>
              </a:defRPr>
            </a:lvl3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8813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983997"/>
      </p:ext>
    </p:extLst>
  </p:cSld>
  <p:clrMapOvr>
    <a:masterClrMapping/>
  </p:clrMapOvr>
  <p:transition spd="slow"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5485232"/>
      </p:ext>
    </p:extLst>
  </p:cSld>
  <p:clrMapOvr>
    <a:masterClrMapping/>
  </p:clrMapOvr>
  <p:transition spd="slow">
    <p:wip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742248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3631" y="1305332"/>
            <a:ext cx="6791082" cy="3021400"/>
          </a:xfrm>
        </p:spPr>
        <p:txBody>
          <a:bodyPr anchor="t"/>
          <a:lstStyle>
            <a:lvl1pPr algn="ctr">
              <a:defRPr sz="3254" b="1" cap="all" baseline="0">
                <a:solidFill>
                  <a:srgbClr val="FF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03631" y="70574"/>
            <a:ext cx="6720178" cy="633209"/>
          </a:xfrm>
        </p:spPr>
        <p:txBody>
          <a:bodyPr anchor="b"/>
          <a:lstStyle>
            <a:lvl1pPr marL="0" indent="0" algn="ctr">
              <a:buNone/>
              <a:defRPr sz="1627" b="1" cap="all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375542" indent="0">
              <a:buNone/>
              <a:defRPr sz="1495">
                <a:solidFill>
                  <a:schemeClr val="tx1">
                    <a:tint val="75000"/>
                  </a:schemeClr>
                </a:solidFill>
              </a:defRPr>
            </a:lvl2pPr>
            <a:lvl3pPr marL="751085" indent="0">
              <a:buNone/>
              <a:defRPr sz="1275">
                <a:solidFill>
                  <a:schemeClr val="tx1">
                    <a:tint val="75000"/>
                  </a:schemeClr>
                </a:solidFill>
              </a:defRPr>
            </a:lvl3pPr>
            <a:lvl4pPr marL="1126626" indent="0">
              <a:buNone/>
              <a:defRPr sz="1143">
                <a:solidFill>
                  <a:schemeClr val="tx1">
                    <a:tint val="75000"/>
                  </a:schemeClr>
                </a:solidFill>
              </a:defRPr>
            </a:lvl4pPr>
            <a:lvl5pPr marL="1502168" indent="0">
              <a:buNone/>
              <a:defRPr sz="1143">
                <a:solidFill>
                  <a:schemeClr val="tx1">
                    <a:tint val="75000"/>
                  </a:schemeClr>
                </a:solidFill>
              </a:defRPr>
            </a:lvl5pPr>
            <a:lvl6pPr marL="1877711" indent="0">
              <a:buNone/>
              <a:defRPr sz="1143">
                <a:solidFill>
                  <a:schemeClr val="tx1">
                    <a:tint val="75000"/>
                  </a:schemeClr>
                </a:solidFill>
              </a:defRPr>
            </a:lvl6pPr>
            <a:lvl7pPr marL="2253253" indent="0">
              <a:buNone/>
              <a:defRPr sz="1143">
                <a:solidFill>
                  <a:schemeClr val="tx1">
                    <a:tint val="75000"/>
                  </a:schemeClr>
                </a:solidFill>
              </a:defRPr>
            </a:lvl7pPr>
            <a:lvl8pPr marL="2628795" indent="0">
              <a:buNone/>
              <a:defRPr sz="1143">
                <a:solidFill>
                  <a:schemeClr val="tx1">
                    <a:tint val="75000"/>
                  </a:schemeClr>
                </a:solidFill>
              </a:defRPr>
            </a:lvl8pPr>
            <a:lvl9pPr marL="3004337" indent="0">
              <a:buNone/>
              <a:defRPr sz="11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472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1" y="1200152"/>
            <a:ext cx="4038600" cy="3394472"/>
          </a:xfrm>
        </p:spPr>
        <p:txBody>
          <a:bodyPr/>
          <a:lstStyle>
            <a:lvl1pPr>
              <a:defRPr sz="2286"/>
            </a:lvl1pPr>
            <a:lvl2pPr>
              <a:defRPr sz="1979"/>
            </a:lvl2pPr>
            <a:lvl3pPr>
              <a:defRPr sz="1627"/>
            </a:lvl3pPr>
            <a:lvl4pPr>
              <a:defRPr sz="1495"/>
            </a:lvl4pPr>
            <a:lvl5pPr>
              <a:defRPr sz="1495"/>
            </a:lvl5pPr>
            <a:lvl6pPr>
              <a:defRPr sz="1495"/>
            </a:lvl6pPr>
            <a:lvl7pPr>
              <a:defRPr sz="1495"/>
            </a:lvl7pPr>
            <a:lvl8pPr>
              <a:defRPr sz="1495"/>
            </a:lvl8pPr>
            <a:lvl9pPr>
              <a:defRPr sz="1495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2"/>
            <a:ext cx="4038600" cy="3394472"/>
          </a:xfrm>
        </p:spPr>
        <p:txBody>
          <a:bodyPr/>
          <a:lstStyle>
            <a:lvl1pPr>
              <a:defRPr sz="2286"/>
            </a:lvl1pPr>
            <a:lvl2pPr>
              <a:defRPr sz="1979"/>
            </a:lvl2pPr>
            <a:lvl3pPr>
              <a:defRPr sz="1627"/>
            </a:lvl3pPr>
            <a:lvl4pPr>
              <a:defRPr sz="1495"/>
            </a:lvl4pPr>
            <a:lvl5pPr>
              <a:defRPr sz="1495"/>
            </a:lvl5pPr>
            <a:lvl6pPr>
              <a:defRPr sz="1495"/>
            </a:lvl6pPr>
            <a:lvl7pPr>
              <a:defRPr sz="1495"/>
            </a:lvl7pPr>
            <a:lvl8pPr>
              <a:defRPr sz="1495"/>
            </a:lvl8pPr>
            <a:lvl9pPr>
              <a:defRPr sz="1495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703631" y="133895"/>
            <a:ext cx="6983169" cy="664870"/>
          </a:xfrm>
        </p:spPr>
        <p:txBody>
          <a:bodyPr>
            <a:normAutofit/>
          </a:bodyPr>
          <a:lstStyle>
            <a:lvl1pPr>
              <a:defRPr sz="2286" b="1" i="0" baseline="0">
                <a:solidFill>
                  <a:srgbClr val="FF0000"/>
                </a:solidFill>
                <a:latin typeface="Arial" panose="020B0604020202020204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108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9" cy="479822"/>
          </a:xfrm>
        </p:spPr>
        <p:txBody>
          <a:bodyPr anchor="b"/>
          <a:lstStyle>
            <a:lvl1pPr marL="0" indent="0">
              <a:buNone/>
              <a:defRPr sz="1979" b="1"/>
            </a:lvl1pPr>
            <a:lvl2pPr marL="375542" indent="0">
              <a:buNone/>
              <a:defRPr sz="1627" b="1"/>
            </a:lvl2pPr>
            <a:lvl3pPr marL="751085" indent="0">
              <a:buNone/>
              <a:defRPr sz="1495" b="1"/>
            </a:lvl3pPr>
            <a:lvl4pPr marL="1126626" indent="0">
              <a:buNone/>
              <a:defRPr sz="1275" b="1"/>
            </a:lvl4pPr>
            <a:lvl5pPr marL="1502168" indent="0">
              <a:buNone/>
              <a:defRPr sz="1275" b="1"/>
            </a:lvl5pPr>
            <a:lvl6pPr marL="1877711" indent="0">
              <a:buNone/>
              <a:defRPr sz="1275" b="1"/>
            </a:lvl6pPr>
            <a:lvl7pPr marL="2253253" indent="0">
              <a:buNone/>
              <a:defRPr sz="1275" b="1"/>
            </a:lvl7pPr>
            <a:lvl8pPr marL="2628795" indent="0">
              <a:buNone/>
              <a:defRPr sz="1275" b="1"/>
            </a:lvl8pPr>
            <a:lvl9pPr marL="3004337" indent="0">
              <a:buNone/>
              <a:defRPr sz="1275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9" cy="2963466"/>
          </a:xfrm>
        </p:spPr>
        <p:txBody>
          <a:bodyPr/>
          <a:lstStyle>
            <a:lvl1pPr>
              <a:defRPr sz="1979"/>
            </a:lvl1pPr>
            <a:lvl2pPr>
              <a:defRPr sz="1627"/>
            </a:lvl2pPr>
            <a:lvl3pPr>
              <a:defRPr sz="1495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1979" b="1"/>
            </a:lvl1pPr>
            <a:lvl2pPr marL="375542" indent="0">
              <a:buNone/>
              <a:defRPr sz="1627" b="1"/>
            </a:lvl2pPr>
            <a:lvl3pPr marL="751085" indent="0">
              <a:buNone/>
              <a:defRPr sz="1495" b="1"/>
            </a:lvl3pPr>
            <a:lvl4pPr marL="1126626" indent="0">
              <a:buNone/>
              <a:defRPr sz="1275" b="1"/>
            </a:lvl4pPr>
            <a:lvl5pPr marL="1502168" indent="0">
              <a:buNone/>
              <a:defRPr sz="1275" b="1"/>
            </a:lvl5pPr>
            <a:lvl6pPr marL="1877711" indent="0">
              <a:buNone/>
              <a:defRPr sz="1275" b="1"/>
            </a:lvl6pPr>
            <a:lvl7pPr marL="2253253" indent="0">
              <a:buNone/>
              <a:defRPr sz="1275" b="1"/>
            </a:lvl7pPr>
            <a:lvl8pPr marL="2628795" indent="0">
              <a:buNone/>
              <a:defRPr sz="1275" b="1"/>
            </a:lvl8pPr>
            <a:lvl9pPr marL="3004337" indent="0">
              <a:buNone/>
              <a:defRPr sz="1275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1979"/>
            </a:lvl1pPr>
            <a:lvl2pPr>
              <a:defRPr sz="1627"/>
            </a:lvl2pPr>
            <a:lvl3pPr>
              <a:defRPr sz="1495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703631" y="133895"/>
            <a:ext cx="6983169" cy="664870"/>
          </a:xfrm>
        </p:spPr>
        <p:txBody>
          <a:bodyPr>
            <a:normAutofit/>
          </a:bodyPr>
          <a:lstStyle>
            <a:lvl1pPr>
              <a:defRPr sz="2286" b="1" i="0" baseline="0">
                <a:solidFill>
                  <a:srgbClr val="FF0000"/>
                </a:solidFill>
                <a:latin typeface="Arial" panose="020B0604020202020204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6027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703631" y="133895"/>
            <a:ext cx="6983169" cy="664870"/>
          </a:xfrm>
        </p:spPr>
        <p:txBody>
          <a:bodyPr>
            <a:normAutofit/>
          </a:bodyPr>
          <a:lstStyle>
            <a:lvl1pPr>
              <a:defRPr sz="2286" b="1" i="0" baseline="0">
                <a:solidFill>
                  <a:srgbClr val="FF0000"/>
                </a:solidFill>
                <a:latin typeface="Arial" panose="020B0604020202020204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8030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460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4331" y="925407"/>
            <a:ext cx="3008313" cy="696810"/>
          </a:xfrm>
        </p:spPr>
        <p:txBody>
          <a:bodyPr anchor="b"/>
          <a:lstStyle>
            <a:lvl1pPr algn="l">
              <a:defRPr sz="1627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925406"/>
            <a:ext cx="5111750" cy="3669219"/>
          </a:xfrm>
        </p:spPr>
        <p:txBody>
          <a:bodyPr/>
          <a:lstStyle>
            <a:lvl1pPr>
              <a:defRPr sz="2638"/>
            </a:lvl1pPr>
            <a:lvl2pPr>
              <a:defRPr sz="2286"/>
            </a:lvl2pPr>
            <a:lvl3pPr>
              <a:defRPr sz="1979"/>
            </a:lvl3pPr>
            <a:lvl4pPr>
              <a:defRPr sz="1627"/>
            </a:lvl4pPr>
            <a:lvl5pPr>
              <a:defRPr sz="1627"/>
            </a:lvl5pPr>
            <a:lvl6pPr>
              <a:defRPr sz="1627"/>
            </a:lvl6pPr>
            <a:lvl7pPr>
              <a:defRPr sz="1627"/>
            </a:lvl7pPr>
            <a:lvl8pPr>
              <a:defRPr sz="1627"/>
            </a:lvl8pPr>
            <a:lvl9pPr>
              <a:defRPr sz="1627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5" y="1653876"/>
            <a:ext cx="3008313" cy="2940749"/>
          </a:xfrm>
        </p:spPr>
        <p:txBody>
          <a:bodyPr/>
          <a:lstStyle>
            <a:lvl1pPr marL="0" indent="0">
              <a:buNone/>
              <a:defRPr sz="1143"/>
            </a:lvl1pPr>
            <a:lvl2pPr marL="375542" indent="0">
              <a:buNone/>
              <a:defRPr sz="1011"/>
            </a:lvl2pPr>
            <a:lvl3pPr marL="751085" indent="0">
              <a:buNone/>
              <a:defRPr sz="835"/>
            </a:lvl3pPr>
            <a:lvl4pPr marL="1126626" indent="0">
              <a:buNone/>
              <a:defRPr sz="704"/>
            </a:lvl4pPr>
            <a:lvl5pPr marL="1502168" indent="0">
              <a:buNone/>
              <a:defRPr sz="704"/>
            </a:lvl5pPr>
            <a:lvl6pPr marL="1877711" indent="0">
              <a:buNone/>
              <a:defRPr sz="704"/>
            </a:lvl6pPr>
            <a:lvl7pPr marL="2253253" indent="0">
              <a:buNone/>
              <a:defRPr sz="704"/>
            </a:lvl7pPr>
            <a:lvl8pPr marL="2628795" indent="0">
              <a:buNone/>
              <a:defRPr sz="704"/>
            </a:lvl8pPr>
            <a:lvl9pPr marL="3004337" indent="0">
              <a:buNone/>
              <a:defRPr sz="704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0242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3"/>
          </a:xfrm>
        </p:spPr>
        <p:txBody>
          <a:bodyPr anchor="b"/>
          <a:lstStyle>
            <a:lvl1pPr algn="l">
              <a:defRPr sz="1627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9" y="1147030"/>
            <a:ext cx="5484173" cy="2398652"/>
          </a:xfrm>
        </p:spPr>
        <p:txBody>
          <a:bodyPr/>
          <a:lstStyle>
            <a:lvl1pPr marL="0" indent="0">
              <a:buNone/>
              <a:defRPr sz="2638"/>
            </a:lvl1pPr>
            <a:lvl2pPr marL="375542" indent="0">
              <a:buNone/>
              <a:defRPr sz="2286"/>
            </a:lvl2pPr>
            <a:lvl3pPr marL="751085" indent="0">
              <a:buNone/>
              <a:defRPr sz="1979"/>
            </a:lvl3pPr>
            <a:lvl4pPr marL="1126626" indent="0">
              <a:buNone/>
              <a:defRPr sz="1627"/>
            </a:lvl4pPr>
            <a:lvl5pPr marL="1502168" indent="0">
              <a:buNone/>
              <a:defRPr sz="1627"/>
            </a:lvl5pPr>
            <a:lvl6pPr marL="1877711" indent="0">
              <a:buNone/>
              <a:defRPr sz="1627"/>
            </a:lvl6pPr>
            <a:lvl7pPr marL="2253253" indent="0">
              <a:buNone/>
              <a:defRPr sz="1627"/>
            </a:lvl7pPr>
            <a:lvl8pPr marL="2628795" indent="0">
              <a:buNone/>
              <a:defRPr sz="1627"/>
            </a:lvl8pPr>
            <a:lvl9pPr marL="3004337" indent="0">
              <a:buNone/>
              <a:defRPr sz="1627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</p:spPr>
        <p:txBody>
          <a:bodyPr/>
          <a:lstStyle>
            <a:lvl1pPr marL="0" indent="0">
              <a:buNone/>
              <a:defRPr sz="1143"/>
            </a:lvl1pPr>
            <a:lvl2pPr marL="375542" indent="0">
              <a:buNone/>
              <a:defRPr sz="1011"/>
            </a:lvl2pPr>
            <a:lvl3pPr marL="751085" indent="0">
              <a:buNone/>
              <a:defRPr sz="835"/>
            </a:lvl3pPr>
            <a:lvl4pPr marL="1126626" indent="0">
              <a:buNone/>
              <a:defRPr sz="704"/>
            </a:lvl4pPr>
            <a:lvl5pPr marL="1502168" indent="0">
              <a:buNone/>
              <a:defRPr sz="704"/>
            </a:lvl5pPr>
            <a:lvl6pPr marL="1877711" indent="0">
              <a:buNone/>
              <a:defRPr sz="704"/>
            </a:lvl6pPr>
            <a:lvl7pPr marL="2253253" indent="0">
              <a:buNone/>
              <a:defRPr sz="704"/>
            </a:lvl7pPr>
            <a:lvl8pPr marL="2628795" indent="0">
              <a:buNone/>
              <a:defRPr sz="704"/>
            </a:lvl8pPr>
            <a:lvl9pPr marL="3004337" indent="0">
              <a:buNone/>
              <a:defRPr sz="704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743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3631" y="205980"/>
            <a:ext cx="6983169" cy="592785"/>
          </a:xfrm>
          <a:prstGeom prst="rect">
            <a:avLst/>
          </a:prstGeom>
        </p:spPr>
        <p:txBody>
          <a:bodyPr vert="horz" lIns="170817" tIns="85409" rIns="170817" bIns="85409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2"/>
            <a:ext cx="8229600" cy="3394472"/>
          </a:xfrm>
          <a:prstGeom prst="rect">
            <a:avLst/>
          </a:prstGeom>
        </p:spPr>
        <p:txBody>
          <a:bodyPr vert="horz" lIns="170817" tIns="85409" rIns="170817" bIns="85409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5"/>
            <a:ext cx="2133600" cy="273844"/>
          </a:xfrm>
          <a:prstGeom prst="rect">
            <a:avLst/>
          </a:prstGeom>
        </p:spPr>
        <p:txBody>
          <a:bodyPr vert="horz" lIns="170817" tIns="85409" rIns="170817" bIns="85409" rtlCol="0" anchor="ctr"/>
          <a:lstStyle>
            <a:lvl1pPr algn="l">
              <a:defRPr sz="101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5"/>
            <a:ext cx="2895600" cy="273844"/>
          </a:xfrm>
          <a:prstGeom prst="rect">
            <a:avLst/>
          </a:prstGeom>
        </p:spPr>
        <p:txBody>
          <a:bodyPr vert="horz" lIns="170817" tIns="85409" rIns="170817" bIns="85409" rtlCol="0" anchor="ctr"/>
          <a:lstStyle>
            <a:lvl1pPr algn="ctr">
              <a:defRPr sz="101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5"/>
            <a:ext cx="2133600" cy="273844"/>
          </a:xfrm>
          <a:prstGeom prst="rect">
            <a:avLst/>
          </a:prstGeom>
        </p:spPr>
        <p:txBody>
          <a:bodyPr vert="horz" lIns="170817" tIns="85409" rIns="170817" bIns="85409" rtlCol="0" anchor="ctr"/>
          <a:lstStyle>
            <a:lvl1pPr algn="r">
              <a:defRPr sz="101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235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751085" rtl="0" eaLnBrk="1" latinLnBrk="0" hangingPunct="1">
        <a:spcBef>
          <a:spcPct val="0"/>
        </a:spcBef>
        <a:buNone/>
        <a:defRPr sz="3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1656" indent="-281656" algn="l" defTabSz="751085" rtl="0" eaLnBrk="1" latinLnBrk="0" hangingPunct="1">
        <a:spcBef>
          <a:spcPct val="20000"/>
        </a:spcBef>
        <a:buFont typeface="Arial" pitchFamily="34" charset="0"/>
        <a:buChar char="•"/>
        <a:defRPr sz="2638" kern="1200">
          <a:solidFill>
            <a:schemeClr val="tx1"/>
          </a:solidFill>
          <a:latin typeface="+mn-lt"/>
          <a:ea typeface="+mn-ea"/>
          <a:cs typeface="+mn-cs"/>
        </a:defRPr>
      </a:lvl1pPr>
      <a:lvl2pPr marL="610256" indent="-234714" algn="l" defTabSz="751085" rtl="0" eaLnBrk="1" latinLnBrk="0" hangingPunct="1">
        <a:spcBef>
          <a:spcPct val="20000"/>
        </a:spcBef>
        <a:buFont typeface="Arial" pitchFamily="34" charset="0"/>
        <a:buChar char="–"/>
        <a:defRPr sz="2286" kern="1200">
          <a:solidFill>
            <a:schemeClr val="tx1"/>
          </a:solidFill>
          <a:latin typeface="+mn-lt"/>
          <a:ea typeface="+mn-ea"/>
          <a:cs typeface="+mn-cs"/>
        </a:defRPr>
      </a:lvl2pPr>
      <a:lvl3pPr marL="938855" indent="-187771" algn="l" defTabSz="751085" rtl="0" eaLnBrk="1" latinLnBrk="0" hangingPunct="1">
        <a:spcBef>
          <a:spcPct val="20000"/>
        </a:spcBef>
        <a:buFont typeface="Arial" pitchFamily="34" charset="0"/>
        <a:buChar char="•"/>
        <a:defRPr sz="1979" kern="1200">
          <a:solidFill>
            <a:schemeClr val="tx1"/>
          </a:solidFill>
          <a:latin typeface="+mn-lt"/>
          <a:ea typeface="+mn-ea"/>
          <a:cs typeface="+mn-cs"/>
        </a:defRPr>
      </a:lvl3pPr>
      <a:lvl4pPr marL="1314398" indent="-187771" algn="l" defTabSz="751085" rtl="0" eaLnBrk="1" latinLnBrk="0" hangingPunct="1">
        <a:spcBef>
          <a:spcPct val="20000"/>
        </a:spcBef>
        <a:buFont typeface="Arial" pitchFamily="34" charset="0"/>
        <a:buChar char="–"/>
        <a:defRPr sz="1627" kern="1200">
          <a:solidFill>
            <a:schemeClr val="tx1"/>
          </a:solidFill>
          <a:latin typeface="+mn-lt"/>
          <a:ea typeface="+mn-ea"/>
          <a:cs typeface="+mn-cs"/>
        </a:defRPr>
      </a:lvl4pPr>
      <a:lvl5pPr marL="1689939" indent="-187771" algn="l" defTabSz="751085" rtl="0" eaLnBrk="1" latinLnBrk="0" hangingPunct="1">
        <a:spcBef>
          <a:spcPct val="20000"/>
        </a:spcBef>
        <a:buFont typeface="Arial" pitchFamily="34" charset="0"/>
        <a:buChar char="»"/>
        <a:defRPr sz="1627" kern="1200">
          <a:solidFill>
            <a:schemeClr val="tx1"/>
          </a:solidFill>
          <a:latin typeface="+mn-lt"/>
          <a:ea typeface="+mn-ea"/>
          <a:cs typeface="+mn-cs"/>
        </a:defRPr>
      </a:lvl5pPr>
      <a:lvl6pPr marL="2065482" indent="-187771" algn="l" defTabSz="751085" rtl="0" eaLnBrk="1" latinLnBrk="0" hangingPunct="1">
        <a:spcBef>
          <a:spcPct val="20000"/>
        </a:spcBef>
        <a:buFont typeface="Arial" pitchFamily="34" charset="0"/>
        <a:buChar char="•"/>
        <a:defRPr sz="1627" kern="1200">
          <a:solidFill>
            <a:schemeClr val="tx1"/>
          </a:solidFill>
          <a:latin typeface="+mn-lt"/>
          <a:ea typeface="+mn-ea"/>
          <a:cs typeface="+mn-cs"/>
        </a:defRPr>
      </a:lvl6pPr>
      <a:lvl7pPr marL="2441024" indent="-187771" algn="l" defTabSz="751085" rtl="0" eaLnBrk="1" latinLnBrk="0" hangingPunct="1">
        <a:spcBef>
          <a:spcPct val="20000"/>
        </a:spcBef>
        <a:buFont typeface="Arial" pitchFamily="34" charset="0"/>
        <a:buChar char="•"/>
        <a:defRPr sz="1627" kern="1200">
          <a:solidFill>
            <a:schemeClr val="tx1"/>
          </a:solidFill>
          <a:latin typeface="+mn-lt"/>
          <a:ea typeface="+mn-ea"/>
          <a:cs typeface="+mn-cs"/>
        </a:defRPr>
      </a:lvl7pPr>
      <a:lvl8pPr marL="2816566" indent="-187771" algn="l" defTabSz="751085" rtl="0" eaLnBrk="1" latinLnBrk="0" hangingPunct="1">
        <a:spcBef>
          <a:spcPct val="20000"/>
        </a:spcBef>
        <a:buFont typeface="Arial" pitchFamily="34" charset="0"/>
        <a:buChar char="•"/>
        <a:defRPr sz="1627" kern="1200">
          <a:solidFill>
            <a:schemeClr val="tx1"/>
          </a:solidFill>
          <a:latin typeface="+mn-lt"/>
          <a:ea typeface="+mn-ea"/>
          <a:cs typeface="+mn-cs"/>
        </a:defRPr>
      </a:lvl8pPr>
      <a:lvl9pPr marL="3192109" indent="-187771" algn="l" defTabSz="751085" rtl="0" eaLnBrk="1" latinLnBrk="0" hangingPunct="1">
        <a:spcBef>
          <a:spcPct val="20000"/>
        </a:spcBef>
        <a:buFont typeface="Arial" pitchFamily="34" charset="0"/>
        <a:buChar char="•"/>
        <a:defRPr sz="162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51085" rtl="0" eaLnBrk="1" latinLnBrk="0" hangingPunct="1">
        <a:defRPr sz="1495" kern="1200">
          <a:solidFill>
            <a:schemeClr val="tx1"/>
          </a:solidFill>
          <a:latin typeface="+mn-lt"/>
          <a:ea typeface="+mn-ea"/>
          <a:cs typeface="+mn-cs"/>
        </a:defRPr>
      </a:lvl1pPr>
      <a:lvl2pPr marL="375542" algn="l" defTabSz="751085" rtl="0" eaLnBrk="1" latinLnBrk="0" hangingPunct="1">
        <a:defRPr sz="1495" kern="1200">
          <a:solidFill>
            <a:schemeClr val="tx1"/>
          </a:solidFill>
          <a:latin typeface="+mn-lt"/>
          <a:ea typeface="+mn-ea"/>
          <a:cs typeface="+mn-cs"/>
        </a:defRPr>
      </a:lvl2pPr>
      <a:lvl3pPr marL="751085" algn="l" defTabSz="751085" rtl="0" eaLnBrk="1" latinLnBrk="0" hangingPunct="1">
        <a:defRPr sz="1495" kern="1200">
          <a:solidFill>
            <a:schemeClr val="tx1"/>
          </a:solidFill>
          <a:latin typeface="+mn-lt"/>
          <a:ea typeface="+mn-ea"/>
          <a:cs typeface="+mn-cs"/>
        </a:defRPr>
      </a:lvl3pPr>
      <a:lvl4pPr marL="1126626" algn="l" defTabSz="751085" rtl="0" eaLnBrk="1" latinLnBrk="0" hangingPunct="1">
        <a:defRPr sz="1495" kern="1200">
          <a:solidFill>
            <a:schemeClr val="tx1"/>
          </a:solidFill>
          <a:latin typeface="+mn-lt"/>
          <a:ea typeface="+mn-ea"/>
          <a:cs typeface="+mn-cs"/>
        </a:defRPr>
      </a:lvl4pPr>
      <a:lvl5pPr marL="1502168" algn="l" defTabSz="751085" rtl="0" eaLnBrk="1" latinLnBrk="0" hangingPunct="1">
        <a:defRPr sz="1495" kern="1200">
          <a:solidFill>
            <a:schemeClr val="tx1"/>
          </a:solidFill>
          <a:latin typeface="+mn-lt"/>
          <a:ea typeface="+mn-ea"/>
          <a:cs typeface="+mn-cs"/>
        </a:defRPr>
      </a:lvl5pPr>
      <a:lvl6pPr marL="1877711" algn="l" defTabSz="751085" rtl="0" eaLnBrk="1" latinLnBrk="0" hangingPunct="1">
        <a:defRPr sz="1495" kern="1200">
          <a:solidFill>
            <a:schemeClr val="tx1"/>
          </a:solidFill>
          <a:latin typeface="+mn-lt"/>
          <a:ea typeface="+mn-ea"/>
          <a:cs typeface="+mn-cs"/>
        </a:defRPr>
      </a:lvl6pPr>
      <a:lvl7pPr marL="2253253" algn="l" defTabSz="751085" rtl="0" eaLnBrk="1" latinLnBrk="0" hangingPunct="1">
        <a:defRPr sz="1495" kern="1200">
          <a:solidFill>
            <a:schemeClr val="tx1"/>
          </a:solidFill>
          <a:latin typeface="+mn-lt"/>
          <a:ea typeface="+mn-ea"/>
          <a:cs typeface="+mn-cs"/>
        </a:defRPr>
      </a:lvl7pPr>
      <a:lvl8pPr marL="2628795" algn="l" defTabSz="751085" rtl="0" eaLnBrk="1" latinLnBrk="0" hangingPunct="1">
        <a:defRPr sz="1495" kern="1200">
          <a:solidFill>
            <a:schemeClr val="tx1"/>
          </a:solidFill>
          <a:latin typeface="+mn-lt"/>
          <a:ea typeface="+mn-ea"/>
          <a:cs typeface="+mn-cs"/>
        </a:defRPr>
      </a:lvl8pPr>
      <a:lvl9pPr marL="3004337" algn="l" defTabSz="751085" rtl="0" eaLnBrk="1" latinLnBrk="0" hangingPunct="1">
        <a:defRPr sz="149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671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wipe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gif"/><Relationship Id="rId3" Type="http://schemas.openxmlformats.org/officeDocument/2006/relationships/image" Target="../media/image8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gif"/><Relationship Id="rId5" Type="http://schemas.openxmlformats.org/officeDocument/2006/relationships/image" Target="../media/image9.png"/><Relationship Id="rId4" Type="http://schemas.openxmlformats.org/officeDocument/2006/relationships/image" Target="../media/image7.gif"/><Relationship Id="rId9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00100" y="714362"/>
            <a:ext cx="7886700" cy="1210859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Организация печати КИМ в аудиториях 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ППЭ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786314" y="3071816"/>
            <a:ext cx="4100486" cy="1125140"/>
          </a:xfrm>
        </p:spPr>
        <p:txBody>
          <a:bodyPr>
            <a:normAutofit fontScale="85000" lnSpcReduction="10000"/>
          </a:bodyPr>
          <a:lstStyle/>
          <a:p>
            <a:pPr algn="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Назаренко Евгений Анатольевич</a:t>
            </a:r>
          </a:p>
          <a:p>
            <a:pPr algn="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начальник отдела</a:t>
            </a:r>
            <a:endParaRPr lang="en-US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r"/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программно-технического обеспечения</a:t>
            </a:r>
          </a:p>
          <a:p>
            <a:pPr algn="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ГБУ РО «РОЦОИСО»</a:t>
            </a:r>
            <a:endParaRPr lang="ru-RU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86050" y="4714890"/>
            <a:ext cx="25098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22 ноября 2016 года</a:t>
            </a:r>
            <a:endParaRPr lang="ru-RU" sz="1600" b="1" i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98101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389434" y="1273974"/>
            <a:ext cx="6659324" cy="274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Заголовок 15"/>
          <p:cNvSpPr txBox="1">
            <a:spLocks/>
          </p:cNvSpPr>
          <p:nvPr/>
        </p:nvSpPr>
        <p:spPr>
          <a:xfrm>
            <a:off x="1043608" y="500048"/>
            <a:ext cx="8100392" cy="664870"/>
          </a:xfrm>
          <a:prstGeom prst="rect">
            <a:avLst/>
          </a:prstGeom>
        </p:spPr>
        <p:txBody>
          <a:bodyPr vert="horz" lIns="170817" tIns="85409" rIns="170817" bIns="85409" rtlCol="0" anchor="ctr">
            <a:noAutofit/>
          </a:bodyPr>
          <a:lstStyle>
            <a:lvl1pPr algn="ctr" defTabSz="751085" rtl="0" eaLnBrk="1" latinLnBrk="0" hangingPunct="1">
              <a:spcBef>
                <a:spcPct val="0"/>
              </a:spcBef>
              <a:buNone/>
              <a:defRPr sz="2286" b="1" i="0" kern="1200" baseline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ru-RU" sz="2500" dirty="0" smtClean="0">
                <a:solidFill>
                  <a:schemeClr val="tx1"/>
                </a:solidFill>
                <a:latin typeface="+mj-lt"/>
              </a:rPr>
              <a:t>Работа с программным обеспечением Станция печати КИМ</a:t>
            </a:r>
            <a:endParaRPr lang="ru-RU" sz="25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3074" name="Рисунок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69" y="962136"/>
            <a:ext cx="3222572" cy="2534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5713472" y="1383038"/>
            <a:ext cx="5480193" cy="315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881568" y="1281733"/>
            <a:ext cx="4572000" cy="50462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 smtClean="0">
                <a:solidFill>
                  <a:srgbClr val="006AB3"/>
                </a:solidFill>
              </a:rPr>
              <a:t>2.   Убедитесь</a:t>
            </a:r>
            <a:r>
              <a:rPr lang="ru-RU" sz="1200" b="1" dirty="0">
                <a:solidFill>
                  <a:srgbClr val="006AB3"/>
                </a:solidFill>
              </a:rPr>
              <a:t>, что к станции печати КИМ подключен локальный лазерный принтер, проверив текущий статус в строке «Принтер».</a:t>
            </a:r>
            <a:endParaRPr lang="ru-RU" sz="1200" b="1" dirty="0">
              <a:solidFill>
                <a:srgbClr val="006AB3"/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94665" y="1813563"/>
            <a:ext cx="2548607" cy="504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 smtClean="0">
                <a:solidFill>
                  <a:srgbClr val="006AB3"/>
                </a:solidFill>
              </a:rPr>
              <a:t>3. Проведите </a:t>
            </a:r>
            <a:r>
              <a:rPr lang="ru-RU" sz="1200" b="1" dirty="0">
                <a:solidFill>
                  <a:srgbClr val="006AB3"/>
                </a:solidFill>
              </a:rPr>
              <a:t>контроль качества печати выбранного принтера. </a:t>
            </a:r>
            <a:endParaRPr lang="ru-RU" sz="1200" b="1" dirty="0">
              <a:solidFill>
                <a:srgbClr val="006AB3"/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896707" y="2334518"/>
            <a:ext cx="3046566" cy="1907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 smtClean="0">
                <a:solidFill>
                  <a:srgbClr val="006AB3"/>
                </a:solidFill>
              </a:rPr>
              <a:t>3.1 </a:t>
            </a:r>
            <a:r>
              <a:rPr lang="ru-RU" sz="1200" b="1" dirty="0">
                <a:solidFill>
                  <a:srgbClr val="006AB3"/>
                </a:solidFill>
              </a:rPr>
              <a:t>Убедитесь, что границы печати принтера подходят для корректной печати КИМ.</a:t>
            </a:r>
          </a:p>
          <a:p>
            <a:pPr lvl="1"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 smtClean="0">
                <a:solidFill>
                  <a:srgbClr val="006AB3"/>
                </a:solidFill>
              </a:rPr>
              <a:t>3.2 Убедитесь</a:t>
            </a:r>
            <a:r>
              <a:rPr lang="ru-RU" sz="1200" b="1" dirty="0">
                <a:solidFill>
                  <a:srgbClr val="006AB3"/>
                </a:solidFill>
              </a:rPr>
              <a:t>, что на принтере, который предполагается использовать при проведении экзамена, могут быть распечатаны КИМ приемлемого качества.</a:t>
            </a:r>
            <a:endParaRPr lang="ru-RU" sz="1200" b="1" dirty="0">
              <a:solidFill>
                <a:srgbClr val="006AB3"/>
              </a:soli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4401" y="3555686"/>
            <a:ext cx="2984744" cy="929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8900" lvl="1"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 smtClean="0">
                <a:solidFill>
                  <a:srgbClr val="006AB3"/>
                </a:solidFill>
              </a:rPr>
              <a:t>3.3 Убедитесь</a:t>
            </a:r>
            <a:r>
              <a:rPr lang="ru-RU" sz="1200" b="1" dirty="0">
                <a:solidFill>
                  <a:srgbClr val="006AB3"/>
                </a:solidFill>
              </a:rPr>
              <a:t>, что параметры станции не хуже минимальных технических требований, нажав на гиперссылку «Технические требования».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17018" y="4341848"/>
            <a:ext cx="7969905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ru-RU" sz="1100" b="1" dirty="0">
                <a:solidFill>
                  <a:srgbClr val="E2001A"/>
                </a:solidFill>
                <a:ea typeface="Calibri" panose="020F0502020204030204" pitchFamily="34" charset="0"/>
              </a:rPr>
              <a:t>В случае успешного выполнения указанных шагов, техническая подготовка аудитории ППЭ считается успешно завершенной, последующие шаги выполняются в рамках контроля готовности аудиторий ППЭ к проведению экзамена в присутствии члена ГЭК. До проведения контроля готовности аудиторий ППЭ работоспособность </a:t>
            </a:r>
            <a:r>
              <a:rPr lang="ru-RU" sz="1100" b="1" dirty="0" err="1">
                <a:solidFill>
                  <a:srgbClr val="E2001A"/>
                </a:solidFill>
                <a:ea typeface="Calibri" panose="020F0502020204030204" pitchFamily="34" charset="0"/>
              </a:rPr>
              <a:t>токена</a:t>
            </a:r>
            <a:r>
              <a:rPr lang="ru-RU" sz="1100" b="1" dirty="0">
                <a:solidFill>
                  <a:srgbClr val="E2001A"/>
                </a:solidFill>
                <a:ea typeface="Calibri" panose="020F0502020204030204" pitchFamily="34" charset="0"/>
              </a:rPr>
              <a:t> члена ГЭК не проверяется.</a:t>
            </a:r>
            <a:endParaRPr lang="ru-RU" sz="1100" b="1" dirty="0">
              <a:solidFill>
                <a:srgbClr val="E2001A"/>
              </a:solidFill>
              <a:effectLst/>
              <a:ea typeface="Calibri" panose="020F0502020204030204" pitchFamily="34" charset="0"/>
            </a:endParaRP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4429124" y="1142990"/>
            <a:ext cx="2946375" cy="252269"/>
          </a:xfrm>
          <a:prstGeom prst="rect">
            <a:avLst/>
          </a:prstGeom>
        </p:spPr>
        <p:txBody>
          <a:bodyPr vert="horz" lIns="170817" tIns="85409" rIns="170817" bIns="85409" rtlCol="0" anchor="ctr">
            <a:noAutofit/>
          </a:bodyPr>
          <a:lstStyle>
            <a:lvl1pPr algn="ctr" defTabSz="751085" rtl="0" eaLnBrk="1" latinLnBrk="0" hangingPunct="1">
              <a:spcBef>
                <a:spcPct val="0"/>
              </a:spcBef>
              <a:buNone/>
              <a:defRPr sz="2286" b="1" i="0" kern="1200" baseline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ru-RU" sz="1200" dirty="0" smtClean="0"/>
              <a:t>Техническая подготовка </a:t>
            </a:r>
            <a:endParaRPr lang="ru-RU" sz="12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976051"/>
            <a:ext cx="3385661" cy="2278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3591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574219" y="1252616"/>
            <a:ext cx="6659324" cy="274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Заголовок 15"/>
          <p:cNvSpPr txBox="1">
            <a:spLocks/>
          </p:cNvSpPr>
          <p:nvPr/>
        </p:nvSpPr>
        <p:spPr>
          <a:xfrm>
            <a:off x="1043608" y="500048"/>
            <a:ext cx="8100392" cy="664870"/>
          </a:xfrm>
          <a:prstGeom prst="rect">
            <a:avLst/>
          </a:prstGeom>
        </p:spPr>
        <p:txBody>
          <a:bodyPr vert="horz" lIns="170817" tIns="85409" rIns="170817" bIns="85409" rtlCol="0" anchor="ctr">
            <a:noAutofit/>
          </a:bodyPr>
          <a:lstStyle>
            <a:lvl1pPr algn="ctr" defTabSz="751085" rtl="0" eaLnBrk="1" latinLnBrk="0" hangingPunct="1">
              <a:spcBef>
                <a:spcPct val="0"/>
              </a:spcBef>
              <a:buNone/>
              <a:defRPr sz="2286" b="1" i="0" kern="1200" baseline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ru-RU" sz="2500" dirty="0" smtClean="0">
                <a:solidFill>
                  <a:schemeClr val="tx1"/>
                </a:solidFill>
                <a:latin typeface="+mj-lt"/>
              </a:rPr>
              <a:t>Работа с программным обеспечением Станция печати КИМ</a:t>
            </a:r>
            <a:endParaRPr lang="ru-RU" sz="25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5713472" y="1383038"/>
            <a:ext cx="5480193" cy="315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3286116" y="1214428"/>
            <a:ext cx="3450431" cy="252269"/>
          </a:xfrm>
          <a:prstGeom prst="rect">
            <a:avLst/>
          </a:prstGeom>
        </p:spPr>
        <p:txBody>
          <a:bodyPr vert="horz" lIns="170817" tIns="85409" rIns="170817" bIns="85409" rtlCol="0" anchor="ctr">
            <a:noAutofit/>
          </a:bodyPr>
          <a:lstStyle>
            <a:lvl1pPr algn="ctr" defTabSz="751085" rtl="0" eaLnBrk="1" latinLnBrk="0" hangingPunct="1">
              <a:spcBef>
                <a:spcPct val="0"/>
              </a:spcBef>
              <a:buNone/>
              <a:defRPr sz="2286" b="1" i="0" kern="1200" baseline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ru-RU" sz="1200" dirty="0" smtClean="0"/>
              <a:t>Контроль технической готовности</a:t>
            </a:r>
            <a:endParaRPr lang="ru-RU" sz="1200" dirty="0"/>
          </a:p>
        </p:txBody>
      </p:sp>
      <p:pic>
        <p:nvPicPr>
          <p:cNvPr id="4098" name="Рисунок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4967" y="2220371"/>
            <a:ext cx="3604490" cy="2367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Рисунок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66031"/>
            <a:ext cx="2598425" cy="1265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3143240" y="1500180"/>
            <a:ext cx="577765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777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777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777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777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777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777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777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777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777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49263" algn="l"/>
                <a:tab pos="777875" algn="l"/>
              </a:tabLst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6AB3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4. Убедитесь в работоспособности </a:t>
            </a:r>
            <a:r>
              <a:rPr kumimoji="0" lang="ru-RU" altLang="ru-RU" sz="1200" b="0" i="0" u="none" strike="noStrike" cap="none" normalizeH="0" baseline="0" dirty="0" err="1" smtClean="0">
                <a:ln>
                  <a:noFill/>
                </a:ln>
                <a:solidFill>
                  <a:srgbClr val="006AB3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токена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6AB3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члена ГЭК.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rgbClr val="006AB3"/>
              </a:solidFill>
              <a:effectLst/>
              <a:latin typeface="+mn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49263" algn="l"/>
                <a:tab pos="777875" algn="l"/>
              </a:tabLst>
            </a:pPr>
            <a:r>
              <a:rPr kumimoji="0" lang="ru-RU" altLang="ru-RU" sz="1200" b="1" i="1" u="none" strike="noStrike" cap="none" normalizeH="0" baseline="0" dirty="0" smtClean="0">
                <a:ln>
                  <a:noFill/>
                </a:ln>
                <a:solidFill>
                  <a:srgbClr val="006AB3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Важно! </a:t>
            </a:r>
            <a:r>
              <a:rPr kumimoji="0" lang="ru-RU" altLang="ru-RU" sz="1200" b="0" i="1" u="none" strike="noStrike" cap="none" normalizeH="0" baseline="0" dirty="0" smtClean="0">
                <a:ln>
                  <a:noFill/>
                </a:ln>
                <a:solidFill>
                  <a:srgbClr val="006AB3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Данный шаг выполняется в процессе контроля готовности аудиторий ППЭ к проведению экзамена, для проведения которого необходимо присутствие члена ГЭК с </a:t>
            </a:r>
            <a:r>
              <a:rPr kumimoji="0" lang="ru-RU" altLang="ru-RU" sz="1200" b="0" i="1" u="none" strike="noStrike" cap="none" normalizeH="0" baseline="0" dirty="0" err="1" smtClean="0">
                <a:ln>
                  <a:noFill/>
                </a:ln>
                <a:solidFill>
                  <a:srgbClr val="006AB3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токеном</a:t>
            </a:r>
            <a:r>
              <a:rPr kumimoji="0" lang="ru-RU" altLang="ru-RU" sz="1200" b="0" i="1" u="none" strike="noStrike" cap="none" normalizeH="0" baseline="0" dirty="0" smtClean="0">
                <a:ln>
                  <a:noFill/>
                </a:ln>
                <a:solidFill>
                  <a:srgbClr val="006AB3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altLang="ru-RU" sz="1200" dirty="0">
              <a:solidFill>
                <a:srgbClr val="006AB3"/>
              </a:solidFill>
              <a:latin typeface="+mn-lt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078025"/>
            <a:ext cx="19050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4283968" y="2024179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Rectangle 5"/>
          <p:cNvSpPr>
            <a:spLocks noChangeArrowheads="1"/>
          </p:cNvSpPr>
          <p:nvPr/>
        </p:nvSpPr>
        <p:spPr bwMode="auto">
          <a:xfrm>
            <a:off x="57980" y="2332415"/>
            <a:ext cx="4104457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777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777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777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777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777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777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777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777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777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49263" algn="l"/>
                <a:tab pos="777875" algn="l"/>
              </a:tabLst>
            </a:pPr>
            <a:r>
              <a:rPr kumimoji="0" lang="ru-RU" altLang="ru-RU" sz="1200" b="0" i="0" u="none" strike="noStrike" cap="none" normalizeH="0" dirty="0" smtClean="0">
                <a:ln>
                  <a:noFill/>
                </a:ln>
                <a:solidFill>
                  <a:srgbClr val="006AB3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4.1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6AB3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Попросите члена ГЭК подключить </a:t>
            </a:r>
            <a:r>
              <a:rPr kumimoji="0" lang="ru-RU" altLang="ru-RU" sz="1200" b="0" i="0" u="none" strike="noStrike" cap="none" normalizeH="0" baseline="0" dirty="0" err="1" smtClean="0">
                <a:ln>
                  <a:noFill/>
                </a:ln>
                <a:solidFill>
                  <a:srgbClr val="006AB3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токен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6AB3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altLang="ru-RU" sz="1200" dirty="0">
              <a:solidFill>
                <a:srgbClr val="006AB3"/>
              </a:solidFill>
              <a:latin typeface="+mn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49263" algn="l"/>
                <a:tab pos="777875" algn="l"/>
              </a:tabLst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6AB3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4.2 Нажмите кнопку «</a:t>
            </a: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rgbClr val="006AB3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Проверить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6AB3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». Если проверка работоспособности </a:t>
            </a:r>
            <a:r>
              <a:rPr kumimoji="0" lang="ru-RU" altLang="ru-RU" sz="1200" b="0" i="0" u="none" strike="noStrike" cap="none" normalizeH="0" baseline="0" dirty="0" err="1" smtClean="0">
                <a:ln>
                  <a:noFill/>
                </a:ln>
                <a:solidFill>
                  <a:srgbClr val="006AB3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токена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6AB3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члена ГЭК еще не выполнялась, то в строке «</a:t>
            </a:r>
            <a:r>
              <a:rPr kumimoji="0" lang="ru-RU" altLang="ru-RU" sz="1200" b="1" i="0" u="none" strike="noStrike" cap="none" normalizeH="0" baseline="0" dirty="0" err="1" smtClean="0">
                <a:ln>
                  <a:noFill/>
                </a:ln>
                <a:solidFill>
                  <a:srgbClr val="006AB3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Токена</a:t>
            </a: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rgbClr val="006AB3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члена ГЭК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6AB3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» будет указан значок </a:t>
            </a: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rgbClr val="006AB3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желтого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6AB3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цвета 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rgbClr val="006AB3"/>
              </a:solidFill>
              <a:effectLst/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3286130"/>
            <a:ext cx="425698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15900" algn="just">
              <a:spcBef>
                <a:spcPts val="300"/>
              </a:spcBef>
              <a:spcAft>
                <a:spcPts val="300"/>
              </a:spcAft>
              <a:tabLst>
                <a:tab pos="777240" algn="l"/>
                <a:tab pos="449580" algn="l"/>
              </a:tabLst>
            </a:pPr>
            <a:r>
              <a:rPr lang="ru-RU" sz="1200" b="1" i="1" dirty="0">
                <a:solidFill>
                  <a:srgbClr val="006AB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Важно</a:t>
            </a:r>
            <a:r>
              <a:rPr lang="ru-RU" sz="1200" b="1" i="1" dirty="0" smtClean="0">
                <a:solidFill>
                  <a:srgbClr val="006AB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! </a:t>
            </a:r>
            <a:r>
              <a:rPr lang="ru-RU" sz="1200" i="1" dirty="0" smtClean="0">
                <a:solidFill>
                  <a:srgbClr val="006AB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Перед </a:t>
            </a:r>
            <a:r>
              <a:rPr lang="ru-RU" sz="1200" i="1" dirty="0">
                <a:solidFill>
                  <a:srgbClr val="006AB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нажатием кнопки «Проверить» убедитесь, что </a:t>
            </a:r>
            <a:r>
              <a:rPr lang="ru-RU" sz="1200" i="1" dirty="0" err="1">
                <a:solidFill>
                  <a:srgbClr val="006AB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токен</a:t>
            </a:r>
            <a:r>
              <a:rPr lang="ru-RU" sz="1200" i="1" dirty="0">
                <a:solidFill>
                  <a:srgbClr val="006AB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определен операционной системой как новое устройство и для него автоматически найден драйвер.</a:t>
            </a:r>
          </a:p>
        </p:txBody>
      </p:sp>
      <p:sp>
        <p:nvSpPr>
          <p:cNvPr id="26" name="Rectangle 13"/>
          <p:cNvSpPr>
            <a:spLocks noChangeArrowheads="1"/>
          </p:cNvSpPr>
          <p:nvPr/>
        </p:nvSpPr>
        <p:spPr bwMode="auto">
          <a:xfrm>
            <a:off x="0" y="4000510"/>
            <a:ext cx="4852071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777875" algn="l"/>
              </a:tabLst>
            </a:pPr>
            <a:r>
              <a:rPr lang="ru-RU" altLang="ru-RU" sz="1200" dirty="0">
                <a:solidFill>
                  <a:srgbClr val="006AB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4.3 Попросите члена ГЭК ввести пароль доступа к </a:t>
            </a:r>
            <a:r>
              <a:rPr lang="ru-RU" altLang="ru-RU" sz="1200" dirty="0" err="1">
                <a:solidFill>
                  <a:srgbClr val="006AB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токену</a:t>
            </a:r>
            <a:r>
              <a:rPr lang="ru-RU" altLang="ru-RU" sz="1200" dirty="0">
                <a:solidFill>
                  <a:srgbClr val="006AB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и нажмите кнопку «ОК</a:t>
            </a:r>
            <a:r>
              <a:rPr lang="ru-RU" altLang="ru-RU" sz="1200" dirty="0" smtClean="0">
                <a:solidFill>
                  <a:srgbClr val="006AB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». </a:t>
            </a:r>
            <a:r>
              <a:rPr lang="ru-RU" altLang="ru-RU" sz="1200" i="1" dirty="0" smtClean="0">
                <a:solidFill>
                  <a:srgbClr val="006AB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После </a:t>
            </a:r>
            <a:r>
              <a:rPr lang="ru-RU" altLang="ru-RU" sz="1200" i="1" dirty="0">
                <a:solidFill>
                  <a:srgbClr val="006AB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корректного ввода пароля, автоматически будет проверена работоспособность </a:t>
            </a:r>
            <a:r>
              <a:rPr lang="ru-RU" altLang="ru-RU" sz="1200" i="1" dirty="0" err="1">
                <a:solidFill>
                  <a:srgbClr val="006AB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токена</a:t>
            </a:r>
            <a:r>
              <a:rPr lang="ru-RU" altLang="ru-RU" sz="1200" i="1" dirty="0">
                <a:solidFill>
                  <a:srgbClr val="006AB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члена ГЭК, и в случае успешной проверки в строке «</a:t>
            </a:r>
            <a:r>
              <a:rPr lang="ru-RU" altLang="ru-RU" sz="1200" i="1" dirty="0" err="1">
                <a:solidFill>
                  <a:srgbClr val="006AB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Токен</a:t>
            </a:r>
            <a:r>
              <a:rPr lang="ru-RU" altLang="ru-RU" sz="1200" i="1" dirty="0">
                <a:solidFill>
                  <a:srgbClr val="006AB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члена ГЭК» будет указан значок зеленого цвета </a:t>
            </a:r>
          </a:p>
        </p:txBody>
      </p:sp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1039" y="4876155"/>
            <a:ext cx="171450" cy="13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56381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500" b="1" dirty="0" smtClean="0"/>
              <a:t>Контроль технической готовности </a:t>
            </a:r>
            <a:br>
              <a:rPr lang="ru-RU" sz="2500" b="1" dirty="0" smtClean="0"/>
            </a:br>
            <a:r>
              <a:rPr lang="ru-RU" sz="2500" b="1" dirty="0" smtClean="0"/>
              <a:t>ППЭ-01-01</a:t>
            </a:r>
            <a:endParaRPr lang="ru-RU" sz="25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43808" y="1142990"/>
            <a:ext cx="6300192" cy="7920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200" dirty="0"/>
              <a:t>В случае успешного завершения всех проверок для подтверждения готовности аудитории к проведению экзамена руководитель ППЭ, член ГЭК и технический специалист подписывают протокол технической готовности аудитории (форма ППЭ-01-01), распечатанный техническим специалистом средствами ПО «Станция Печати КИМ».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027294"/>
            <a:ext cx="2487644" cy="4116206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</p:pic>
      <p:pic>
        <p:nvPicPr>
          <p:cNvPr id="5122" name="Рисунок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945919"/>
            <a:ext cx="3469530" cy="2278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592126" y="2283718"/>
            <a:ext cx="23762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ru-RU" sz="1200" b="1" dirty="0" smtClean="0">
                <a:solidFill>
                  <a:srgbClr val="006AB3"/>
                </a:solidFill>
                <a:ea typeface="Calibri" panose="020F0502020204030204" pitchFamily="34" charset="0"/>
              </a:rPr>
              <a:t>5. Распечатайте </a:t>
            </a:r>
            <a:r>
              <a:rPr lang="ru-RU" sz="1200" b="1" dirty="0">
                <a:solidFill>
                  <a:srgbClr val="006AB3"/>
                </a:solidFill>
                <a:ea typeface="Calibri" panose="020F0502020204030204" pitchFamily="34" charset="0"/>
              </a:rPr>
              <a:t>протокол технической готовности аудитории для печати КИМ в аудитории ППЭ. Печать протокола выполняется в процессе контроля технической готовности аудиторий ППЭ.</a:t>
            </a:r>
            <a:endParaRPr lang="ru-RU" sz="1200" b="1" dirty="0">
              <a:solidFill>
                <a:srgbClr val="006AB3"/>
              </a:solidFill>
              <a:effectLst/>
              <a:ea typeface="Calibri" panose="020F050202020403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08258" y="435141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ru-RU" sz="1200" b="1" dirty="0" smtClean="0">
                <a:solidFill>
                  <a:srgbClr val="006AB3"/>
                </a:solidFill>
                <a:ea typeface="Calibri" panose="020F0502020204030204" pitchFamily="34" charset="0"/>
              </a:rPr>
              <a:t>6. Для </a:t>
            </a:r>
            <a:r>
              <a:rPr lang="ru-RU" sz="1200" b="1" dirty="0">
                <a:solidFill>
                  <a:srgbClr val="006AB3"/>
                </a:solidFill>
                <a:ea typeface="Calibri" panose="020F0502020204030204" pitchFamily="34" charset="0"/>
              </a:rPr>
              <a:t>перехода на следующий этап нажмите кнопку «Продолжить». В случае выполнения всех предыдущих шагов кнопка будет подсвечена зеленым.</a:t>
            </a:r>
          </a:p>
        </p:txBody>
      </p:sp>
    </p:spTree>
    <p:extLst>
      <p:ext uri="{BB962C8B-B14F-4D97-AF65-F5344CB8AC3E}">
        <p14:creationId xmlns:p14="http://schemas.microsoft.com/office/powerpoint/2010/main" val="38415638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571486"/>
            <a:ext cx="5514265" cy="664870"/>
          </a:xfrm>
        </p:spPr>
        <p:txBody>
          <a:bodyPr>
            <a:noAutofit/>
          </a:bodyPr>
          <a:lstStyle/>
          <a:p>
            <a:pPr algn="ctr"/>
            <a:r>
              <a:rPr lang="ru-RU" sz="2500" b="1" dirty="0" smtClean="0"/>
              <a:t>Подготовка к печати КИМ в аудитории ППЭ</a:t>
            </a:r>
            <a:endParaRPr lang="ru-RU" sz="25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42976" y="1357304"/>
            <a:ext cx="7031466" cy="596787"/>
          </a:xfrm>
          <a:prstGeom prst="round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С 9.30 </a:t>
            </a:r>
            <a:r>
              <a:rPr lang="ru-RU" sz="1400" dirty="0">
                <a:solidFill>
                  <a:schemeClr val="bg1"/>
                </a:solidFill>
              </a:rPr>
              <a:t>в Штабе ППЭ </a:t>
            </a:r>
            <a:r>
              <a:rPr lang="ru-RU" sz="1400" dirty="0" smtClean="0">
                <a:solidFill>
                  <a:schemeClr val="bg1"/>
                </a:solidFill>
              </a:rPr>
              <a:t>член </a:t>
            </a:r>
            <a:r>
              <a:rPr lang="ru-RU" sz="1400" dirty="0">
                <a:solidFill>
                  <a:schemeClr val="bg1"/>
                </a:solidFill>
              </a:rPr>
              <a:t>ГЭК совместно с техническим специалистом скачивают ключ доступа к КИМ.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572000" y="2786064"/>
            <a:ext cx="1962948" cy="7854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ln w="0"/>
                <a:solidFill>
                  <a:srgbClr val="0070C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Технический специалист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142976" y="2857502"/>
            <a:ext cx="2860568" cy="785496"/>
          </a:xfrm>
          <a:prstGeom prst="round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3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Загружает ключ доступа к КИМ в ПО </a:t>
            </a:r>
          </a:p>
          <a:p>
            <a:pPr lvl="0" algn="ctr"/>
            <a:r>
              <a:rPr lang="ru-RU" sz="13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Печати КИМ в каждой аудитории</a:t>
            </a:r>
          </a:p>
          <a:p>
            <a:pPr lvl="0" algn="ctr"/>
            <a:r>
              <a:rPr lang="ru-RU" sz="13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Запускает АРМ Организатора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572000" y="3714758"/>
            <a:ext cx="1950359" cy="80303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ln w="0"/>
                <a:solidFill>
                  <a:srgbClr val="0070C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Член ГЭК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142976" y="3714758"/>
            <a:ext cx="2862139" cy="802034"/>
          </a:xfrm>
          <a:prstGeom prst="round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3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Подключается к станции печати </a:t>
            </a:r>
            <a:r>
              <a:rPr lang="ru-RU" sz="1300" dirty="0" err="1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токен</a:t>
            </a:r>
            <a:r>
              <a:rPr lang="ru-RU" sz="13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 и вводит пароль доступа (активирует ключ доступа к КИМ)</a:t>
            </a: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1142976" y="2071684"/>
            <a:ext cx="7031465" cy="691017"/>
          </a:xfrm>
          <a:prstGeom prst="round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bg1"/>
                </a:solidFill>
              </a:rPr>
              <a:t>После успешного скачивания ключа доступа к КИМ с федерального портала член ГЭК и технический специалист в каждой аудитории загружают и активируют ключ доступа к КИМ. </a:t>
            </a:r>
            <a:endParaRPr lang="ru-RU" sz="1400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212942" y="4550594"/>
            <a:ext cx="6412161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00" b="1" dirty="0">
                <a:solidFill>
                  <a:srgbClr val="E2001A"/>
                </a:solidFill>
              </a:rPr>
              <a:t>Организаторы в аудитории уже могут проводить первую часть инструктажа участников </a:t>
            </a:r>
            <a:r>
              <a:rPr lang="ru-RU" sz="1300" b="1" dirty="0" smtClean="0">
                <a:solidFill>
                  <a:srgbClr val="E2001A"/>
                </a:solidFill>
              </a:rPr>
              <a:t>экзамена (с 9:50).</a:t>
            </a:r>
            <a:endParaRPr lang="ru-RU" sz="1300" b="1" dirty="0">
              <a:solidFill>
                <a:srgbClr val="E2001A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448" y="2532813"/>
            <a:ext cx="753959" cy="962501"/>
          </a:xfrm>
          <a:prstGeom prst="rect">
            <a:avLst/>
          </a:prstGeom>
        </p:spPr>
      </p:pic>
      <p:pic>
        <p:nvPicPr>
          <p:cNvPr id="20" name="Picture 13" descr="3D деловой человек на телефоне - Стоковое фото andresr #775711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1544" y="3452478"/>
            <a:ext cx="702863" cy="890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Нашивка 20"/>
          <p:cNvSpPr/>
          <p:nvPr/>
        </p:nvSpPr>
        <p:spPr>
          <a:xfrm rot="10800000">
            <a:off x="4143372" y="3214692"/>
            <a:ext cx="213083" cy="213083"/>
          </a:xfrm>
          <a:prstGeom prst="chevron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91">
              <a:solidFill>
                <a:schemeClr val="tx1"/>
              </a:solidFill>
            </a:endParaRPr>
          </a:p>
        </p:txBody>
      </p:sp>
      <p:sp>
        <p:nvSpPr>
          <p:cNvPr id="22" name="Нашивка 21"/>
          <p:cNvSpPr/>
          <p:nvPr/>
        </p:nvSpPr>
        <p:spPr>
          <a:xfrm rot="10800000">
            <a:off x="4214810" y="4071948"/>
            <a:ext cx="213083" cy="213083"/>
          </a:xfrm>
          <a:prstGeom prst="chevron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9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9988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574219" y="1252616"/>
            <a:ext cx="6659324" cy="274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Заголовок 15"/>
          <p:cNvSpPr txBox="1">
            <a:spLocks/>
          </p:cNvSpPr>
          <p:nvPr/>
        </p:nvSpPr>
        <p:spPr>
          <a:xfrm>
            <a:off x="539552" y="500048"/>
            <a:ext cx="8501088" cy="664870"/>
          </a:xfrm>
          <a:prstGeom prst="rect">
            <a:avLst/>
          </a:prstGeom>
        </p:spPr>
        <p:txBody>
          <a:bodyPr vert="horz" lIns="170817" tIns="85409" rIns="170817" bIns="85409" rtlCol="0" anchor="ctr">
            <a:noAutofit/>
          </a:bodyPr>
          <a:lstStyle>
            <a:lvl1pPr algn="ctr" defTabSz="751085" rtl="0" eaLnBrk="1" latinLnBrk="0" hangingPunct="1">
              <a:spcBef>
                <a:spcPct val="0"/>
              </a:spcBef>
              <a:buNone/>
              <a:defRPr sz="2286" b="1" i="0" kern="1200" baseline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chemeClr val="tx1"/>
                </a:solidFill>
                <a:latin typeface="+mj-lt"/>
              </a:rPr>
              <a:t>Работа с программным обеспечением Станция печати КИМ</a:t>
            </a:r>
            <a:endParaRPr lang="ru-RU" sz="20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5713472" y="1383038"/>
            <a:ext cx="5480193" cy="315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309486" y="530373"/>
            <a:ext cx="5783638" cy="302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4493070" y="-1"/>
            <a:ext cx="465092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81520" y="1246385"/>
            <a:ext cx="3956423" cy="716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 smtClean="0">
                <a:solidFill>
                  <a:srgbClr val="006AB3"/>
                </a:solidFill>
              </a:rPr>
              <a:t>1. Нажмите </a:t>
            </a:r>
            <a:r>
              <a:rPr lang="ru-RU" sz="1200" b="1" dirty="0">
                <a:solidFill>
                  <a:srgbClr val="006AB3"/>
                </a:solidFill>
              </a:rPr>
              <a:t>кнопку «Выбрать файл». В результате откроется окно для выбора файла ключа доступа к КИМ.</a:t>
            </a:r>
            <a:endParaRPr lang="ru-RU" sz="1200" b="1" dirty="0">
              <a:solidFill>
                <a:srgbClr val="006AB3"/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1520" y="1922724"/>
            <a:ext cx="3816424" cy="716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 smtClean="0">
                <a:solidFill>
                  <a:srgbClr val="006AB3"/>
                </a:solidFill>
              </a:rPr>
              <a:t>2. В </a:t>
            </a:r>
            <a:r>
              <a:rPr lang="ru-RU" sz="1200" b="1" dirty="0">
                <a:solidFill>
                  <a:srgbClr val="006AB3"/>
                </a:solidFill>
              </a:rPr>
              <a:t>появившемся окне выберите файл ключа доступа к КИМ на подключенном </a:t>
            </a:r>
            <a:r>
              <a:rPr lang="ru-RU" sz="1200" b="1" dirty="0" err="1">
                <a:solidFill>
                  <a:srgbClr val="006AB3"/>
                </a:solidFill>
              </a:rPr>
              <a:t>флеш</a:t>
            </a:r>
            <a:r>
              <a:rPr lang="ru-RU" sz="1200" b="1" dirty="0">
                <a:solidFill>
                  <a:srgbClr val="006AB3"/>
                </a:solidFill>
              </a:rPr>
              <a:t>-носителе. Нажмите кнопку «Открыть».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81520" y="2599063"/>
            <a:ext cx="3117914" cy="1141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 smtClean="0">
                <a:solidFill>
                  <a:srgbClr val="006AB3"/>
                </a:solidFill>
              </a:rPr>
              <a:t>3. После </a:t>
            </a:r>
            <a:r>
              <a:rPr lang="ru-RU" sz="1200" b="1" dirty="0">
                <a:solidFill>
                  <a:srgbClr val="006AB3"/>
                </a:solidFill>
              </a:rPr>
              <a:t>успешной загрузки ключа доступа к КИМ на станцию печати КИМ, запустите АРМ Организатора, нажав кнопку «Запустить АРМ Организатора». В этом случае кнопка будет подсвечена зеленым.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43320"/>
            <a:ext cx="31500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15900" algn="just">
              <a:spcBef>
                <a:spcPts val="300"/>
              </a:spcBef>
              <a:spcAft>
                <a:spcPts val="300"/>
              </a:spcAft>
              <a:tabLst>
                <a:tab pos="92075" algn="l"/>
                <a:tab pos="268288" algn="l"/>
                <a:tab pos="449263" algn="l"/>
              </a:tabLst>
            </a:pPr>
            <a:r>
              <a:rPr lang="ru-RU" sz="12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Все последующие действия в ПО «Станция печати КИМ», кроме выгрузки электронных журналов работы ПО «Станция печати КИМ», могут выполнятся организатором в аудитории и членом ГЭК  без участия технического специалиста.</a:t>
            </a:r>
            <a:endParaRPr lang="ru-RU" sz="1200" b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5340" y="979137"/>
            <a:ext cx="3981033" cy="266418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0395" y="2050626"/>
            <a:ext cx="3846909" cy="2353260"/>
          </a:xfrm>
          <a:prstGeom prst="rect">
            <a:avLst/>
          </a:prstGeom>
        </p:spPr>
      </p:pic>
      <p:pic>
        <p:nvPicPr>
          <p:cNvPr id="6153" name="Рисунок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9434" y="3219823"/>
            <a:ext cx="3183583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06694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975676"/>
            <a:ext cx="410445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rgbClr val="006AB3"/>
                </a:solidFill>
              </a:rPr>
              <a:t>После того как экзамен в аудитории будет завершен и организатор в аудитории напечатает протокол печати КИМ, техническому специалисту необходимо выгрузить файл журнала работы станции печати КИМ на </a:t>
            </a:r>
            <a:r>
              <a:rPr lang="ru-RU" sz="1200" dirty="0" err="1">
                <a:solidFill>
                  <a:srgbClr val="006AB3"/>
                </a:solidFill>
              </a:rPr>
              <a:t>флеш</a:t>
            </a:r>
            <a:r>
              <a:rPr lang="ru-RU" sz="1200" dirty="0">
                <a:solidFill>
                  <a:srgbClr val="006AB3"/>
                </a:solidFill>
              </a:rPr>
              <a:t>-носитель и завершить работу ПО «Станция печати КИМ».</a:t>
            </a:r>
          </a:p>
          <a:p>
            <a:pPr marL="228600" lvl="0" indent="-228600">
              <a:buAutoNum type="arabicPeriod"/>
            </a:pPr>
            <a:r>
              <a:rPr lang="ru-RU" sz="1200" b="1" dirty="0" smtClean="0">
                <a:solidFill>
                  <a:srgbClr val="006AB3"/>
                </a:solidFill>
              </a:rPr>
              <a:t>Нажмите </a:t>
            </a:r>
            <a:r>
              <a:rPr lang="ru-RU" sz="1200" b="1" dirty="0">
                <a:solidFill>
                  <a:srgbClr val="006AB3"/>
                </a:solidFill>
              </a:rPr>
              <a:t>на ссылку «Сохранить журнал работы станции печати КИМ». В результате откроется окно выбора пути для сохранения журнала.</a:t>
            </a:r>
          </a:p>
          <a:p>
            <a:pPr marL="228600" lvl="0" indent="-228600">
              <a:buAutoNum type="arabicPeriod"/>
            </a:pPr>
            <a:r>
              <a:rPr lang="ru-RU" sz="1200" b="1" dirty="0" smtClean="0">
                <a:solidFill>
                  <a:srgbClr val="006AB3"/>
                </a:solidFill>
              </a:rPr>
              <a:t>2. Выберите </a:t>
            </a:r>
            <a:r>
              <a:rPr lang="ru-RU" sz="1200" b="1" dirty="0">
                <a:solidFill>
                  <a:srgbClr val="006AB3"/>
                </a:solidFill>
              </a:rPr>
              <a:t>удобную для сохранения директорию на </a:t>
            </a:r>
            <a:r>
              <a:rPr lang="ru-RU" sz="1200" b="1" dirty="0" err="1">
                <a:solidFill>
                  <a:srgbClr val="006AB3"/>
                </a:solidFill>
              </a:rPr>
              <a:t>флеш</a:t>
            </a:r>
            <a:r>
              <a:rPr lang="ru-RU" sz="1200" b="1" dirty="0">
                <a:solidFill>
                  <a:srgbClr val="006AB3"/>
                </a:solidFill>
              </a:rPr>
              <a:t>-носителе и нажмите кнопку «Сохранить». После этого файл журнала работы станции печати КИМ, соответствующий активному экзамену будет сохранен по указанному пути</a:t>
            </a:r>
            <a:r>
              <a:rPr lang="ru-RU" sz="1200" b="1" dirty="0" smtClean="0">
                <a:solidFill>
                  <a:srgbClr val="006AB3"/>
                </a:solidFill>
              </a:rPr>
              <a:t>.</a:t>
            </a:r>
          </a:p>
          <a:p>
            <a:r>
              <a:rPr lang="ru-RU" sz="1200" b="1" dirty="0" smtClean="0">
                <a:solidFill>
                  <a:srgbClr val="006AB3"/>
                </a:solidFill>
              </a:rPr>
              <a:t>3. Для </a:t>
            </a:r>
            <a:r>
              <a:rPr lang="ru-RU" sz="1200" b="1" dirty="0">
                <a:solidFill>
                  <a:srgbClr val="006AB3"/>
                </a:solidFill>
              </a:rPr>
              <a:t>завершения работы ПО «Станция печати КИМ» нажмите на красный </a:t>
            </a:r>
            <a:r>
              <a:rPr lang="ru-RU" sz="1200" b="1" dirty="0" smtClean="0">
                <a:solidFill>
                  <a:srgbClr val="006AB3"/>
                </a:solidFill>
              </a:rPr>
              <a:t>крестик в </a:t>
            </a:r>
            <a:r>
              <a:rPr lang="ru-RU" sz="1200" b="1" dirty="0">
                <a:solidFill>
                  <a:srgbClr val="006AB3"/>
                </a:solidFill>
              </a:rPr>
              <a:t>верхней правой части экрана  и подтвердите завершение работы приложения.</a:t>
            </a:r>
          </a:p>
          <a:p>
            <a:pPr lvl="0"/>
            <a:endParaRPr lang="ru-RU" sz="1200" dirty="0"/>
          </a:p>
          <a:p>
            <a:pPr algn="ctr"/>
            <a:r>
              <a:rPr lang="ru-RU" sz="1200" b="1" dirty="0" smtClean="0">
                <a:solidFill>
                  <a:srgbClr val="E2001A"/>
                </a:solidFill>
              </a:rPr>
              <a:t>Все </a:t>
            </a:r>
            <a:r>
              <a:rPr lang="ru-RU" sz="1200" b="1" dirty="0">
                <a:solidFill>
                  <a:srgbClr val="E2001A"/>
                </a:solidFill>
              </a:rPr>
              <a:t>файлы электронных журналов работы станции печати КИМ из каждой аудитории необходимо передать в РЦОИ в день проведения экзамена</a:t>
            </a:r>
            <a:r>
              <a:rPr lang="ru-RU" sz="1200" b="1" dirty="0" smtClean="0">
                <a:solidFill>
                  <a:srgbClr val="E2001A"/>
                </a:solidFill>
              </a:rPr>
              <a:t>.</a:t>
            </a:r>
            <a:endParaRPr lang="ru-RU" sz="1200" b="1" dirty="0">
              <a:solidFill>
                <a:srgbClr val="E2001A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5984" y="500048"/>
            <a:ext cx="540609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b="1" dirty="0">
                <a:latin typeface="+mj-lt"/>
              </a:rPr>
              <a:t>П</a:t>
            </a:r>
            <a:r>
              <a:rPr lang="ru-RU" sz="2500" b="1" dirty="0" smtClean="0">
                <a:latin typeface="+mj-lt"/>
              </a:rPr>
              <a:t>осле </a:t>
            </a:r>
            <a:r>
              <a:rPr lang="ru-RU" sz="2500" b="1" dirty="0">
                <a:latin typeface="+mj-lt"/>
              </a:rPr>
              <a:t>завершения экзамена 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955148" y="987573"/>
            <a:ext cx="597171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4667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017682"/>
            <a:ext cx="4291956" cy="3578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5416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8486" y="714362"/>
            <a:ext cx="5395514" cy="664870"/>
          </a:xfrm>
        </p:spPr>
        <p:txBody>
          <a:bodyPr>
            <a:noAutofit/>
          </a:bodyPr>
          <a:lstStyle/>
          <a:p>
            <a:pPr algn="ctr"/>
            <a:r>
              <a:rPr lang="ru-RU" sz="2500" b="1" dirty="0" smtClean="0"/>
              <a:t>ППЭ-23 «Протокол печати КИМ в аудитории»</a:t>
            </a:r>
            <a:endParaRPr lang="ru-RU" sz="25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78567" y="1558615"/>
            <a:ext cx="302182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6AB3"/>
                </a:solidFill>
              </a:rPr>
              <a:t>После завершения экзамена в </a:t>
            </a:r>
            <a:r>
              <a:rPr lang="ru-RU" sz="1400" b="1" dirty="0" smtClean="0">
                <a:solidFill>
                  <a:srgbClr val="006AB3"/>
                </a:solidFill>
              </a:rPr>
              <a:t>аудитории </a:t>
            </a:r>
            <a:r>
              <a:rPr lang="ru-RU" sz="1400" b="1" dirty="0">
                <a:solidFill>
                  <a:srgbClr val="006AB3"/>
                </a:solidFill>
              </a:rPr>
              <a:t>ППЭ производится заполнение, проверка правильности данных, указанных в протоколе, печать и подписание протокола ППЭ-23.</a:t>
            </a:r>
          </a:p>
          <a:p>
            <a:pPr algn="ctr"/>
            <a:endParaRPr lang="ru-RU" sz="1400" b="1" dirty="0">
              <a:solidFill>
                <a:srgbClr val="006AB3"/>
              </a:solidFill>
            </a:endParaRPr>
          </a:p>
          <a:p>
            <a:pPr algn="ctr"/>
            <a:r>
              <a:rPr lang="ru-RU" sz="1400" b="1" dirty="0">
                <a:solidFill>
                  <a:srgbClr val="006AB3"/>
                </a:solidFill>
              </a:rPr>
              <a:t>До передачи руководителю ППЭ протокол подписывают организаторы в аудитории проведения экзамена совместно с техническим специалистом.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9238" y="1083709"/>
            <a:ext cx="2786120" cy="37371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108731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020272" y="2137685"/>
            <a:ext cx="184731" cy="160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440" dirty="0"/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2428860" y="928676"/>
            <a:ext cx="5946362" cy="628842"/>
          </a:xfrm>
          <a:prstGeom prst="rect">
            <a:avLst/>
          </a:prstGeom>
        </p:spPr>
        <p:txBody>
          <a:bodyPr vert="horz" lIns="75105" tIns="37553" rIns="75105" bIns="37553" rtlCol="0" anchor="ctr">
            <a:noAutofit/>
          </a:bodyPr>
          <a:lstStyle>
            <a:lvl1pPr algn="ctr" defTabSz="751085" rtl="0" eaLnBrk="1" latinLnBrk="0" hangingPunct="1">
              <a:spcBef>
                <a:spcPct val="0"/>
              </a:spcBef>
              <a:buNone/>
              <a:defRPr sz="2286" b="1" i="0" kern="1200" baseline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ru-RU" sz="2500" dirty="0">
                <a:solidFill>
                  <a:schemeClr val="tx1"/>
                </a:solidFill>
                <a:latin typeface="+mj-lt"/>
              </a:rPr>
              <a:t>Особые ситуации при работе с программным обеспечением Станция </a:t>
            </a:r>
            <a:r>
              <a:rPr lang="ru-RU" sz="2500" dirty="0" smtClean="0">
                <a:solidFill>
                  <a:schemeClr val="tx1"/>
                </a:solidFill>
                <a:latin typeface="+mj-lt"/>
              </a:rPr>
              <a:t>печати КИМ </a:t>
            </a:r>
            <a:endParaRPr lang="ru-RU" sz="25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85720" y="2071684"/>
            <a:ext cx="74089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>
              <a:spcBef>
                <a:spcPts val="1000"/>
              </a:spcBef>
              <a:spcAft>
                <a:spcPts val="0"/>
              </a:spcAft>
            </a:pPr>
            <a:r>
              <a:rPr lang="x-none" sz="1400" b="1" dirty="0">
                <a:solidFill>
                  <a:srgbClr val="006AB3"/>
                </a:solidFill>
              </a:rPr>
              <a:t>Загрузка ключа </a:t>
            </a:r>
            <a:r>
              <a:rPr lang="ru-RU" sz="1400" b="1" dirty="0" smtClean="0">
                <a:solidFill>
                  <a:srgbClr val="006AB3"/>
                </a:solidFill>
              </a:rPr>
              <a:t>доступа к КИМ </a:t>
            </a:r>
            <a:r>
              <a:rPr lang="x-none" sz="1400" b="1" dirty="0" smtClean="0">
                <a:solidFill>
                  <a:srgbClr val="006AB3"/>
                </a:solidFill>
              </a:rPr>
              <a:t>по паролю</a:t>
            </a:r>
            <a:r>
              <a:rPr lang="ru-RU" sz="1400" b="1" dirty="0" smtClean="0">
                <a:solidFill>
                  <a:srgbClr val="006AB3"/>
                </a:solidFill>
              </a:rPr>
              <a:t> (</a:t>
            </a:r>
            <a:r>
              <a:rPr lang="ru-RU" sz="1400" dirty="0">
                <a:solidFill>
                  <a:srgbClr val="006AB3"/>
                </a:solidFill>
              </a:rPr>
              <a:t>в ППЭ отсутствует </a:t>
            </a:r>
            <a:r>
              <a:rPr lang="ru-RU" sz="1400" dirty="0" smtClean="0">
                <a:solidFill>
                  <a:srgbClr val="006AB3"/>
                </a:solidFill>
              </a:rPr>
              <a:t>интернет-соединение, </a:t>
            </a:r>
            <a:r>
              <a:rPr lang="ru-RU" sz="1400" dirty="0">
                <a:solidFill>
                  <a:srgbClr val="006AB3"/>
                </a:solidFill>
              </a:rPr>
              <a:t>включая соединение с помощью резервного </a:t>
            </a:r>
            <a:r>
              <a:rPr lang="ru-RU" sz="1400" dirty="0" smtClean="0">
                <a:solidFill>
                  <a:srgbClr val="006AB3"/>
                </a:solidFill>
              </a:rPr>
              <a:t>USB-модема</a:t>
            </a:r>
            <a:r>
              <a:rPr lang="ru-RU" sz="1400" dirty="0">
                <a:solidFill>
                  <a:srgbClr val="006AB3"/>
                </a:solidFill>
              </a:rPr>
              <a:t>)</a:t>
            </a:r>
            <a:endParaRPr lang="ru-RU" sz="1400" b="1" dirty="0">
              <a:solidFill>
                <a:srgbClr val="006AB3"/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2500312"/>
            <a:ext cx="67277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>
              <a:spcBef>
                <a:spcPts val="1000"/>
              </a:spcBef>
              <a:spcAft>
                <a:spcPts val="0"/>
              </a:spcAft>
            </a:pPr>
            <a:r>
              <a:rPr lang="x-none" sz="1400" b="1" dirty="0">
                <a:solidFill>
                  <a:srgbClr val="006AB3"/>
                </a:solidFill>
                <a:latin typeface="Calibri" panose="020F0502020204030204" pitchFamily="34" charset="0"/>
              </a:rPr>
              <a:t>Нештатные ситуации </a:t>
            </a:r>
            <a:r>
              <a:rPr lang="ru-RU" sz="1400" b="1" dirty="0">
                <a:solidFill>
                  <a:srgbClr val="006AB3"/>
                </a:solidFill>
                <a:latin typeface="Calibri" panose="020F0502020204030204" pitchFamily="34" charset="0"/>
              </a:rPr>
              <a:t>в ходе загрузки ключа доступа к КИМ или файла </a:t>
            </a:r>
            <a:r>
              <a:rPr lang="ru-RU" sz="1400" b="1" dirty="0" smtClean="0">
                <a:solidFill>
                  <a:srgbClr val="006AB3"/>
                </a:solidFill>
                <a:latin typeface="Calibri" panose="020F0502020204030204" pitchFamily="34" charset="0"/>
              </a:rPr>
              <a:t>пароля:</a:t>
            </a:r>
            <a:endParaRPr lang="ru-RU" sz="1400" b="1" dirty="0">
              <a:solidFill>
                <a:srgbClr val="006AB3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0034" y="2786064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2" algn="just">
              <a:spcBef>
                <a:spcPts val="1000"/>
              </a:spcBef>
              <a:spcAft>
                <a:spcPts val="0"/>
              </a:spcAft>
            </a:pPr>
            <a:r>
              <a:rPr lang="ru-RU" sz="1400" dirty="0" smtClean="0">
                <a:solidFill>
                  <a:srgbClr val="006AB3"/>
                </a:solidFill>
                <a:ea typeface="Times New Roman" panose="02020603050405020304" pitchFamily="18" charset="0"/>
              </a:rPr>
              <a:t>1. Код </a:t>
            </a:r>
            <a:r>
              <a:rPr lang="ru-RU" sz="1400" dirty="0">
                <a:solidFill>
                  <a:srgbClr val="006AB3"/>
                </a:solidFill>
                <a:ea typeface="Times New Roman" panose="02020603050405020304" pitchFamily="18" charset="0"/>
              </a:rPr>
              <a:t>101. Ошибка загрузки</a:t>
            </a:r>
            <a:r>
              <a:rPr lang="x-none" sz="1400" dirty="0">
                <a:solidFill>
                  <a:srgbClr val="006AB3"/>
                </a:solidFill>
                <a:ea typeface="Times New Roman" panose="02020603050405020304" pitchFamily="18" charset="0"/>
              </a:rPr>
              <a:t> ключа</a:t>
            </a:r>
            <a:r>
              <a:rPr lang="ru-RU" sz="1400" dirty="0">
                <a:solidFill>
                  <a:srgbClr val="006AB3"/>
                </a:solidFill>
                <a:ea typeface="Times New Roman" panose="02020603050405020304" pitchFamily="18" charset="0"/>
              </a:rPr>
              <a:t> доступа к КИМ</a:t>
            </a:r>
            <a:endParaRPr lang="ru-RU" sz="1400" dirty="0">
              <a:solidFill>
                <a:srgbClr val="006AB3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00034" y="3357568"/>
            <a:ext cx="367850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algn="just">
              <a:spcBef>
                <a:spcPts val="1000"/>
              </a:spcBef>
              <a:spcAft>
                <a:spcPts val="0"/>
              </a:spcAft>
            </a:pPr>
            <a:r>
              <a:rPr lang="ru-RU" sz="1400" dirty="0" smtClean="0">
                <a:solidFill>
                  <a:srgbClr val="006AB3"/>
                </a:solidFill>
                <a:ea typeface="Times New Roman" panose="02020603050405020304" pitchFamily="18" charset="0"/>
              </a:rPr>
              <a:t>3. Код </a:t>
            </a:r>
            <a:r>
              <a:rPr lang="ru-RU" sz="1400" dirty="0">
                <a:solidFill>
                  <a:srgbClr val="006AB3"/>
                </a:solidFill>
                <a:ea typeface="Times New Roman" panose="02020603050405020304" pitchFamily="18" charset="0"/>
              </a:rPr>
              <a:t>202. </a:t>
            </a:r>
            <a:r>
              <a:rPr lang="ru-RU" sz="1400" dirty="0" err="1">
                <a:solidFill>
                  <a:srgbClr val="006AB3"/>
                </a:solidFill>
                <a:ea typeface="Times New Roman" panose="02020603050405020304" pitchFamily="18" charset="0"/>
              </a:rPr>
              <a:t>Токен</a:t>
            </a:r>
            <a:r>
              <a:rPr lang="ru-RU" sz="1400" dirty="0">
                <a:solidFill>
                  <a:srgbClr val="006AB3"/>
                </a:solidFill>
                <a:ea typeface="Times New Roman" panose="02020603050405020304" pitchFamily="18" charset="0"/>
              </a:rPr>
              <a:t> не подходит к файлу пароля</a:t>
            </a:r>
            <a:endParaRPr lang="ru-RU" sz="1400" dirty="0">
              <a:solidFill>
                <a:srgbClr val="006AB3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00034" y="3071816"/>
            <a:ext cx="34495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algn="just">
              <a:spcBef>
                <a:spcPts val="1000"/>
              </a:spcBef>
              <a:spcAft>
                <a:spcPts val="0"/>
              </a:spcAft>
            </a:pPr>
            <a:r>
              <a:rPr lang="ru-RU" sz="1400" dirty="0" smtClean="0">
                <a:solidFill>
                  <a:srgbClr val="006AB3"/>
                </a:solidFill>
                <a:ea typeface="Times New Roman" panose="02020603050405020304" pitchFamily="18" charset="0"/>
              </a:rPr>
              <a:t>2. Код </a:t>
            </a:r>
            <a:r>
              <a:rPr lang="ru-RU" sz="1400" dirty="0">
                <a:solidFill>
                  <a:srgbClr val="006AB3"/>
                </a:solidFill>
                <a:ea typeface="Times New Roman" panose="02020603050405020304" pitchFamily="18" charset="0"/>
              </a:rPr>
              <a:t>102. Ошибка загрузки файла пароля</a:t>
            </a:r>
            <a:endParaRPr lang="ru-RU" sz="1400" dirty="0">
              <a:solidFill>
                <a:srgbClr val="006AB3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14282" y="3786196"/>
            <a:ext cx="571464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>
              <a:spcBef>
                <a:spcPts val="1000"/>
              </a:spcBef>
              <a:spcAft>
                <a:spcPts val="0"/>
              </a:spcAft>
            </a:pPr>
            <a:r>
              <a:rPr lang="x-none" sz="1400" b="1" dirty="0">
                <a:solidFill>
                  <a:srgbClr val="006AB3"/>
                </a:solidFill>
                <a:latin typeface="Calibri" panose="020F0502020204030204" pitchFamily="34" charset="0"/>
              </a:rPr>
              <a:t>Нештатные ситуации </a:t>
            </a:r>
            <a:r>
              <a:rPr lang="ru-RU" sz="1400" b="1" dirty="0">
                <a:solidFill>
                  <a:srgbClr val="006AB3"/>
                </a:solidFill>
                <a:latin typeface="Calibri" panose="020F0502020204030204" pitchFamily="34" charset="0"/>
              </a:rPr>
              <a:t>в ходе активации ключа и расшифровки </a:t>
            </a:r>
            <a:r>
              <a:rPr lang="ru-RU" sz="1400" b="1" dirty="0" smtClean="0">
                <a:solidFill>
                  <a:srgbClr val="006AB3"/>
                </a:solidFill>
                <a:latin typeface="Calibri" panose="020F0502020204030204" pitchFamily="34" charset="0"/>
              </a:rPr>
              <a:t>КИМ:</a:t>
            </a:r>
            <a:endParaRPr lang="ru-RU" sz="1400" b="1" dirty="0">
              <a:solidFill>
                <a:srgbClr val="006AB3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28596" y="4071948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2" algn="just">
              <a:spcBef>
                <a:spcPts val="1000"/>
              </a:spcBef>
            </a:pPr>
            <a:r>
              <a:rPr lang="ru-RU" sz="1400" dirty="0" smtClean="0">
                <a:solidFill>
                  <a:srgbClr val="006AB3"/>
                </a:solidFill>
                <a:ea typeface="Times New Roman" panose="02020603050405020304" pitchFamily="18" charset="0"/>
              </a:rPr>
              <a:t>1. Код </a:t>
            </a:r>
            <a:r>
              <a:rPr lang="ru-RU" sz="1400" dirty="0">
                <a:solidFill>
                  <a:srgbClr val="006AB3"/>
                </a:solidFill>
                <a:ea typeface="Times New Roman" panose="02020603050405020304" pitchFamily="18" charset="0"/>
              </a:rPr>
              <a:t>201. </a:t>
            </a:r>
            <a:r>
              <a:rPr lang="ru-RU" sz="1400" dirty="0" err="1">
                <a:solidFill>
                  <a:srgbClr val="006AB3"/>
                </a:solidFill>
                <a:ea typeface="Times New Roman" panose="02020603050405020304" pitchFamily="18" charset="0"/>
              </a:rPr>
              <a:t>Токен</a:t>
            </a:r>
            <a:r>
              <a:rPr lang="ru-RU" sz="1400" dirty="0">
                <a:solidFill>
                  <a:srgbClr val="006AB3"/>
                </a:solidFill>
                <a:ea typeface="Times New Roman" panose="02020603050405020304" pitchFamily="18" charset="0"/>
              </a:rPr>
              <a:t> не подходит к ключу доступа КИМ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28596" y="4286262"/>
            <a:ext cx="64294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algn="just">
              <a:spcBef>
                <a:spcPts val="1000"/>
              </a:spcBef>
            </a:pPr>
            <a:r>
              <a:rPr lang="ru-RU" sz="1400" dirty="0" smtClean="0">
                <a:solidFill>
                  <a:srgbClr val="006AB3"/>
                </a:solidFill>
                <a:ea typeface="Times New Roman" panose="02020603050405020304" pitchFamily="18" charset="0"/>
              </a:rPr>
              <a:t>2. </a:t>
            </a:r>
            <a:r>
              <a:rPr lang="x-none" sz="1400" dirty="0" smtClean="0">
                <a:solidFill>
                  <a:srgbClr val="006AB3"/>
                </a:solidFill>
                <a:ea typeface="Times New Roman" panose="02020603050405020304" pitchFamily="18" charset="0"/>
              </a:rPr>
              <a:t>Код </a:t>
            </a:r>
            <a:r>
              <a:rPr lang="x-none" sz="1400" dirty="0">
                <a:solidFill>
                  <a:srgbClr val="006AB3"/>
                </a:solidFill>
                <a:ea typeface="Times New Roman" panose="02020603050405020304" pitchFamily="18" charset="0"/>
              </a:rPr>
              <a:t>301. Невозможно расшифровать КИМ</a:t>
            </a:r>
            <a:r>
              <a:rPr lang="ru-RU" sz="1400" dirty="0">
                <a:solidFill>
                  <a:srgbClr val="006AB3"/>
                </a:solidFill>
                <a:ea typeface="Times New Roman" panose="02020603050405020304" pitchFamily="18" charset="0"/>
              </a:rPr>
              <a:t>. Ошибка расшифровки КИМ</a:t>
            </a:r>
          </a:p>
        </p:txBody>
      </p:sp>
    </p:spTree>
    <p:extLst>
      <p:ext uri="{BB962C8B-B14F-4D97-AF65-F5344CB8AC3E}">
        <p14:creationId xmlns:p14="http://schemas.microsoft.com/office/powerpoint/2010/main" val="4817058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9502"/>
            <a:ext cx="7886700" cy="994172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Телефоны «Горячих линий»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+mj-lt"/>
              </a:rPr>
              <a:t>Горячая линия по печати КИМ, сканированию ЭМ и устной части иностранных языков – 8(495)135-02-75</a:t>
            </a:r>
          </a:p>
          <a:p>
            <a:r>
              <a:rPr lang="ru-RU" b="1" dirty="0">
                <a:latin typeface="+mj-lt"/>
              </a:rPr>
              <a:t>Богданова В.А. – </a:t>
            </a:r>
            <a:r>
              <a:rPr lang="ru-RU" b="1" dirty="0" smtClean="0">
                <a:latin typeface="+mj-lt"/>
              </a:rPr>
              <a:t>8(863)210-50-11</a:t>
            </a:r>
            <a:endParaRPr lang="ru-RU" b="1" dirty="0">
              <a:latin typeface="+mj-lt"/>
            </a:endParaRPr>
          </a:p>
          <a:p>
            <a:r>
              <a:rPr lang="ru-RU" b="1" dirty="0" smtClean="0">
                <a:latin typeface="+mj-lt"/>
              </a:rPr>
              <a:t>Назаренко Е.А. – 8(863)210-50-13</a:t>
            </a:r>
          </a:p>
        </p:txBody>
      </p:sp>
    </p:spTree>
    <p:extLst>
      <p:ext uri="{BB962C8B-B14F-4D97-AF65-F5344CB8AC3E}">
        <p14:creationId xmlns:p14="http://schemas.microsoft.com/office/powerpoint/2010/main" val="387359323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915566"/>
            <a:ext cx="7886700" cy="99417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6AB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b="1" dirty="0">
              <a:solidFill>
                <a:srgbClr val="006AB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53269802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147814"/>
            <a:ext cx="1291398" cy="164222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428610"/>
            <a:ext cx="5395514" cy="66487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+mn-lt"/>
              </a:rPr>
              <a:t>Техническая подготовка аудитории</a:t>
            </a:r>
            <a:endParaRPr lang="ru-RU" sz="2400" b="1" dirty="0">
              <a:latin typeface="+mn-lt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44949" y="975845"/>
            <a:ext cx="8229600" cy="547250"/>
          </a:xfrm>
        </p:spPr>
        <p:txBody>
          <a:bodyPr>
            <a:normAutofit/>
          </a:bodyPr>
          <a:lstStyle/>
          <a:p>
            <a:pPr marL="35599" indent="201031" algn="ctr">
              <a:buNone/>
            </a:pPr>
            <a:r>
              <a:rPr lang="ru-RU" sz="1200" dirty="0">
                <a:solidFill>
                  <a:srgbClr val="E2001A"/>
                </a:solidFill>
              </a:rPr>
              <a:t>За 4-5 рабочих дней до проведения экзамена технический специалист должен провести техническую подготовку ППЭ (завершается за 2 рабочих дня до проведения экзамена).</a:t>
            </a:r>
          </a:p>
          <a:p>
            <a:pPr marL="35599" indent="201031" algn="just">
              <a:buNone/>
            </a:pPr>
            <a:endParaRPr lang="ru-RU" sz="1200" dirty="0">
              <a:solidFill>
                <a:srgbClr val="E2001A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482944" y="3029833"/>
            <a:ext cx="3024336" cy="96180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spcAft>
                <a:spcPts val="264"/>
              </a:spcAft>
              <a:buFont typeface="Arial" panose="020B0604020202020204" pitchFamily="34" charset="0"/>
              <a:buChar char="•"/>
            </a:pPr>
            <a:r>
              <a:rPr lang="ru-RU" sz="1200" dirty="0">
                <a:solidFill>
                  <a:srgbClr val="006AB3"/>
                </a:solidFill>
                <a:latin typeface="Arial" panose="020B0604020202020204" pitchFamily="34" charset="0"/>
              </a:rPr>
              <a:t>Рабочая станция (компьютер)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200" dirty="0">
                <a:ln w="0"/>
                <a:solidFill>
                  <a:srgbClr val="E2001A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Сетевые </a:t>
            </a:r>
            <a:r>
              <a:rPr lang="ru-RU" sz="1200" dirty="0" smtClean="0">
                <a:ln w="0"/>
                <a:solidFill>
                  <a:srgbClr val="E2001A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подключения (отсутствуют)</a:t>
            </a:r>
            <a:endParaRPr lang="ru-RU" sz="1200" dirty="0">
              <a:ln w="0"/>
              <a:solidFill>
                <a:srgbClr val="E2001A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1450" indent="-171450">
              <a:lnSpc>
                <a:spcPct val="150000"/>
              </a:lnSpc>
              <a:spcAft>
                <a:spcPts val="264"/>
              </a:spcAft>
              <a:buFont typeface="Arial" panose="020B0604020202020204" pitchFamily="34" charset="0"/>
              <a:buChar char="•"/>
            </a:pPr>
            <a:r>
              <a:rPr lang="ru-RU" sz="1200" dirty="0" smtClean="0">
                <a:solidFill>
                  <a:srgbClr val="006AB3"/>
                </a:solidFill>
                <a:latin typeface="Arial" panose="020B0604020202020204" pitchFamily="34" charset="0"/>
              </a:rPr>
              <a:t>Локальный </a:t>
            </a:r>
            <a:r>
              <a:rPr lang="ru-RU" sz="1200" dirty="0">
                <a:solidFill>
                  <a:srgbClr val="006AB3"/>
                </a:solidFill>
                <a:latin typeface="Arial" panose="020B0604020202020204" pitchFamily="34" charset="0"/>
              </a:rPr>
              <a:t>лазерный принтер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0104" y="1425084"/>
            <a:ext cx="3960440" cy="3045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264"/>
              </a:spcAft>
            </a:pPr>
            <a:endParaRPr lang="ru-RU" sz="1231" b="1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264"/>
              </a:spcAft>
            </a:pPr>
            <a:r>
              <a:rPr lang="ru-RU" sz="1231" b="1" dirty="0" smtClean="0">
                <a:solidFill>
                  <a:srgbClr val="0070C0"/>
                </a:solidFill>
                <a:latin typeface="Arial" panose="020B0604020202020204" pitchFamily="34" charset="0"/>
              </a:rPr>
              <a:t>Действия технического специалиста:</a:t>
            </a:r>
            <a:endParaRPr lang="ru-RU" sz="1231" b="1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200" dirty="0" smtClean="0">
                <a:solidFill>
                  <a:srgbClr val="0070C0"/>
                </a:solidFill>
                <a:latin typeface="Arial" panose="020B0604020202020204" pitchFamily="34" charset="0"/>
              </a:rPr>
              <a:t>Установка и настройка рабочей станции печати КИМ</a:t>
            </a:r>
            <a:endParaRPr lang="ru-RU" sz="1200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marL="361950" lvl="0" indent="-361950" eaLnBrk="0" fontAlgn="base" hangingPunct="0"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ru-RU" sz="1200" dirty="0">
                <a:solidFill>
                  <a:srgbClr val="0070C0"/>
                </a:solidFill>
                <a:latin typeface="Arial" panose="020B0604020202020204" pitchFamily="34" charset="0"/>
              </a:rPr>
              <a:t>Подключение и настройка принтера</a:t>
            </a:r>
          </a:p>
          <a:p>
            <a:pPr marL="361950" lvl="0" indent="-361950" eaLnBrk="0" fontAlgn="base" hangingPunct="0"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ru-RU" sz="1200" dirty="0">
                <a:solidFill>
                  <a:srgbClr val="0070C0"/>
                </a:solidFill>
                <a:latin typeface="Arial" panose="020B0604020202020204" pitchFamily="34" charset="0"/>
              </a:rPr>
              <a:t>Установка ПО Печать КИМ в ППЭ</a:t>
            </a:r>
          </a:p>
          <a:p>
            <a:pPr marL="361950" lvl="0" indent="-361950" eaLnBrk="0" fontAlgn="base" hangingPunct="0"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ru-RU" sz="1200" dirty="0">
                <a:solidFill>
                  <a:srgbClr val="0070C0"/>
                </a:solidFill>
                <a:latin typeface="Arial" panose="020B0604020202020204" pitchFamily="34" charset="0"/>
              </a:rPr>
              <a:t>Проверка оборудования средствами ПО: </a:t>
            </a:r>
            <a:r>
              <a:rPr lang="en-US" sz="1200" dirty="0">
                <a:solidFill>
                  <a:srgbClr val="0070C0"/>
                </a:solidFill>
                <a:latin typeface="Arial" panose="020B0604020202020204" pitchFamily="34" charset="0"/>
              </a:rPr>
              <a:t>CD-</a:t>
            </a:r>
            <a:r>
              <a:rPr lang="ru-RU" sz="1200" dirty="0">
                <a:solidFill>
                  <a:srgbClr val="0070C0"/>
                </a:solidFill>
                <a:latin typeface="Arial" panose="020B0604020202020204" pitchFamily="34" charset="0"/>
              </a:rPr>
              <a:t>привод, принтер</a:t>
            </a:r>
          </a:p>
          <a:p>
            <a:pPr marL="361950" lvl="0" indent="-361950" eaLnBrk="0" fontAlgn="base" hangingPunct="0"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ru-RU" sz="1200" dirty="0">
                <a:solidFill>
                  <a:srgbClr val="0070C0"/>
                </a:solidFill>
                <a:latin typeface="Arial" panose="020B0604020202020204" pitchFamily="34" charset="0"/>
              </a:rPr>
              <a:t>Проверка качества печати средствами ПО: проверка границ печати, тестовая печать КИМ</a:t>
            </a:r>
          </a:p>
          <a:p>
            <a:pPr marL="361950" lvl="0" indent="-361950" eaLnBrk="0" fontAlgn="base" hangingPunct="0"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ru-RU" sz="1200" dirty="0">
                <a:solidFill>
                  <a:srgbClr val="0070C0"/>
                </a:solidFill>
                <a:latin typeface="Arial" panose="020B0604020202020204" pitchFamily="34" charset="0"/>
              </a:rPr>
              <a:t>Подготовка необходимого количества </a:t>
            </a:r>
            <a:r>
              <a:rPr lang="ru-RU" sz="1200" dirty="0" smtClean="0">
                <a:solidFill>
                  <a:srgbClr val="0070C0"/>
                </a:solidFill>
                <a:latin typeface="Arial" panose="020B0604020202020204" pitchFamily="34" charset="0"/>
              </a:rPr>
              <a:t>бумаги;</a:t>
            </a:r>
          </a:p>
          <a:p>
            <a:pPr marL="361950" lvl="0" indent="-361950" eaLnBrk="0" fontAlgn="base" hangingPunct="0">
              <a:spcAft>
                <a:spcPts val="600"/>
              </a:spcAft>
              <a:buFont typeface="Wingdings" pitchFamily="2" charset="2"/>
              <a:buChar char="ü"/>
              <a:defRPr/>
            </a:pPr>
            <a:endParaRPr lang="ru-RU" sz="1200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8680" y="1778247"/>
            <a:ext cx="807732" cy="80773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5858" y="1613203"/>
            <a:ext cx="1095018" cy="109501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516665" y="2729389"/>
            <a:ext cx="2186752" cy="3414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264"/>
              </a:spcAft>
            </a:pPr>
            <a:r>
              <a:rPr lang="ru-RU" sz="1231" b="1" dirty="0" smtClean="0">
                <a:solidFill>
                  <a:srgbClr val="0070C0"/>
                </a:solidFill>
                <a:latin typeface="Arial" panose="020B0604020202020204" pitchFamily="34" charset="0"/>
              </a:rPr>
              <a:t>Технические требования:</a:t>
            </a:r>
            <a:endParaRPr lang="ru-RU" sz="1231" b="1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09044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2214" y="986357"/>
            <a:ext cx="1317353" cy="11195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7300" y="214296"/>
            <a:ext cx="7886700" cy="994172"/>
          </a:xfrm>
        </p:spPr>
        <p:txBody>
          <a:bodyPr anchor="ctr">
            <a:normAutofit/>
          </a:bodyPr>
          <a:lstStyle/>
          <a:p>
            <a:pPr algn="ctr"/>
            <a:r>
              <a:rPr lang="ru-RU" sz="25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Техническая подготовка штаба ППЭ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004048" y="2557988"/>
            <a:ext cx="3608233" cy="250837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200" dirty="0" smtClean="0">
                <a:ln w="0"/>
                <a:solidFill>
                  <a:srgbClr val="0070C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Резервная рабочая станция </a:t>
            </a:r>
            <a:r>
              <a:rPr lang="ru-RU" sz="1200" dirty="0">
                <a:ln w="0"/>
                <a:solidFill>
                  <a:srgbClr val="0070C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для замены рабочей станции печати КИМ или рабочей станции в штабе </a:t>
            </a:r>
            <a:r>
              <a:rPr lang="ru-RU" sz="1200" dirty="0" smtClean="0">
                <a:ln w="0"/>
                <a:solidFill>
                  <a:srgbClr val="0070C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ППЭ</a:t>
            </a:r>
            <a:endParaRPr lang="ru-RU" sz="1200" dirty="0">
              <a:ln w="0"/>
              <a:solidFill>
                <a:srgbClr val="0070C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n w="0"/>
                <a:solidFill>
                  <a:srgbClr val="0070C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USB-</a:t>
            </a:r>
            <a:r>
              <a:rPr lang="ru-RU" sz="1200" dirty="0" smtClean="0">
                <a:ln w="0"/>
                <a:solidFill>
                  <a:srgbClr val="0070C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модем</a:t>
            </a:r>
            <a:endParaRPr lang="ru-RU" sz="1200" dirty="0">
              <a:ln w="0"/>
              <a:solidFill>
                <a:srgbClr val="0070C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200" dirty="0">
                <a:ln w="0"/>
                <a:solidFill>
                  <a:srgbClr val="0070C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Внешний (резервный) оптический привод для чтения компакт-дисков (CDROM) (1 на ППЭ</a:t>
            </a:r>
            <a:r>
              <a:rPr lang="ru-RU" sz="1200" dirty="0" smtClean="0">
                <a:ln w="0"/>
                <a:solidFill>
                  <a:srgbClr val="0070C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200" dirty="0" smtClean="0">
                <a:ln w="0"/>
                <a:solidFill>
                  <a:srgbClr val="0070C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Принтер, запасные картриджи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200" dirty="0" err="1" smtClean="0">
                <a:ln w="0"/>
                <a:solidFill>
                  <a:srgbClr val="0070C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Флеш</a:t>
            </a:r>
            <a:r>
              <a:rPr lang="ru-RU" sz="1200" dirty="0" smtClean="0">
                <a:ln w="0"/>
                <a:solidFill>
                  <a:srgbClr val="0070C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-карта </a:t>
            </a:r>
            <a:r>
              <a:rPr lang="ru-RU" sz="1200" dirty="0">
                <a:ln w="0"/>
                <a:solidFill>
                  <a:srgbClr val="0070C0"/>
                </a:solidFill>
              </a:rPr>
              <a:t>для копирования ключа доступа КИМ из штаба ППЭ по станциям печати в аудиториях)</a:t>
            </a:r>
            <a:endParaRPr lang="ru-RU" sz="1200" dirty="0" smtClean="0">
              <a:ln w="0"/>
              <a:solidFill>
                <a:srgbClr val="0070C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ru-RU" sz="1200" dirty="0">
              <a:ln w="0"/>
              <a:solidFill>
                <a:srgbClr val="0070C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918" y="1083891"/>
            <a:ext cx="1370933" cy="137093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283" y="1457958"/>
            <a:ext cx="324202" cy="30394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652" y="1555867"/>
            <a:ext cx="473672" cy="4736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9766" y="1598581"/>
            <a:ext cx="575944" cy="49311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8713" y="2328845"/>
            <a:ext cx="455085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Aft>
                <a:spcPts val="600"/>
              </a:spcAft>
              <a:defRPr/>
            </a:pPr>
            <a:r>
              <a:rPr lang="ru-RU" sz="1200" b="1" dirty="0">
                <a:ln w="0"/>
                <a:solidFill>
                  <a:srgbClr val="0070C0"/>
                </a:solidFill>
              </a:rPr>
              <a:t>Состав работ в штабе </a:t>
            </a:r>
            <a:r>
              <a:rPr lang="ru-RU" sz="1200" b="1" dirty="0" smtClean="0">
                <a:ln w="0"/>
                <a:solidFill>
                  <a:srgbClr val="0070C0"/>
                </a:solidFill>
              </a:rPr>
              <a:t>ППЭ (действия технического специалиста):</a:t>
            </a:r>
            <a:endParaRPr lang="ru-RU" sz="1200" b="1" dirty="0">
              <a:ln w="0"/>
              <a:solidFill>
                <a:srgbClr val="0070C0"/>
              </a:solidFill>
            </a:endParaRPr>
          </a:p>
          <a:p>
            <a:pPr marL="361950" lvl="0" indent="-361950" eaLnBrk="0" fontAlgn="base" hangingPunct="0"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ru-RU" sz="1200" dirty="0" smtClean="0">
                <a:ln w="0"/>
                <a:solidFill>
                  <a:srgbClr val="0070C0"/>
                </a:solidFill>
              </a:rPr>
              <a:t>Установка рабочей станции </a:t>
            </a:r>
            <a:r>
              <a:rPr lang="ru-RU" sz="1200" dirty="0">
                <a:ln w="0"/>
                <a:solidFill>
                  <a:srgbClr val="0070C0"/>
                </a:solidFill>
              </a:rPr>
              <a:t>(</a:t>
            </a:r>
            <a:r>
              <a:rPr lang="ru-RU" sz="1200" dirty="0" smtClean="0">
                <a:ln w="0"/>
                <a:solidFill>
                  <a:srgbClr val="0070C0"/>
                </a:solidFill>
              </a:rPr>
              <a:t>компьютера), </a:t>
            </a:r>
            <a:r>
              <a:rPr lang="ru-RU" sz="1200" dirty="0">
                <a:ln w="0"/>
                <a:solidFill>
                  <a:srgbClr val="0070C0"/>
                </a:solidFill>
              </a:rPr>
              <a:t>удовлетворяющую техническим </a:t>
            </a:r>
            <a:r>
              <a:rPr lang="ru-RU" sz="1200" dirty="0" smtClean="0">
                <a:ln w="0"/>
                <a:solidFill>
                  <a:srgbClr val="0070C0"/>
                </a:solidFill>
              </a:rPr>
              <a:t>требованиям, </a:t>
            </a:r>
            <a:r>
              <a:rPr lang="ru-RU" sz="1200" dirty="0">
                <a:ln w="0"/>
                <a:solidFill>
                  <a:srgbClr val="0070C0"/>
                </a:solidFill>
              </a:rPr>
              <a:t>предъявляемым к рабочей станции в штабе ППЭ, включая наличие надежного стабильного канала связи с выходом в Интернет</a:t>
            </a:r>
          </a:p>
          <a:p>
            <a:pPr marL="361950" lvl="0" indent="-361950" eaLnBrk="0" fontAlgn="base" hangingPunct="0"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ru-RU" sz="1200" dirty="0" smtClean="0">
                <a:ln w="0"/>
                <a:solidFill>
                  <a:srgbClr val="0070C0"/>
                </a:solidFill>
              </a:rPr>
              <a:t>Проверка </a:t>
            </a:r>
            <a:r>
              <a:rPr lang="ru-RU" sz="1200" dirty="0">
                <a:ln w="0"/>
                <a:solidFill>
                  <a:srgbClr val="0070C0"/>
                </a:solidFill>
              </a:rPr>
              <a:t>наличия выхода в интернет и соединения с федеральным порталом</a:t>
            </a:r>
          </a:p>
          <a:p>
            <a:pPr marL="361950" lvl="0" indent="-361950" eaLnBrk="0" fontAlgn="base" hangingPunct="0"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ru-RU" sz="1200" dirty="0">
                <a:ln w="0"/>
                <a:solidFill>
                  <a:srgbClr val="0070C0"/>
                </a:solidFill>
              </a:rPr>
              <a:t>Установка ПО скачивания ключа доступа к КИМ</a:t>
            </a:r>
          </a:p>
          <a:p>
            <a:pPr marL="361950" lvl="0" indent="-361950" eaLnBrk="0" fontAlgn="base" hangingPunct="0"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ru-RU" sz="1200" dirty="0" smtClean="0">
                <a:ln w="0"/>
                <a:solidFill>
                  <a:srgbClr val="0070C0"/>
                </a:solidFill>
              </a:rPr>
              <a:t>Подготовка </a:t>
            </a:r>
            <a:r>
              <a:rPr lang="ru-RU" sz="1200" dirty="0">
                <a:ln w="0"/>
                <a:solidFill>
                  <a:srgbClr val="0070C0"/>
                </a:solidFill>
              </a:rPr>
              <a:t>и настройка </a:t>
            </a:r>
            <a:r>
              <a:rPr lang="en-US" sz="1200" dirty="0">
                <a:ln w="0"/>
                <a:solidFill>
                  <a:srgbClr val="0070C0"/>
                </a:solidFill>
              </a:rPr>
              <a:t>USB-</a:t>
            </a:r>
            <a:r>
              <a:rPr lang="ru-RU" sz="1200" dirty="0">
                <a:ln w="0"/>
                <a:solidFill>
                  <a:srgbClr val="0070C0"/>
                </a:solidFill>
              </a:rPr>
              <a:t>модема (запасного канала связи</a:t>
            </a:r>
            <a:r>
              <a:rPr lang="ru-RU" sz="1200" dirty="0" smtClean="0">
                <a:ln w="0"/>
                <a:solidFill>
                  <a:srgbClr val="0070C0"/>
                </a:solidFill>
              </a:rPr>
              <a:t>)</a:t>
            </a:r>
            <a:endParaRPr lang="ru-RU" sz="1200" dirty="0">
              <a:ln w="0"/>
              <a:solidFill>
                <a:srgbClr val="0070C0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318" y="1644843"/>
            <a:ext cx="387716" cy="38771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34" y="1365492"/>
            <a:ext cx="807732" cy="80773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577772" y="2304085"/>
            <a:ext cx="2501994" cy="26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1143" b="1" dirty="0" smtClean="0">
                <a:ln w="0"/>
                <a:solidFill>
                  <a:srgbClr val="0070C0"/>
                </a:solidFill>
              </a:rPr>
              <a:t>Резервное оборудование:</a:t>
            </a:r>
            <a:endParaRPr lang="ru-RU" sz="1143" b="1" dirty="0">
              <a:ln w="0"/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9453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500" b="1" dirty="0" smtClean="0"/>
              <a:t>Контроль технической готовности ППЭ</a:t>
            </a:r>
            <a:endParaRPr lang="ru-RU" sz="25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1746" y="1995686"/>
            <a:ext cx="4326238" cy="2304256"/>
          </a:xfrm>
        </p:spPr>
        <p:txBody>
          <a:bodyPr>
            <a:noAutofit/>
          </a:bodyPr>
          <a:lstStyle/>
          <a:p>
            <a:pPr marL="41881" indent="11726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1200" dirty="0">
                <a:solidFill>
                  <a:srgbClr val="006AB3"/>
                </a:solidFill>
              </a:rPr>
              <a:t>В аудиториях ППЭ:</a:t>
            </a:r>
          </a:p>
          <a:p>
            <a:pPr marL="280988" indent="-280988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tabLst>
                <a:tab pos="201930" algn="l"/>
              </a:tabLst>
            </a:pPr>
            <a:r>
              <a:rPr lang="ru-RU" sz="1200" b="0" dirty="0" smtClean="0">
                <a:solidFill>
                  <a:srgbClr val="006AB3"/>
                </a:solidFill>
              </a:rPr>
              <a:t>на </a:t>
            </a:r>
            <a:r>
              <a:rPr lang="ru-RU" sz="1200" b="0" dirty="0">
                <a:solidFill>
                  <a:srgbClr val="006AB3"/>
                </a:solidFill>
              </a:rPr>
              <a:t>каждой рабочей станции печати КИМ проверьте работоспособность персонального </a:t>
            </a:r>
            <a:r>
              <a:rPr lang="ru-RU" sz="1200" b="0" dirty="0" err="1">
                <a:solidFill>
                  <a:srgbClr val="006AB3"/>
                </a:solidFill>
              </a:rPr>
              <a:t>токена</a:t>
            </a:r>
            <a:r>
              <a:rPr lang="ru-RU" sz="1200" b="0" dirty="0">
                <a:solidFill>
                  <a:srgbClr val="006AB3"/>
                </a:solidFill>
              </a:rPr>
              <a:t> члена ГЭК средствами ПО «Станция Печати КИМ</a:t>
            </a:r>
            <a:r>
              <a:rPr lang="ru-RU" sz="1200" b="0" dirty="0" smtClean="0">
                <a:solidFill>
                  <a:srgbClr val="006AB3"/>
                </a:solidFill>
              </a:rPr>
              <a:t>»;</a:t>
            </a:r>
          </a:p>
          <a:p>
            <a:pPr marL="280988" indent="-280988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tabLst>
                <a:tab pos="201930" algn="l"/>
              </a:tabLst>
            </a:pPr>
            <a:r>
              <a:rPr lang="ru-RU" sz="1200" b="0" dirty="0">
                <a:solidFill>
                  <a:srgbClr val="006AB3"/>
                </a:solidFill>
              </a:rPr>
              <a:t>проконтролировать качество тестовой печати КИМ на каждой рабочей станции печати КИМ;</a:t>
            </a:r>
          </a:p>
          <a:p>
            <a:pPr marL="280988" indent="-280988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tabLst>
                <a:tab pos="201930" algn="l"/>
              </a:tabLst>
            </a:pPr>
            <a:r>
              <a:rPr lang="ru-RU" sz="1200" b="0" dirty="0" smtClean="0">
                <a:solidFill>
                  <a:srgbClr val="006AB3"/>
                </a:solidFill>
              </a:rPr>
              <a:t>удостовериться</a:t>
            </a:r>
            <a:r>
              <a:rPr lang="ru-RU" sz="1200" b="0" dirty="0">
                <a:solidFill>
                  <a:srgbClr val="006AB3"/>
                </a:solidFill>
              </a:rPr>
              <a:t>, что в аудитории ППЭ подготовлено достаточное количество бумаги для печати </a:t>
            </a:r>
            <a:r>
              <a:rPr lang="ru-RU" sz="1200" b="0" dirty="0" smtClean="0">
                <a:solidFill>
                  <a:srgbClr val="006AB3"/>
                </a:solidFill>
              </a:rPr>
              <a:t>КИМ;</a:t>
            </a:r>
            <a:endParaRPr lang="ru-RU" sz="1200" b="0" dirty="0">
              <a:solidFill>
                <a:srgbClr val="006AB3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ru-RU" sz="1200" b="0" dirty="0" smtClean="0">
                <a:solidFill>
                  <a:srgbClr val="006AB3"/>
                </a:solidFill>
              </a:rPr>
              <a:t>подписать </a:t>
            </a:r>
            <a:r>
              <a:rPr lang="ru-RU" sz="1200" b="0" dirty="0">
                <a:solidFill>
                  <a:srgbClr val="006AB3"/>
                </a:solidFill>
              </a:rPr>
              <a:t>протокол технической готовности аудитории (форма ППЭ-01-01</a:t>
            </a:r>
            <a:r>
              <a:rPr lang="ru-RU" sz="1200" b="0" dirty="0" smtClean="0">
                <a:solidFill>
                  <a:srgbClr val="006AB3"/>
                </a:solidFill>
              </a:rPr>
              <a:t>).</a:t>
            </a:r>
            <a:endParaRPr lang="ru-RU" sz="1200" dirty="0">
              <a:solidFill>
                <a:srgbClr val="006AB3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90681" y="1572565"/>
            <a:ext cx="6627476" cy="345508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ln w="0"/>
                <a:solidFill>
                  <a:srgbClr val="006AB3"/>
                </a:solidFill>
              </a:rPr>
              <a:t>РУКОВОДИТЕЛЬ ППЭ      ЧЛЕН ГЭК       ТЕХНИЧЕСКИЙ СПЕЦИАЛИСТ</a:t>
            </a:r>
            <a:endParaRPr lang="ru-RU" sz="1200" b="1" dirty="0">
              <a:ln w="0"/>
              <a:solidFill>
                <a:srgbClr val="006AB3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95736" y="1075031"/>
            <a:ext cx="5217366" cy="314745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rgbClr val="FF0000"/>
                </a:solidFill>
              </a:rPr>
              <a:t>За один рабочий день до проведения экзамена</a:t>
            </a:r>
            <a:endParaRPr lang="ru-RU" sz="1200" dirty="0">
              <a:ln w="0"/>
              <a:solidFill>
                <a:srgbClr val="FF000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4429124" y="2071684"/>
            <a:ext cx="4452980" cy="1752812"/>
          </a:xfrm>
          <a:prstGeom prst="rect">
            <a:avLst/>
          </a:prstGeom>
        </p:spPr>
        <p:txBody>
          <a:bodyPr vert="horz" lIns="170817" tIns="85409" rIns="170817" bIns="85409" rtlCol="0">
            <a:noAutofit/>
          </a:bodyPr>
          <a:lstStyle>
            <a:lvl1pPr marL="281656" indent="-281656" algn="l" defTabSz="75108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155" b="1" i="0" kern="1200" baseline="0">
                <a:solidFill>
                  <a:srgbClr val="0072BC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610256" indent="-234714" algn="l" defTabSz="75108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935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38855" indent="-187771" algn="l" defTabSz="75108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759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14398" indent="-187771" algn="l" defTabSz="75108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89939" indent="-187771" algn="l" defTabSz="751085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65482" indent="-187771" algn="l" defTabSz="75108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41024" indent="-187771" algn="l" defTabSz="75108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16566" indent="-187771" algn="l" defTabSz="75108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109" indent="-187771" algn="l" defTabSz="75108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881" indent="11726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</a:pPr>
            <a:r>
              <a:rPr lang="ru-RU" sz="1200" dirty="0" smtClean="0">
                <a:solidFill>
                  <a:srgbClr val="006AB3"/>
                </a:solidFill>
                <a:latin typeface="+mn-lt"/>
              </a:rPr>
              <a:t>В штабе ППЭ:</a:t>
            </a:r>
          </a:p>
          <a:p>
            <a:pPr marL="280988" indent="-280988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tabLst>
                <a:tab pos="201930" algn="l"/>
              </a:tabLst>
            </a:pPr>
            <a:r>
              <a:rPr lang="ru-RU" sz="1200" b="0" dirty="0" smtClean="0">
                <a:solidFill>
                  <a:srgbClr val="006AB3"/>
                </a:solidFill>
                <a:latin typeface="+mn-lt"/>
              </a:rPr>
              <a:t>проверить средства криптозащиты на рабочей станции в Штабе ППЭ и провести тестовую авторизацию каждого члена ГЭК, назначенного на экзамен, на специализированном федеральном портале с использованием </a:t>
            </a:r>
            <a:r>
              <a:rPr lang="ru-RU" sz="1200" b="0" dirty="0" err="1" smtClean="0">
                <a:solidFill>
                  <a:srgbClr val="006AB3"/>
                </a:solidFill>
                <a:latin typeface="+mn-lt"/>
              </a:rPr>
              <a:t>токена</a:t>
            </a:r>
            <a:r>
              <a:rPr lang="ru-RU" sz="1200" b="0" dirty="0" smtClean="0">
                <a:solidFill>
                  <a:srgbClr val="006AB3"/>
                </a:solidFill>
                <a:latin typeface="+mn-lt"/>
              </a:rPr>
              <a:t> члена ГЭК;</a:t>
            </a:r>
          </a:p>
          <a:p>
            <a:pPr marL="280988" indent="-280988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tabLst>
                <a:tab pos="201930" algn="l"/>
              </a:tabLst>
            </a:pPr>
            <a:r>
              <a:rPr lang="ru-RU" sz="1200" b="0" dirty="0" smtClean="0">
                <a:solidFill>
                  <a:srgbClr val="006AB3"/>
                </a:solidFill>
                <a:latin typeface="+mn-lt"/>
              </a:rPr>
              <a:t>проверить наличие дополнительного (резервного) оборудования.</a:t>
            </a:r>
          </a:p>
        </p:txBody>
      </p:sp>
    </p:spTree>
    <p:extLst>
      <p:ext uri="{BB962C8B-B14F-4D97-AF65-F5344CB8AC3E}">
        <p14:creationId xmlns:p14="http://schemas.microsoft.com/office/powerpoint/2010/main" val="7502037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911"/>
          <a:stretch/>
        </p:blipFill>
        <p:spPr>
          <a:xfrm>
            <a:off x="124237" y="2347706"/>
            <a:ext cx="1076456" cy="9697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2214546" y="500048"/>
            <a:ext cx="5881673" cy="664870"/>
          </a:xfrm>
        </p:spPr>
        <p:txBody>
          <a:bodyPr>
            <a:normAutofit/>
          </a:bodyPr>
          <a:lstStyle/>
          <a:p>
            <a:pPr algn="ctr"/>
            <a:r>
              <a:rPr lang="ru-RU" sz="2500" b="1" dirty="0"/>
              <a:t>Контроль технической готовности ППЭ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810939" y="2012495"/>
            <a:ext cx="2103677" cy="591747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n w="0"/>
                <a:solidFill>
                  <a:srgbClr val="006AB3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Технический специалист</a:t>
            </a:r>
            <a:endParaRPr lang="ru-RU" sz="1200" b="1" dirty="0">
              <a:ln w="0"/>
              <a:solidFill>
                <a:srgbClr val="006AB3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808643" y="3059858"/>
            <a:ext cx="2105973" cy="596787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ln w="0"/>
                <a:solidFill>
                  <a:srgbClr val="006AB3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Член ГЭК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381072" y="1957603"/>
            <a:ext cx="4108592" cy="780206"/>
          </a:xfrm>
          <a:prstGeom prst="roundRect">
            <a:avLst/>
          </a:prstGeom>
          <a:solidFill>
            <a:srgbClr val="D9DADB"/>
          </a:solidFill>
          <a:ln>
            <a:solidFill>
              <a:srgbClr val="87888A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1407" b="1" dirty="0">
                <a:ln w="0"/>
                <a:solidFill>
                  <a:srgbClr val="006AB3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Печать шаблона для проверки границ печати принтера</a:t>
            </a:r>
          </a:p>
          <a:p>
            <a:pPr lvl="0"/>
            <a:r>
              <a:rPr lang="ru-RU" sz="1407" b="1" dirty="0">
                <a:ln w="0"/>
                <a:solidFill>
                  <a:srgbClr val="006AB3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Тестовая печать КИМ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339292" y="2908043"/>
            <a:ext cx="4108592" cy="848066"/>
          </a:xfrm>
          <a:prstGeom prst="roundRect">
            <a:avLst/>
          </a:prstGeom>
          <a:solidFill>
            <a:srgbClr val="D9DADB"/>
          </a:solidFill>
          <a:ln>
            <a:solidFill>
              <a:srgbClr val="87888A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1407" b="1" dirty="0">
                <a:ln w="0"/>
                <a:solidFill>
                  <a:srgbClr val="006AB3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Проверка соблюдений границ печати</a:t>
            </a:r>
          </a:p>
          <a:p>
            <a:pPr lvl="0"/>
            <a:r>
              <a:rPr lang="ru-RU" sz="1407" b="1" dirty="0">
                <a:ln w="0"/>
                <a:solidFill>
                  <a:srgbClr val="006AB3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Проверка качества печати тестового КИМ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339292" y="3965681"/>
            <a:ext cx="4108592" cy="889944"/>
          </a:xfrm>
          <a:prstGeom prst="roundRect">
            <a:avLst/>
          </a:prstGeom>
          <a:solidFill>
            <a:srgbClr val="D9DADB"/>
          </a:solidFill>
          <a:ln>
            <a:solidFill>
              <a:srgbClr val="87888A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7" b="1" dirty="0">
                <a:ln w="0"/>
                <a:solidFill>
                  <a:srgbClr val="006AB3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Проверка ключа </a:t>
            </a:r>
            <a:r>
              <a:rPr lang="ru-RU" sz="1407" b="1" dirty="0" smtClean="0">
                <a:ln w="0"/>
                <a:solidFill>
                  <a:srgbClr val="006AB3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шифрования (</a:t>
            </a:r>
            <a:r>
              <a:rPr lang="ru-RU" sz="1407" b="1" dirty="0" err="1" smtClean="0">
                <a:ln w="0"/>
                <a:solidFill>
                  <a:srgbClr val="006AB3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токен</a:t>
            </a:r>
            <a:r>
              <a:rPr lang="ru-RU" sz="1407" b="1" dirty="0" smtClean="0">
                <a:ln w="0"/>
                <a:solidFill>
                  <a:srgbClr val="006AB3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) </a:t>
            </a:r>
            <a:r>
              <a:rPr lang="ru-RU" sz="1407" b="1" dirty="0">
                <a:ln w="0"/>
                <a:solidFill>
                  <a:srgbClr val="006AB3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на станции печати: подключение к компьютеру и ввод пароля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808643" y="4112260"/>
            <a:ext cx="2105973" cy="596787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n w="0"/>
                <a:solidFill>
                  <a:srgbClr val="006AB3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Член ГЭК</a:t>
            </a:r>
            <a:endParaRPr lang="ru-RU" sz="1600" b="1" dirty="0">
              <a:ln w="0"/>
              <a:solidFill>
                <a:srgbClr val="006AB3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Нашивка 13"/>
          <p:cNvSpPr/>
          <p:nvPr/>
        </p:nvSpPr>
        <p:spPr>
          <a:xfrm>
            <a:off x="5525728" y="2201827"/>
            <a:ext cx="213083" cy="213083"/>
          </a:xfrm>
          <a:prstGeom prst="chevron">
            <a:avLst/>
          </a:prstGeom>
          <a:solidFill>
            <a:srgbClr val="D9DADB"/>
          </a:solidFill>
          <a:ln>
            <a:solidFill>
              <a:srgbClr val="B1B3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91">
              <a:solidFill>
                <a:schemeClr val="tx1"/>
              </a:solidFill>
            </a:endParaRPr>
          </a:p>
        </p:txBody>
      </p:sp>
      <p:sp>
        <p:nvSpPr>
          <p:cNvPr id="17" name="Нашивка 16"/>
          <p:cNvSpPr/>
          <p:nvPr/>
        </p:nvSpPr>
        <p:spPr>
          <a:xfrm>
            <a:off x="5525728" y="3225535"/>
            <a:ext cx="213083" cy="213083"/>
          </a:xfrm>
          <a:prstGeom prst="chevron">
            <a:avLst/>
          </a:prstGeom>
          <a:solidFill>
            <a:srgbClr val="D9DADB"/>
          </a:solidFill>
          <a:ln>
            <a:solidFill>
              <a:srgbClr val="B1B3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91">
              <a:solidFill>
                <a:schemeClr val="tx1"/>
              </a:solidFill>
            </a:endParaRPr>
          </a:p>
        </p:txBody>
      </p:sp>
      <p:sp>
        <p:nvSpPr>
          <p:cNvPr id="18" name="Нашивка 17"/>
          <p:cNvSpPr/>
          <p:nvPr/>
        </p:nvSpPr>
        <p:spPr>
          <a:xfrm>
            <a:off x="5525728" y="4249243"/>
            <a:ext cx="213083" cy="213083"/>
          </a:xfrm>
          <a:prstGeom prst="chevron">
            <a:avLst/>
          </a:prstGeom>
          <a:solidFill>
            <a:srgbClr val="D9DADB"/>
          </a:solidFill>
          <a:ln>
            <a:solidFill>
              <a:srgbClr val="B1B3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91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488" y="1357304"/>
            <a:ext cx="3135089" cy="424732"/>
          </a:xfrm>
          <a:prstGeom prst="rect">
            <a:avLst/>
          </a:prstGeom>
          <a:ln w="25400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marL="41881" indent="11726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dirty="0">
                <a:solidFill>
                  <a:srgbClr val="006AB3"/>
                </a:solidFill>
              </a:rPr>
              <a:t>В </a:t>
            </a:r>
            <a:r>
              <a:rPr lang="ru-RU" dirty="0" smtClean="0">
                <a:solidFill>
                  <a:srgbClr val="006AB3"/>
                </a:solidFill>
              </a:rPr>
              <a:t>каждой аудитории </a:t>
            </a:r>
            <a:r>
              <a:rPr lang="ru-RU" dirty="0">
                <a:solidFill>
                  <a:srgbClr val="006AB3"/>
                </a:solidFill>
              </a:rPr>
              <a:t>ППЭ:</a:t>
            </a:r>
          </a:p>
        </p:txBody>
      </p:sp>
    </p:spTree>
    <p:extLst>
      <p:ext uri="{BB962C8B-B14F-4D97-AF65-F5344CB8AC3E}">
        <p14:creationId xmlns:p14="http://schemas.microsoft.com/office/powerpoint/2010/main" val="36217080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2214546" y="428610"/>
            <a:ext cx="5832720" cy="664870"/>
          </a:xfrm>
        </p:spPr>
        <p:txBody>
          <a:bodyPr>
            <a:normAutofit/>
          </a:bodyPr>
          <a:lstStyle/>
          <a:p>
            <a:pPr algn="ctr"/>
            <a:r>
              <a:rPr lang="ru-RU" sz="2500" b="1" dirty="0"/>
              <a:t>Контроль технической готовности ППЭ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51622" y="1927687"/>
            <a:ext cx="3989218" cy="780206"/>
          </a:xfrm>
          <a:prstGeom prst="roundRect">
            <a:avLst/>
          </a:prstGeom>
          <a:solidFill>
            <a:srgbClr val="D9DADB"/>
          </a:solidFill>
          <a:ln>
            <a:solidFill>
              <a:srgbClr val="87888A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1200" b="1" dirty="0">
                <a:ln w="0"/>
                <a:solidFill>
                  <a:srgbClr val="006AB3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Печать протокола технической готовности аудитории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51622" y="2871005"/>
            <a:ext cx="3989218" cy="780865"/>
          </a:xfrm>
          <a:prstGeom prst="roundRect">
            <a:avLst/>
          </a:prstGeom>
          <a:solidFill>
            <a:srgbClr val="D9DADB"/>
          </a:solidFill>
          <a:ln>
            <a:solidFill>
              <a:srgbClr val="87888A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lnSpc>
                <a:spcPct val="70000"/>
              </a:lnSpc>
            </a:pPr>
            <a:r>
              <a:rPr lang="ru-RU" sz="1200" b="1" dirty="0">
                <a:ln w="0"/>
                <a:solidFill>
                  <a:srgbClr val="006AB3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Проверка обеспеченности </a:t>
            </a:r>
            <a:r>
              <a:rPr lang="ru-RU" sz="1200" b="1" dirty="0" smtClean="0">
                <a:ln w="0"/>
                <a:solidFill>
                  <a:srgbClr val="006AB3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бумагой</a:t>
            </a:r>
            <a:endParaRPr lang="ru-RU" sz="1200" b="1" dirty="0">
              <a:ln w="0"/>
              <a:solidFill>
                <a:srgbClr val="006AB3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/>
            <a:r>
              <a:rPr lang="ru-RU" sz="1200" b="1" dirty="0">
                <a:ln w="0"/>
                <a:solidFill>
                  <a:srgbClr val="006AB3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Проверка оценочной общей длительности печати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2684015"/>
            <a:ext cx="1445418" cy="904190"/>
          </a:xfrm>
          <a:prstGeom prst="rect">
            <a:avLst/>
          </a:prstGeom>
        </p:spPr>
      </p:pic>
      <p:sp>
        <p:nvSpPr>
          <p:cNvPr id="14" name="Скругленный прямоугольник 13"/>
          <p:cNvSpPr/>
          <p:nvPr/>
        </p:nvSpPr>
        <p:spPr>
          <a:xfrm>
            <a:off x="648553" y="3839510"/>
            <a:ext cx="3989218" cy="533967"/>
          </a:xfrm>
          <a:prstGeom prst="roundRect">
            <a:avLst/>
          </a:prstGeom>
          <a:solidFill>
            <a:srgbClr val="D9DADB"/>
          </a:solidFill>
          <a:ln>
            <a:solidFill>
              <a:srgbClr val="87888A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1200" b="1" dirty="0">
                <a:ln w="0"/>
                <a:solidFill>
                  <a:srgbClr val="006AB3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Подписание протокола готовности аудитории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088886" y="2945248"/>
            <a:ext cx="2082566" cy="533967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n w="0"/>
                <a:solidFill>
                  <a:srgbClr val="006AB3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Член ГЭК</a:t>
            </a:r>
            <a:endParaRPr lang="ru-RU" sz="1200" b="1" dirty="0">
              <a:ln w="0"/>
              <a:solidFill>
                <a:srgbClr val="006AB3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081597" y="2050806"/>
            <a:ext cx="2082899" cy="533967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n w="0"/>
                <a:solidFill>
                  <a:srgbClr val="006AB3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Технический специалист</a:t>
            </a:r>
            <a:endParaRPr lang="ru-RU" sz="1200" b="1" dirty="0">
              <a:ln w="0"/>
              <a:solidFill>
                <a:srgbClr val="006AB3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094561" y="3834115"/>
            <a:ext cx="2085090" cy="533967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n w="0"/>
                <a:solidFill>
                  <a:srgbClr val="006AB3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Член ГЭК</a:t>
            </a:r>
            <a:endParaRPr lang="ru-RU" sz="1200" b="1" dirty="0">
              <a:ln w="0"/>
              <a:solidFill>
                <a:srgbClr val="006AB3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2" name="Нашивка 21"/>
          <p:cNvSpPr/>
          <p:nvPr/>
        </p:nvSpPr>
        <p:spPr>
          <a:xfrm rot="10800000">
            <a:off x="4759625" y="2239696"/>
            <a:ext cx="213083" cy="213083"/>
          </a:xfrm>
          <a:prstGeom prst="chevron">
            <a:avLst/>
          </a:prstGeom>
          <a:solidFill>
            <a:srgbClr val="D9DADB"/>
          </a:solidFill>
          <a:ln>
            <a:solidFill>
              <a:srgbClr val="B1B3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91">
              <a:solidFill>
                <a:schemeClr val="tx1"/>
              </a:solidFill>
            </a:endParaRPr>
          </a:p>
        </p:txBody>
      </p:sp>
      <p:sp>
        <p:nvSpPr>
          <p:cNvPr id="23" name="Нашивка 22"/>
          <p:cNvSpPr/>
          <p:nvPr/>
        </p:nvSpPr>
        <p:spPr>
          <a:xfrm rot="10800000">
            <a:off x="4759625" y="3068896"/>
            <a:ext cx="213083" cy="213083"/>
          </a:xfrm>
          <a:prstGeom prst="chevron">
            <a:avLst/>
          </a:prstGeom>
          <a:solidFill>
            <a:srgbClr val="D9DADB"/>
          </a:solidFill>
          <a:ln>
            <a:solidFill>
              <a:srgbClr val="B1B3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91">
              <a:solidFill>
                <a:schemeClr val="tx1"/>
              </a:solidFill>
            </a:endParaRPr>
          </a:p>
        </p:txBody>
      </p:sp>
      <p:sp>
        <p:nvSpPr>
          <p:cNvPr id="24" name="Нашивка 23"/>
          <p:cNvSpPr/>
          <p:nvPr/>
        </p:nvSpPr>
        <p:spPr>
          <a:xfrm rot="10800000">
            <a:off x="4744074" y="3976136"/>
            <a:ext cx="213083" cy="213083"/>
          </a:xfrm>
          <a:prstGeom prst="chevron">
            <a:avLst/>
          </a:prstGeom>
          <a:solidFill>
            <a:srgbClr val="D9DADB"/>
          </a:solidFill>
          <a:ln>
            <a:solidFill>
              <a:srgbClr val="B1B3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91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000364" y="1285866"/>
            <a:ext cx="3135089" cy="424732"/>
          </a:xfrm>
          <a:prstGeom prst="rect">
            <a:avLst/>
          </a:prstGeom>
          <a:ln w="25400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marL="41881" indent="11726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dirty="0">
                <a:solidFill>
                  <a:srgbClr val="006AB3"/>
                </a:solidFill>
              </a:rPr>
              <a:t>В </a:t>
            </a:r>
            <a:r>
              <a:rPr lang="ru-RU" dirty="0" smtClean="0">
                <a:solidFill>
                  <a:srgbClr val="006AB3"/>
                </a:solidFill>
              </a:rPr>
              <a:t>каждой аудитории </a:t>
            </a:r>
            <a:r>
              <a:rPr lang="ru-RU" dirty="0">
                <a:solidFill>
                  <a:srgbClr val="006AB3"/>
                </a:solidFill>
              </a:rPr>
              <a:t>ППЭ:</a:t>
            </a:r>
          </a:p>
        </p:txBody>
      </p:sp>
    </p:spTree>
    <p:extLst>
      <p:ext uri="{BB962C8B-B14F-4D97-AF65-F5344CB8AC3E}">
        <p14:creationId xmlns:p14="http://schemas.microsoft.com/office/powerpoint/2010/main" val="4686303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911"/>
          <a:stretch/>
        </p:blipFill>
        <p:spPr>
          <a:xfrm>
            <a:off x="124237" y="2347706"/>
            <a:ext cx="1076456" cy="9697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2357422" y="428610"/>
            <a:ext cx="5881673" cy="664870"/>
          </a:xfrm>
        </p:spPr>
        <p:txBody>
          <a:bodyPr>
            <a:normAutofit/>
          </a:bodyPr>
          <a:lstStyle/>
          <a:p>
            <a:pPr algn="ctr"/>
            <a:r>
              <a:rPr lang="ru-RU" sz="2500" b="1" dirty="0"/>
              <a:t>Контроль технической готовности ППЭ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810939" y="1923679"/>
            <a:ext cx="2103677" cy="68056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n w="0"/>
                <a:solidFill>
                  <a:srgbClr val="006AB3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Технический специалист</a:t>
            </a:r>
            <a:endParaRPr lang="ru-RU" sz="1400" b="1" dirty="0">
              <a:ln w="0"/>
              <a:solidFill>
                <a:srgbClr val="006AB3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808643" y="3059858"/>
            <a:ext cx="2105973" cy="596787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ln w="0"/>
                <a:solidFill>
                  <a:srgbClr val="006AB3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Член ГЭК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381072" y="1851670"/>
            <a:ext cx="4108592" cy="886139"/>
          </a:xfrm>
          <a:prstGeom prst="roundRect">
            <a:avLst/>
          </a:prstGeom>
          <a:solidFill>
            <a:srgbClr val="D9DADB"/>
          </a:solidFill>
          <a:ln>
            <a:solidFill>
              <a:srgbClr val="87888A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1407" b="1" dirty="0">
                <a:ln w="0"/>
                <a:solidFill>
                  <a:srgbClr val="006AB3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Запуск ПО «Станция авторизации» необходимого для скачивания ключа доступа к КИМ</a:t>
            </a:r>
            <a:r>
              <a:rPr lang="en-US" sz="1407" b="1" dirty="0">
                <a:ln w="0"/>
                <a:solidFill>
                  <a:srgbClr val="006AB3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1407" b="1" dirty="0">
                <a:ln w="0"/>
                <a:solidFill>
                  <a:srgbClr val="006AB3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на рабочей станции в штабе ППЭ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339292" y="2908043"/>
            <a:ext cx="4108592" cy="848066"/>
          </a:xfrm>
          <a:prstGeom prst="roundRect">
            <a:avLst/>
          </a:prstGeom>
          <a:solidFill>
            <a:srgbClr val="D9DADB"/>
          </a:solidFill>
          <a:ln>
            <a:solidFill>
              <a:srgbClr val="87888A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1407" b="1" dirty="0">
                <a:ln w="0"/>
                <a:solidFill>
                  <a:srgbClr val="006AB3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Подключение к компьютеру ключа </a:t>
            </a:r>
            <a:r>
              <a:rPr lang="ru-RU" sz="1407" b="1" dirty="0" smtClean="0">
                <a:ln w="0"/>
                <a:solidFill>
                  <a:srgbClr val="006AB3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шифрования (</a:t>
            </a:r>
            <a:r>
              <a:rPr lang="ru-RU" sz="1407" b="1" dirty="0" err="1" smtClean="0">
                <a:ln w="0"/>
                <a:solidFill>
                  <a:srgbClr val="006AB3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токен</a:t>
            </a:r>
            <a:r>
              <a:rPr lang="ru-RU" sz="1407" b="1" dirty="0" smtClean="0">
                <a:ln w="0"/>
                <a:solidFill>
                  <a:srgbClr val="006AB3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) </a:t>
            </a:r>
            <a:r>
              <a:rPr lang="ru-RU" sz="1407" b="1" dirty="0">
                <a:ln w="0"/>
                <a:solidFill>
                  <a:srgbClr val="006AB3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и ввод пароля</a:t>
            </a:r>
          </a:p>
        </p:txBody>
      </p:sp>
      <p:sp>
        <p:nvSpPr>
          <p:cNvPr id="14" name="Нашивка 13"/>
          <p:cNvSpPr/>
          <p:nvPr/>
        </p:nvSpPr>
        <p:spPr>
          <a:xfrm>
            <a:off x="5525728" y="2201827"/>
            <a:ext cx="213083" cy="213083"/>
          </a:xfrm>
          <a:prstGeom prst="chevron">
            <a:avLst/>
          </a:prstGeom>
          <a:solidFill>
            <a:srgbClr val="D9DADB"/>
          </a:solidFill>
          <a:ln>
            <a:solidFill>
              <a:srgbClr val="B1B3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91">
              <a:solidFill>
                <a:schemeClr val="tx1"/>
              </a:solidFill>
            </a:endParaRPr>
          </a:p>
        </p:txBody>
      </p:sp>
      <p:sp>
        <p:nvSpPr>
          <p:cNvPr id="17" name="Нашивка 16"/>
          <p:cNvSpPr/>
          <p:nvPr/>
        </p:nvSpPr>
        <p:spPr>
          <a:xfrm>
            <a:off x="5525728" y="3225535"/>
            <a:ext cx="213083" cy="213083"/>
          </a:xfrm>
          <a:prstGeom prst="chevron">
            <a:avLst/>
          </a:prstGeom>
          <a:solidFill>
            <a:srgbClr val="D9DADB"/>
          </a:solidFill>
          <a:ln>
            <a:solidFill>
              <a:srgbClr val="B1B3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91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57686" y="1285866"/>
            <a:ext cx="1866537" cy="424732"/>
          </a:xfrm>
          <a:prstGeom prst="rect">
            <a:avLst/>
          </a:prstGeom>
          <a:ln w="25400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marL="41881" indent="117268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dirty="0">
                <a:solidFill>
                  <a:srgbClr val="006AB3"/>
                </a:solidFill>
              </a:rPr>
              <a:t>В </a:t>
            </a:r>
            <a:r>
              <a:rPr lang="ru-RU" dirty="0" smtClean="0">
                <a:solidFill>
                  <a:srgbClr val="006AB3"/>
                </a:solidFill>
              </a:rPr>
              <a:t>штабе </a:t>
            </a:r>
            <a:r>
              <a:rPr lang="ru-RU" dirty="0">
                <a:solidFill>
                  <a:srgbClr val="006AB3"/>
                </a:solidFill>
              </a:rPr>
              <a:t>ППЭ:</a:t>
            </a:r>
          </a:p>
        </p:txBody>
      </p:sp>
      <p:sp>
        <p:nvSpPr>
          <p:cNvPr id="15" name="Содержимое 2"/>
          <p:cNvSpPr txBox="1">
            <a:spLocks/>
          </p:cNvSpPr>
          <p:nvPr/>
        </p:nvSpPr>
        <p:spPr bwMode="auto">
          <a:xfrm>
            <a:off x="251520" y="4165488"/>
            <a:ext cx="822960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Проверка работы портала скачивания ключа доступа к КИМ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02514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1785918" y="500048"/>
            <a:ext cx="5881673" cy="664870"/>
          </a:xfrm>
        </p:spPr>
        <p:txBody>
          <a:bodyPr>
            <a:noAutofit/>
          </a:bodyPr>
          <a:lstStyle/>
          <a:p>
            <a:pPr algn="ctr"/>
            <a:r>
              <a:rPr lang="ru-RU" sz="2500" b="1" dirty="0" smtClean="0"/>
              <a:t>Работа с программным обеспечением Станция печати КИМ</a:t>
            </a:r>
            <a:endParaRPr lang="ru-RU" sz="25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14282" y="1214428"/>
            <a:ext cx="849694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100" dirty="0">
                <a:ea typeface="Calibri" panose="020F0502020204030204" pitchFamily="34" charset="0"/>
              </a:rPr>
              <a:t>Действия на АРМ Технического специалиста выполняются в рамках технической подготовки аудитории, контроля готовности аудитории к проведению экзамена, а также в день проведения экзамена.</a:t>
            </a:r>
          </a:p>
          <a:p>
            <a:pPr algn="just"/>
            <a:r>
              <a:rPr lang="ru-RU" sz="1100" dirty="0" smtClean="0">
                <a:ea typeface="Calibri" panose="020F0502020204030204" pitchFamily="34" charset="0"/>
              </a:rPr>
              <a:t>Взаимодействие </a:t>
            </a:r>
            <a:r>
              <a:rPr lang="ru-RU" sz="1100" dirty="0">
                <a:ea typeface="Calibri" panose="020F0502020204030204" pitchFamily="34" charset="0"/>
              </a:rPr>
              <a:t>с АРМ Технического специалиста организовано в виде последовательного прохождения следующих этапов: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ru-RU" sz="1100" dirty="0">
                <a:ea typeface="Calibri" panose="020F0502020204030204" pitchFamily="34" charset="0"/>
              </a:rPr>
              <a:t>Ввод первичной информации.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ru-RU" sz="1100" dirty="0">
                <a:ea typeface="Calibri" panose="020F0502020204030204" pitchFamily="34" charset="0"/>
              </a:rPr>
              <a:t>Техническая подготовка.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ru-RU" sz="1100" dirty="0">
                <a:ea typeface="Calibri" panose="020F0502020204030204" pitchFamily="34" charset="0"/>
              </a:rPr>
              <a:t>Загрузка ключа доступа к КИМ.</a:t>
            </a:r>
            <a:endParaRPr lang="ru-RU" sz="1100" dirty="0">
              <a:effectLst/>
              <a:ea typeface="Calibri" panose="020F0502020204030204" pitchFamily="34" charset="0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-1670029" y="1707653"/>
            <a:ext cx="123395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43508" y="2406393"/>
            <a:ext cx="3672408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8288" algn="just">
              <a:spcBef>
                <a:spcPts val="300"/>
              </a:spcBef>
              <a:spcAft>
                <a:spcPts val="300"/>
              </a:spcAft>
              <a:tabLst>
                <a:tab pos="777240" algn="l"/>
                <a:tab pos="449580" algn="l"/>
              </a:tabLst>
            </a:pPr>
            <a:r>
              <a:rPr lang="ru-RU" sz="1100" b="1" i="1" dirty="0">
                <a:solidFill>
                  <a:srgbClr val="006AB3"/>
                </a:solidFill>
                <a:ea typeface="Calibri" panose="020F0502020204030204" pitchFamily="34" charset="0"/>
              </a:rPr>
              <a:t>Перед запуском Станции печати КИМ убедитесь в отсутствии на компьютере внешних сетевых подключений, включая </a:t>
            </a:r>
            <a:r>
              <a:rPr lang="ru-RU" sz="1100" b="1" i="1" dirty="0" err="1">
                <a:solidFill>
                  <a:srgbClr val="006AB3"/>
                </a:solidFill>
                <a:ea typeface="Calibri" panose="020F0502020204030204" pitchFamily="34" charset="0"/>
              </a:rPr>
              <a:t>Wi-Fi</a:t>
            </a:r>
            <a:r>
              <a:rPr lang="ru-RU" sz="1100" b="1" i="1" dirty="0">
                <a:solidFill>
                  <a:srgbClr val="006AB3"/>
                </a:solidFill>
                <a:ea typeface="Calibri" panose="020F0502020204030204" pitchFamily="34" charset="0"/>
              </a:rPr>
              <a:t> соединения.</a:t>
            </a:r>
            <a:endParaRPr lang="ru-RU" sz="1100" b="1" dirty="0">
              <a:solidFill>
                <a:srgbClr val="006AB3"/>
              </a:solidFill>
              <a:ea typeface="Calibri" panose="020F0502020204030204" pitchFamily="34" charset="0"/>
            </a:endParaRPr>
          </a:p>
          <a:p>
            <a:pPr marL="268288" algn="just">
              <a:spcBef>
                <a:spcPts val="300"/>
              </a:spcBef>
              <a:spcAft>
                <a:spcPts val="300"/>
              </a:spcAft>
              <a:tabLst>
                <a:tab pos="777240" algn="l"/>
                <a:tab pos="449580" algn="l"/>
              </a:tabLst>
            </a:pPr>
            <a:r>
              <a:rPr lang="ru-RU" sz="1100" b="1" i="1" dirty="0">
                <a:solidFill>
                  <a:srgbClr val="006AB3"/>
                </a:solidFill>
                <a:ea typeface="Calibri" panose="020F0502020204030204" pitchFamily="34" charset="0"/>
              </a:rPr>
              <a:t>Работа на Станции печати КИМ при наличии активных сетевых подключений, а также доступа в сеть Интернет невозможна.</a:t>
            </a:r>
            <a:endParaRPr lang="ru-RU" sz="1100" b="1" dirty="0">
              <a:solidFill>
                <a:srgbClr val="006AB3"/>
              </a:solidFill>
              <a:effectLst/>
              <a:ea typeface="Calibri" panose="020F0502020204030204" pitchFamily="34" charset="0"/>
            </a:endParaRPr>
          </a:p>
        </p:txBody>
      </p:sp>
      <p:pic>
        <p:nvPicPr>
          <p:cNvPr id="1027" name="Picture 3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79862"/>
            <a:ext cx="2609767" cy="1270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143508" y="4812594"/>
            <a:ext cx="78488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ru-RU" sz="1200" b="1" dirty="0">
                <a:solidFill>
                  <a:srgbClr val="E2001A"/>
                </a:solidFill>
                <a:ea typeface="Calibri" panose="020F0502020204030204" pitchFamily="34" charset="0"/>
              </a:rPr>
              <a:t>Перед каждым запуском ПО «Станция печати КИМ» необходимо </a:t>
            </a:r>
            <a:r>
              <a:rPr lang="ru-RU" sz="1200" b="1" dirty="0" smtClean="0">
                <a:solidFill>
                  <a:srgbClr val="E2001A"/>
                </a:solidFill>
                <a:ea typeface="Calibri" panose="020F0502020204030204" pitchFamily="34" charset="0"/>
              </a:rPr>
              <a:t>ввести пароль </a:t>
            </a:r>
            <a:r>
              <a:rPr lang="ru-RU" sz="1200" b="1" dirty="0">
                <a:solidFill>
                  <a:srgbClr val="E2001A"/>
                </a:solidFill>
                <a:ea typeface="Calibri" panose="020F0502020204030204" pitchFamily="34" charset="0"/>
              </a:rPr>
              <a:t>технического специалиста.</a:t>
            </a:r>
            <a:endParaRPr lang="ru-RU" sz="1200" b="1" dirty="0">
              <a:solidFill>
                <a:srgbClr val="E2001A"/>
              </a:solidFill>
              <a:effectLst/>
              <a:ea typeface="Calibri" panose="020F0502020204030204" pitchFamily="34" charset="0"/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3286116" y="1071552"/>
            <a:ext cx="2946375" cy="252269"/>
          </a:xfrm>
          <a:prstGeom prst="rect">
            <a:avLst/>
          </a:prstGeom>
        </p:spPr>
        <p:txBody>
          <a:bodyPr vert="horz" lIns="170817" tIns="85409" rIns="170817" bIns="85409" rtlCol="0" anchor="ctr">
            <a:noAutofit/>
          </a:bodyPr>
          <a:lstStyle>
            <a:lvl1pPr algn="ctr" defTabSz="751085" rtl="0" eaLnBrk="1" latinLnBrk="0" hangingPunct="1">
              <a:spcBef>
                <a:spcPct val="0"/>
              </a:spcBef>
              <a:buNone/>
              <a:defRPr sz="2286" b="1" i="0" kern="1200" baseline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ru-RU" sz="1200" dirty="0" smtClean="0"/>
              <a:t>Техническая подготовка </a:t>
            </a:r>
            <a:endParaRPr lang="ru-RU" sz="1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2287" y="1736019"/>
            <a:ext cx="4752975" cy="307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3403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285866"/>
            <a:ext cx="8784976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ru-RU" sz="1100" dirty="0">
                <a:solidFill>
                  <a:srgbClr val="006AB3"/>
                </a:solidFill>
                <a:ea typeface="Calibri" panose="020F0502020204030204" pitchFamily="34" charset="0"/>
              </a:rPr>
              <a:t>Указанные процедуры выполняются техническим специалистом в рамках технической подготовки аудитории ППЭ, а также в рамках контроля готовности аудитории ППЭ к проведению экзамена.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ru-RU" sz="1100" dirty="0">
                <a:solidFill>
                  <a:srgbClr val="006AB3"/>
                </a:solidFill>
                <a:ea typeface="Calibri" panose="020F0502020204030204" pitchFamily="34" charset="0"/>
              </a:rPr>
              <a:t>В результате выполнения шагов этапа, в аудитории ППЭ должны быть успешно завершены все процедуры контроля технической готовности. </a:t>
            </a:r>
            <a:endParaRPr lang="ru-RU" sz="1100" dirty="0">
              <a:solidFill>
                <a:srgbClr val="006AB3"/>
              </a:solidFill>
              <a:effectLst/>
              <a:ea typeface="Calibri" panose="020F0502020204030204" pitchFamily="34" charset="0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389434" y="1273974"/>
            <a:ext cx="6659324" cy="274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1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0588" y="2021712"/>
            <a:ext cx="3078468" cy="1886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5280588" y="3965646"/>
            <a:ext cx="3323860" cy="1141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1200" b="1" dirty="0">
                <a:solidFill>
                  <a:srgbClr val="006AB3"/>
                </a:solidFill>
              </a:rPr>
              <a:t>Выполните проверку подключенного к станции печати КИМ </a:t>
            </a:r>
            <a:r>
              <a:rPr lang="en-US" sz="1200" b="1" dirty="0">
                <a:solidFill>
                  <a:srgbClr val="006AB3"/>
                </a:solidFill>
              </a:rPr>
              <a:t>CD</a:t>
            </a:r>
            <a:r>
              <a:rPr lang="ru-RU" sz="1200" b="1" dirty="0" smtClean="0">
                <a:solidFill>
                  <a:srgbClr val="006AB3"/>
                </a:solidFill>
              </a:rPr>
              <a:t>-привода </a:t>
            </a:r>
            <a:r>
              <a:rPr lang="ru-RU" sz="1200" b="1" dirty="0">
                <a:solidFill>
                  <a:srgbClr val="006AB3"/>
                </a:solidFill>
              </a:rPr>
              <a:t>для чтения компакт-дисков (</a:t>
            </a:r>
            <a:r>
              <a:rPr lang="en-US" sz="1200" b="1" dirty="0">
                <a:solidFill>
                  <a:srgbClr val="006AB3"/>
                </a:solidFill>
              </a:rPr>
              <a:t>CD</a:t>
            </a:r>
            <a:r>
              <a:rPr lang="ru-RU" sz="1200" b="1" dirty="0">
                <a:solidFill>
                  <a:srgbClr val="006AB3"/>
                </a:solidFill>
              </a:rPr>
              <a:t>-</a:t>
            </a:r>
            <a:r>
              <a:rPr lang="en-US" sz="1200" b="1" dirty="0">
                <a:solidFill>
                  <a:srgbClr val="006AB3"/>
                </a:solidFill>
              </a:rPr>
              <a:t>ROM</a:t>
            </a:r>
            <a:r>
              <a:rPr lang="ru-RU" sz="1200" b="1" dirty="0">
                <a:solidFill>
                  <a:srgbClr val="006AB3"/>
                </a:solidFill>
              </a:rPr>
              <a:t>), проверив текущий статус в строке «Привод </a:t>
            </a:r>
            <a:r>
              <a:rPr lang="en-US" sz="1200" b="1" dirty="0">
                <a:solidFill>
                  <a:srgbClr val="006AB3"/>
                </a:solidFill>
              </a:rPr>
              <a:t>CD</a:t>
            </a:r>
            <a:r>
              <a:rPr lang="ru-RU" sz="1200" b="1" dirty="0">
                <a:solidFill>
                  <a:srgbClr val="006AB3"/>
                </a:solidFill>
              </a:rPr>
              <a:t>-</a:t>
            </a:r>
            <a:r>
              <a:rPr lang="en-US" sz="1200" b="1" dirty="0">
                <a:solidFill>
                  <a:srgbClr val="006AB3"/>
                </a:solidFill>
              </a:rPr>
              <a:t>ROM</a:t>
            </a:r>
            <a:r>
              <a:rPr lang="ru-RU" sz="1200" b="1" dirty="0">
                <a:solidFill>
                  <a:srgbClr val="006AB3"/>
                </a:solidFill>
              </a:rPr>
              <a:t>».</a:t>
            </a:r>
            <a:endParaRPr lang="ru-RU" sz="1200" b="1" dirty="0">
              <a:solidFill>
                <a:srgbClr val="006AB3"/>
              </a:solidFill>
              <a:effectLst/>
            </a:endParaRPr>
          </a:p>
        </p:txBody>
      </p:sp>
      <p:sp>
        <p:nvSpPr>
          <p:cNvPr id="26" name="Заголовок 15"/>
          <p:cNvSpPr txBox="1">
            <a:spLocks/>
          </p:cNvSpPr>
          <p:nvPr/>
        </p:nvSpPr>
        <p:spPr>
          <a:xfrm>
            <a:off x="1043608" y="500048"/>
            <a:ext cx="8100392" cy="664870"/>
          </a:xfrm>
          <a:prstGeom prst="rect">
            <a:avLst/>
          </a:prstGeom>
        </p:spPr>
        <p:txBody>
          <a:bodyPr vert="horz" lIns="170817" tIns="85409" rIns="170817" bIns="85409" rtlCol="0" anchor="ctr">
            <a:noAutofit/>
          </a:bodyPr>
          <a:lstStyle>
            <a:lvl1pPr algn="ctr" defTabSz="751085" rtl="0" eaLnBrk="1" latinLnBrk="0" hangingPunct="1">
              <a:spcBef>
                <a:spcPct val="0"/>
              </a:spcBef>
              <a:buNone/>
              <a:defRPr sz="2286" b="1" i="0" kern="1200" baseline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ru-RU" sz="2500" dirty="0" smtClean="0">
                <a:solidFill>
                  <a:schemeClr val="tx1"/>
                </a:solidFill>
                <a:latin typeface="+mj-lt"/>
              </a:rPr>
              <a:t>Работа с программным обеспечением Станция печати КИМ</a:t>
            </a:r>
            <a:endParaRPr lang="ru-RU" sz="25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3143240" y="1142990"/>
            <a:ext cx="2946375" cy="252269"/>
          </a:xfrm>
        </p:spPr>
        <p:txBody>
          <a:bodyPr>
            <a:normAutofit fontScale="90000"/>
          </a:bodyPr>
          <a:lstStyle/>
          <a:p>
            <a:r>
              <a:rPr lang="ru-RU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Техническая подготовка </a:t>
            </a:r>
            <a:endParaRPr lang="ru-RU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906" y="1851670"/>
            <a:ext cx="4919898" cy="2993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396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Тема2" id="{CEBC74F9-042F-448F-8AAA-698833DA8DB4}" vid="{1724FC90-208A-4202-B044-19B5B9726295}"/>
    </a:ext>
  </a:extLst>
</a:theme>
</file>

<file path=ppt/theme/theme2.xml><?xml version="1.0" encoding="utf-8"?>
<a:theme xmlns:a="http://schemas.openxmlformats.org/drawingml/2006/main" name="Шаблон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7234</TotalTime>
  <Words>1492</Words>
  <Application>Microsoft Office PowerPoint</Application>
  <PresentationFormat>Экран (16:9)</PresentationFormat>
  <Paragraphs>146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8" baseType="lpstr">
      <vt:lpstr>Arial</vt:lpstr>
      <vt:lpstr>Calibri</vt:lpstr>
      <vt:lpstr>Calibri Light</vt:lpstr>
      <vt:lpstr>Symbol</vt:lpstr>
      <vt:lpstr>Times New Roman</vt:lpstr>
      <vt:lpstr>Verdana</vt:lpstr>
      <vt:lpstr>Wingdings</vt:lpstr>
      <vt:lpstr>Тема2</vt:lpstr>
      <vt:lpstr>Шаблон</vt:lpstr>
      <vt:lpstr>Организация печати КИМ в аудиториях ППЭ</vt:lpstr>
      <vt:lpstr>Техническая подготовка аудитории</vt:lpstr>
      <vt:lpstr>Техническая подготовка штаба ППЭ</vt:lpstr>
      <vt:lpstr>Контроль технической готовности ППЭ</vt:lpstr>
      <vt:lpstr>Контроль технической готовности ППЭ</vt:lpstr>
      <vt:lpstr>Контроль технической готовности ППЭ</vt:lpstr>
      <vt:lpstr>Контроль технической готовности ППЭ</vt:lpstr>
      <vt:lpstr>Работа с программным обеспечением Станция печати КИМ</vt:lpstr>
      <vt:lpstr>Техническая подготовка </vt:lpstr>
      <vt:lpstr>Презентация PowerPoint</vt:lpstr>
      <vt:lpstr>Презентация PowerPoint</vt:lpstr>
      <vt:lpstr>Контроль технической готовности  ППЭ-01-01</vt:lpstr>
      <vt:lpstr>Подготовка к печати КИМ в аудитории ППЭ</vt:lpstr>
      <vt:lpstr>Презентация PowerPoint</vt:lpstr>
      <vt:lpstr>Презентация PowerPoint</vt:lpstr>
      <vt:lpstr>ППЭ-23 «Протокол печати КИМ в аудитории»</vt:lpstr>
      <vt:lpstr>Презентация PowerPoint</vt:lpstr>
      <vt:lpstr>Телефоны «Горячих линий»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User</cp:lastModifiedBy>
  <cp:revision>233</cp:revision>
  <cp:lastPrinted>2016-01-12T09:31:01Z</cp:lastPrinted>
  <dcterms:created xsi:type="dcterms:W3CDTF">2014-08-11T13:20:55Z</dcterms:created>
  <dcterms:modified xsi:type="dcterms:W3CDTF">2016-11-22T09:56:54Z</dcterms:modified>
</cp:coreProperties>
</file>