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523" r:id="rId3"/>
    <p:sldId id="524" r:id="rId4"/>
    <p:sldId id="531" r:id="rId5"/>
    <p:sldId id="698" r:id="rId6"/>
    <p:sldId id="696" r:id="rId7"/>
    <p:sldId id="697" r:id="rId8"/>
    <p:sldId id="534" r:id="rId9"/>
    <p:sldId id="535" r:id="rId10"/>
    <p:sldId id="536" r:id="rId11"/>
    <p:sldId id="699" r:id="rId12"/>
    <p:sldId id="700" r:id="rId13"/>
    <p:sldId id="701" r:id="rId14"/>
    <p:sldId id="702" r:id="rId15"/>
    <p:sldId id="703" r:id="rId16"/>
    <p:sldId id="704" r:id="rId17"/>
    <p:sldId id="705" r:id="rId18"/>
    <p:sldId id="706" r:id="rId19"/>
    <p:sldId id="708" r:id="rId20"/>
    <p:sldId id="781" r:id="rId21"/>
    <p:sldId id="712" r:id="rId22"/>
    <p:sldId id="713" r:id="rId23"/>
    <p:sldId id="714" r:id="rId24"/>
    <p:sldId id="715" r:id="rId25"/>
    <p:sldId id="751" r:id="rId26"/>
    <p:sldId id="757" r:id="rId27"/>
    <p:sldId id="761" r:id="rId28"/>
    <p:sldId id="780" r:id="rId29"/>
    <p:sldId id="758" r:id="rId30"/>
    <p:sldId id="853" r:id="rId31"/>
    <p:sldId id="854" r:id="rId32"/>
    <p:sldId id="855" r:id="rId33"/>
    <p:sldId id="759" r:id="rId34"/>
    <p:sldId id="769" r:id="rId35"/>
    <p:sldId id="77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73" r:id="rId44"/>
    <p:sldId id="774" r:id="rId45"/>
    <p:sldId id="724" r:id="rId46"/>
    <p:sldId id="725" r:id="rId47"/>
    <p:sldId id="726" r:id="rId48"/>
    <p:sldId id="727" r:id="rId49"/>
    <p:sldId id="856" r:id="rId50"/>
    <p:sldId id="857" r:id="rId51"/>
    <p:sldId id="858" r:id="rId52"/>
    <p:sldId id="859" r:id="rId53"/>
    <p:sldId id="728" r:id="rId54"/>
    <p:sldId id="729" r:id="rId55"/>
    <p:sldId id="771" r:id="rId56"/>
    <p:sldId id="772" r:id="rId57"/>
    <p:sldId id="776" r:id="rId58"/>
    <p:sldId id="730" r:id="rId59"/>
    <p:sldId id="731" r:id="rId60"/>
    <p:sldId id="732" r:id="rId61"/>
    <p:sldId id="762" r:id="rId62"/>
    <p:sldId id="763" r:id="rId63"/>
    <p:sldId id="764" r:id="rId64"/>
    <p:sldId id="765" r:id="rId65"/>
    <p:sldId id="766" r:id="rId66"/>
    <p:sldId id="860" r:id="rId67"/>
    <p:sldId id="733" r:id="rId68"/>
    <p:sldId id="734" r:id="rId69"/>
    <p:sldId id="735" r:id="rId70"/>
    <p:sldId id="736" r:id="rId71"/>
    <p:sldId id="737" r:id="rId72"/>
    <p:sldId id="738" r:id="rId73"/>
    <p:sldId id="777" r:id="rId74"/>
    <p:sldId id="739" r:id="rId75"/>
    <p:sldId id="740" r:id="rId76"/>
    <p:sldId id="741" r:id="rId77"/>
    <p:sldId id="778" r:id="rId78"/>
    <p:sldId id="779" r:id="rId79"/>
    <p:sldId id="742" r:id="rId80"/>
    <p:sldId id="743" r:id="rId81"/>
    <p:sldId id="744" r:id="rId82"/>
    <p:sldId id="861" r:id="rId83"/>
    <p:sldId id="690" r:id="rId84"/>
    <p:sldId id="782" r:id="rId85"/>
    <p:sldId id="795" r:id="rId86"/>
    <p:sldId id="796" r:id="rId87"/>
    <p:sldId id="797" r:id="rId88"/>
    <p:sldId id="798" r:id="rId89"/>
    <p:sldId id="799" r:id="rId90"/>
    <p:sldId id="800" r:id="rId91"/>
    <p:sldId id="801" r:id="rId92"/>
    <p:sldId id="802" r:id="rId93"/>
    <p:sldId id="803" r:id="rId94"/>
    <p:sldId id="804" r:id="rId95"/>
    <p:sldId id="805" r:id="rId96"/>
    <p:sldId id="806" r:id="rId97"/>
    <p:sldId id="807" r:id="rId98"/>
    <p:sldId id="808" r:id="rId99"/>
    <p:sldId id="809" r:id="rId100"/>
    <p:sldId id="841" r:id="rId101"/>
    <p:sldId id="810" r:id="rId102"/>
    <p:sldId id="811" r:id="rId103"/>
    <p:sldId id="812" r:id="rId104"/>
    <p:sldId id="814" r:id="rId105"/>
    <p:sldId id="815" r:id="rId106"/>
    <p:sldId id="816" r:id="rId107"/>
    <p:sldId id="817" r:id="rId108"/>
    <p:sldId id="818" r:id="rId109"/>
    <p:sldId id="819" r:id="rId110"/>
    <p:sldId id="820" r:id="rId111"/>
    <p:sldId id="821" r:id="rId112"/>
    <p:sldId id="822" r:id="rId113"/>
    <p:sldId id="823" r:id="rId114"/>
    <p:sldId id="824" r:id="rId115"/>
    <p:sldId id="825" r:id="rId116"/>
    <p:sldId id="826" r:id="rId117"/>
    <p:sldId id="830" r:id="rId118"/>
    <p:sldId id="831" r:id="rId119"/>
    <p:sldId id="832" r:id="rId120"/>
    <p:sldId id="833" r:id="rId121"/>
    <p:sldId id="834" r:id="rId122"/>
    <p:sldId id="835" r:id="rId123"/>
    <p:sldId id="836" r:id="rId124"/>
    <p:sldId id="837" r:id="rId125"/>
    <p:sldId id="838" r:id="rId126"/>
    <p:sldId id="839" r:id="rId127"/>
    <p:sldId id="840" r:id="rId128"/>
    <p:sldId id="868" r:id="rId129"/>
    <p:sldId id="746" r:id="rId130"/>
    <p:sldId id="747" r:id="rId13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3300"/>
    <a:srgbClr val="D76213"/>
    <a:srgbClr val="179538"/>
    <a:srgbClr val="3622AE"/>
    <a:srgbClr val="FF5050"/>
    <a:srgbClr val="148A3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617A8-1AEA-46DA-9653-93493A4C8A4C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</dgm:pt>
    <dgm:pt modelId="{26D2D174-73BF-4F81-8E82-C8F8739C711D}">
      <dgm:prSet phldrT="[Текст]" custT="1"/>
      <dgm:spPr/>
      <dgm:t>
        <a:bodyPr/>
        <a:lstStyle/>
        <a:p>
          <a:r>
            <a:rPr lang="ru-RU" sz="2400" dirty="0" smtClean="0"/>
            <a:t>Приглашает в аудиторию члена ГЭК, объясняет причину дополнительной печати. Кнопка «Дополнительная печать» – кнопка «Напечатать»</a:t>
          </a:r>
          <a:endParaRPr lang="ru-RU" sz="2400" dirty="0"/>
        </a:p>
      </dgm:t>
    </dgm:pt>
    <dgm:pt modelId="{06DAE268-6E9D-4E90-A9D3-95D06C14056C}" type="parTrans" cxnId="{4A9E0678-C82B-48C9-89E7-83ABD33137A2}">
      <dgm:prSet/>
      <dgm:spPr/>
      <dgm:t>
        <a:bodyPr/>
        <a:lstStyle/>
        <a:p>
          <a:endParaRPr lang="ru-RU"/>
        </a:p>
      </dgm:t>
    </dgm:pt>
    <dgm:pt modelId="{0C1AA5DA-5257-4522-B2B3-9C8EF08A15B6}" type="sibTrans" cxnId="{4A9E0678-C82B-48C9-89E7-83ABD33137A2}">
      <dgm:prSet/>
      <dgm:spPr/>
      <dgm:t>
        <a:bodyPr/>
        <a:lstStyle/>
        <a:p>
          <a:endParaRPr lang="ru-RU"/>
        </a:p>
      </dgm:t>
    </dgm:pt>
    <dgm:pt modelId="{96071A81-8931-43AB-84AB-08D0058E960D}">
      <dgm:prSet phldrT="[Текст]" custT="1"/>
      <dgm:spPr/>
      <dgm:t>
        <a:bodyPr/>
        <a:lstStyle/>
        <a:p>
          <a:r>
            <a:rPr lang="ru-RU" sz="2400" dirty="0" smtClean="0"/>
            <a:t>Член ГЭК подключает к станции печати </a:t>
          </a:r>
          <a:r>
            <a:rPr lang="ru-RU" sz="2400" dirty="0" err="1" smtClean="0"/>
            <a:t>токен</a:t>
          </a:r>
          <a:r>
            <a:rPr lang="ru-RU" sz="2400" dirty="0" smtClean="0"/>
            <a:t>, нажимает кнопку «Обновить информацию о </a:t>
          </a:r>
          <a:r>
            <a:rPr lang="ru-RU" sz="2400" dirty="0" err="1" smtClean="0"/>
            <a:t>токене</a:t>
          </a:r>
          <a:r>
            <a:rPr lang="ru-RU" sz="2400" dirty="0" smtClean="0"/>
            <a:t> члена ГЭК», вводит пароль доступа к </a:t>
          </a:r>
          <a:r>
            <a:rPr lang="ru-RU" sz="2400" dirty="0" err="1" smtClean="0"/>
            <a:t>токену</a:t>
          </a:r>
          <a:endParaRPr lang="ru-RU" sz="2400" dirty="0"/>
        </a:p>
      </dgm:t>
    </dgm:pt>
    <dgm:pt modelId="{808CD78C-7240-443F-BA80-E05C2BA8F31E}" type="parTrans" cxnId="{10DAF591-67B4-4491-8ABA-D5A6E80C0440}">
      <dgm:prSet/>
      <dgm:spPr/>
      <dgm:t>
        <a:bodyPr/>
        <a:lstStyle/>
        <a:p>
          <a:endParaRPr lang="ru-RU"/>
        </a:p>
      </dgm:t>
    </dgm:pt>
    <dgm:pt modelId="{B775F650-C448-490B-AB14-C3B7BDC199CD}" type="sibTrans" cxnId="{10DAF591-67B4-4491-8ABA-D5A6E80C0440}">
      <dgm:prSet/>
      <dgm:spPr/>
      <dgm:t>
        <a:bodyPr/>
        <a:lstStyle/>
        <a:p>
          <a:endParaRPr lang="ru-RU"/>
        </a:p>
      </dgm:t>
    </dgm:pt>
    <dgm:pt modelId="{E72AD7E6-BE57-4EFC-B92D-35F66DEC0E60}">
      <dgm:prSet phldrT="[Текст]" custT="1"/>
      <dgm:spPr/>
      <dgm:t>
        <a:bodyPr/>
        <a:lstStyle/>
        <a:p>
          <a:r>
            <a:rPr lang="ru-RU" sz="2000" dirty="0" smtClean="0"/>
            <a:t>Организатор указывает количество дополнительных КИМ, которое необходимо распечатать, демонстрирует введенное значение члену ГЭК, нажимает кнопку «Печать КИМ»</a:t>
          </a:r>
          <a:endParaRPr lang="ru-RU" sz="2000" dirty="0"/>
        </a:p>
      </dgm:t>
    </dgm:pt>
    <dgm:pt modelId="{BC0637FC-EF3E-42EA-91BA-FBAB58C990F4}" type="parTrans" cxnId="{9BC11D1A-510A-4D68-A9A0-2F874822C88F}">
      <dgm:prSet/>
      <dgm:spPr/>
      <dgm:t>
        <a:bodyPr/>
        <a:lstStyle/>
        <a:p>
          <a:endParaRPr lang="ru-RU"/>
        </a:p>
      </dgm:t>
    </dgm:pt>
    <dgm:pt modelId="{E473F640-72E9-4F78-BD44-53C4BF871837}" type="sibTrans" cxnId="{9BC11D1A-510A-4D68-A9A0-2F874822C88F}">
      <dgm:prSet/>
      <dgm:spPr/>
      <dgm:t>
        <a:bodyPr/>
        <a:lstStyle/>
        <a:p>
          <a:endParaRPr lang="ru-RU"/>
        </a:p>
      </dgm:t>
    </dgm:pt>
    <dgm:pt modelId="{79104390-9610-41EB-A1B5-CEAB9AA9D95E}">
      <dgm:prSet custT="1"/>
      <dgm:spPr/>
      <dgm:t>
        <a:bodyPr/>
        <a:lstStyle/>
        <a:p>
          <a:r>
            <a:rPr lang="ru-RU" sz="3200" dirty="0" smtClean="0"/>
            <a:t>Член ГЭК может отключить свой персональный </a:t>
          </a:r>
          <a:r>
            <a:rPr lang="ru-RU" sz="3200" dirty="0" err="1" smtClean="0"/>
            <a:t>токен</a:t>
          </a:r>
          <a:endParaRPr lang="ru-RU" sz="3200" dirty="0"/>
        </a:p>
      </dgm:t>
    </dgm:pt>
    <dgm:pt modelId="{1AEB7EB5-7C25-4096-BDBE-CCED92B12030}" type="parTrans" cxnId="{177FED81-7246-4A1B-A626-2B79149A9906}">
      <dgm:prSet/>
      <dgm:spPr/>
      <dgm:t>
        <a:bodyPr/>
        <a:lstStyle/>
        <a:p>
          <a:endParaRPr lang="ru-RU"/>
        </a:p>
      </dgm:t>
    </dgm:pt>
    <dgm:pt modelId="{61D577A0-67F7-4066-ADAB-EAED814707D0}" type="sibTrans" cxnId="{177FED81-7246-4A1B-A626-2B79149A9906}">
      <dgm:prSet/>
      <dgm:spPr/>
      <dgm:t>
        <a:bodyPr/>
        <a:lstStyle/>
        <a:p>
          <a:endParaRPr lang="ru-RU"/>
        </a:p>
      </dgm:t>
    </dgm:pt>
    <dgm:pt modelId="{A5960D3E-B302-4CFC-B394-AC9183ACD12E}" type="pres">
      <dgm:prSet presAssocID="{C6F617A8-1AEA-46DA-9653-93493A4C8A4C}" presName="outerComposite" presStyleCnt="0">
        <dgm:presLayoutVars>
          <dgm:chMax val="5"/>
          <dgm:dir/>
          <dgm:resizeHandles val="exact"/>
        </dgm:presLayoutVars>
      </dgm:prSet>
      <dgm:spPr/>
    </dgm:pt>
    <dgm:pt modelId="{15492F92-0F47-476E-9A8D-3488A47F40FC}" type="pres">
      <dgm:prSet presAssocID="{C6F617A8-1AEA-46DA-9653-93493A4C8A4C}" presName="dummyMaxCanvas" presStyleCnt="0">
        <dgm:presLayoutVars/>
      </dgm:prSet>
      <dgm:spPr/>
    </dgm:pt>
    <dgm:pt modelId="{66D0ECD4-C6DB-4F7B-AC5F-605F85CDC1E9}" type="pres">
      <dgm:prSet presAssocID="{C6F617A8-1AEA-46DA-9653-93493A4C8A4C}" presName="FourNodes_1" presStyleLbl="node1" presStyleIdx="0" presStyleCnt="4" custScaleY="113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830B9-B7F9-4CF5-9D13-9787B2510F33}" type="pres">
      <dgm:prSet presAssocID="{C6F617A8-1AEA-46DA-9653-93493A4C8A4C}" presName="FourNodes_2" presStyleLbl="node1" presStyleIdx="1" presStyleCnt="4" custScaleY="107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239FE-7811-452B-A037-48DE5514F94C}" type="pres">
      <dgm:prSet presAssocID="{C6F617A8-1AEA-46DA-9653-93493A4C8A4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605D7-938C-4BEF-A282-940295E135CB}" type="pres">
      <dgm:prSet presAssocID="{C6F617A8-1AEA-46DA-9653-93493A4C8A4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CEBE1-D09D-4EF0-938B-1061957ED41C}" type="pres">
      <dgm:prSet presAssocID="{C6F617A8-1AEA-46DA-9653-93493A4C8A4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6B196-64AD-4BA7-821D-B417B35E87FF}" type="pres">
      <dgm:prSet presAssocID="{C6F617A8-1AEA-46DA-9653-93493A4C8A4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28026-3EFA-4151-A2E4-1832A0B95486}" type="pres">
      <dgm:prSet presAssocID="{C6F617A8-1AEA-46DA-9653-93493A4C8A4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E7E06-FD4B-4F65-9389-5D87D7EEF8A4}" type="pres">
      <dgm:prSet presAssocID="{C6F617A8-1AEA-46DA-9653-93493A4C8A4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C3192-7CF1-47C9-BEEB-0AA0F487941B}" type="pres">
      <dgm:prSet presAssocID="{C6F617A8-1AEA-46DA-9653-93493A4C8A4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3B036-8ACE-48A4-A624-B9E3CC67D341}" type="pres">
      <dgm:prSet presAssocID="{C6F617A8-1AEA-46DA-9653-93493A4C8A4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A3C3F-E4C2-488C-A928-8196C2690A61}" type="pres">
      <dgm:prSet presAssocID="{C6F617A8-1AEA-46DA-9653-93493A4C8A4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94BD69-8D42-44D6-843E-FAFC944C4C84}" type="presOf" srcId="{96071A81-8931-43AB-84AB-08D0058E960D}" destId="{F40C3192-7CF1-47C9-BEEB-0AA0F487941B}" srcOrd="1" destOrd="0" presId="urn:microsoft.com/office/officeart/2005/8/layout/vProcess5"/>
    <dgm:cxn modelId="{CF0F6C09-1BB6-4227-927C-EAF542D857C5}" type="presOf" srcId="{26D2D174-73BF-4F81-8E82-C8F8739C711D}" destId="{A9FE7E06-FD4B-4F65-9389-5D87D7EEF8A4}" srcOrd="1" destOrd="0" presId="urn:microsoft.com/office/officeart/2005/8/layout/vProcess5"/>
    <dgm:cxn modelId="{10DAF591-67B4-4491-8ABA-D5A6E80C0440}" srcId="{C6F617A8-1AEA-46DA-9653-93493A4C8A4C}" destId="{96071A81-8931-43AB-84AB-08D0058E960D}" srcOrd="1" destOrd="0" parTransId="{808CD78C-7240-443F-BA80-E05C2BA8F31E}" sibTransId="{B775F650-C448-490B-AB14-C3B7BDC199CD}"/>
    <dgm:cxn modelId="{B12440D3-B5D0-40C1-8688-C320BBD291E9}" type="presOf" srcId="{E473F640-72E9-4F78-BD44-53C4BF871837}" destId="{FB528026-3EFA-4151-A2E4-1832A0B95486}" srcOrd="0" destOrd="0" presId="urn:microsoft.com/office/officeart/2005/8/layout/vProcess5"/>
    <dgm:cxn modelId="{9BC11D1A-510A-4D68-A9A0-2F874822C88F}" srcId="{C6F617A8-1AEA-46DA-9653-93493A4C8A4C}" destId="{E72AD7E6-BE57-4EFC-B92D-35F66DEC0E60}" srcOrd="2" destOrd="0" parTransId="{BC0637FC-EF3E-42EA-91BA-FBAB58C990F4}" sibTransId="{E473F640-72E9-4F78-BD44-53C4BF871837}"/>
    <dgm:cxn modelId="{0AECBD5A-E44C-44B5-A5E3-6E3DD9AE93F7}" type="presOf" srcId="{0C1AA5DA-5257-4522-B2B3-9C8EF08A15B6}" destId="{9A7CEBE1-D09D-4EF0-938B-1061957ED41C}" srcOrd="0" destOrd="0" presId="urn:microsoft.com/office/officeart/2005/8/layout/vProcess5"/>
    <dgm:cxn modelId="{237330EC-63CA-4C3C-82D9-4A018DE4CB3E}" type="presOf" srcId="{26D2D174-73BF-4F81-8E82-C8F8739C711D}" destId="{66D0ECD4-C6DB-4F7B-AC5F-605F85CDC1E9}" srcOrd="0" destOrd="0" presId="urn:microsoft.com/office/officeart/2005/8/layout/vProcess5"/>
    <dgm:cxn modelId="{4A9E0678-C82B-48C9-89E7-83ABD33137A2}" srcId="{C6F617A8-1AEA-46DA-9653-93493A4C8A4C}" destId="{26D2D174-73BF-4F81-8E82-C8F8739C711D}" srcOrd="0" destOrd="0" parTransId="{06DAE268-6E9D-4E90-A9D3-95D06C14056C}" sibTransId="{0C1AA5DA-5257-4522-B2B3-9C8EF08A15B6}"/>
    <dgm:cxn modelId="{177FED81-7246-4A1B-A626-2B79149A9906}" srcId="{C6F617A8-1AEA-46DA-9653-93493A4C8A4C}" destId="{79104390-9610-41EB-A1B5-CEAB9AA9D95E}" srcOrd="3" destOrd="0" parTransId="{1AEB7EB5-7C25-4096-BDBE-CCED92B12030}" sibTransId="{61D577A0-67F7-4066-ADAB-EAED814707D0}"/>
    <dgm:cxn modelId="{6BEED4B8-C870-4908-926B-F5D625390C2B}" type="presOf" srcId="{C6F617A8-1AEA-46DA-9653-93493A4C8A4C}" destId="{A5960D3E-B302-4CFC-B394-AC9183ACD12E}" srcOrd="0" destOrd="0" presId="urn:microsoft.com/office/officeart/2005/8/layout/vProcess5"/>
    <dgm:cxn modelId="{2598CF2D-04B0-46E9-8DAC-0795BA4D9854}" type="presOf" srcId="{79104390-9610-41EB-A1B5-CEAB9AA9D95E}" destId="{83AA3C3F-E4C2-488C-A928-8196C2690A61}" srcOrd="1" destOrd="0" presId="urn:microsoft.com/office/officeart/2005/8/layout/vProcess5"/>
    <dgm:cxn modelId="{6E700529-6CC7-4BE4-AE77-EACCA0778C81}" type="presOf" srcId="{79104390-9610-41EB-A1B5-CEAB9AA9D95E}" destId="{83C605D7-938C-4BEF-A282-940295E135CB}" srcOrd="0" destOrd="0" presId="urn:microsoft.com/office/officeart/2005/8/layout/vProcess5"/>
    <dgm:cxn modelId="{0DD67BD6-BC34-48FA-821A-301A59F0DF70}" type="presOf" srcId="{E72AD7E6-BE57-4EFC-B92D-35F66DEC0E60}" destId="{07F239FE-7811-452B-A037-48DE5514F94C}" srcOrd="0" destOrd="0" presId="urn:microsoft.com/office/officeart/2005/8/layout/vProcess5"/>
    <dgm:cxn modelId="{3875D660-F970-4E38-A7F1-489FF6DA9E9B}" type="presOf" srcId="{E72AD7E6-BE57-4EFC-B92D-35F66DEC0E60}" destId="{82D3B036-8ACE-48A4-A624-B9E3CC67D341}" srcOrd="1" destOrd="0" presId="urn:microsoft.com/office/officeart/2005/8/layout/vProcess5"/>
    <dgm:cxn modelId="{9BBC4A9E-D97E-4E7A-8349-14AB6738748C}" type="presOf" srcId="{B775F650-C448-490B-AB14-C3B7BDC199CD}" destId="{F786B196-64AD-4BA7-821D-B417B35E87FF}" srcOrd="0" destOrd="0" presId="urn:microsoft.com/office/officeart/2005/8/layout/vProcess5"/>
    <dgm:cxn modelId="{C5F05B13-53CE-4C1E-8F98-AB41357F7A17}" type="presOf" srcId="{96071A81-8931-43AB-84AB-08D0058E960D}" destId="{B0E830B9-B7F9-4CF5-9D13-9787B2510F33}" srcOrd="0" destOrd="0" presId="urn:microsoft.com/office/officeart/2005/8/layout/vProcess5"/>
    <dgm:cxn modelId="{6E0F22A8-634F-499A-9669-ABD20A604C60}" type="presParOf" srcId="{A5960D3E-B302-4CFC-B394-AC9183ACD12E}" destId="{15492F92-0F47-476E-9A8D-3488A47F40FC}" srcOrd="0" destOrd="0" presId="urn:microsoft.com/office/officeart/2005/8/layout/vProcess5"/>
    <dgm:cxn modelId="{92ED526E-888A-4231-875D-073B00D31297}" type="presParOf" srcId="{A5960D3E-B302-4CFC-B394-AC9183ACD12E}" destId="{66D0ECD4-C6DB-4F7B-AC5F-605F85CDC1E9}" srcOrd="1" destOrd="0" presId="urn:microsoft.com/office/officeart/2005/8/layout/vProcess5"/>
    <dgm:cxn modelId="{95DFE002-C959-4D76-8EF4-5112E759629B}" type="presParOf" srcId="{A5960D3E-B302-4CFC-B394-AC9183ACD12E}" destId="{B0E830B9-B7F9-4CF5-9D13-9787B2510F33}" srcOrd="2" destOrd="0" presId="urn:microsoft.com/office/officeart/2005/8/layout/vProcess5"/>
    <dgm:cxn modelId="{04DF504E-D349-452D-BE79-FABC42020D97}" type="presParOf" srcId="{A5960D3E-B302-4CFC-B394-AC9183ACD12E}" destId="{07F239FE-7811-452B-A037-48DE5514F94C}" srcOrd="3" destOrd="0" presId="urn:microsoft.com/office/officeart/2005/8/layout/vProcess5"/>
    <dgm:cxn modelId="{12EDAA05-C5C7-4990-B92D-A0862C72068D}" type="presParOf" srcId="{A5960D3E-B302-4CFC-B394-AC9183ACD12E}" destId="{83C605D7-938C-4BEF-A282-940295E135CB}" srcOrd="4" destOrd="0" presId="urn:microsoft.com/office/officeart/2005/8/layout/vProcess5"/>
    <dgm:cxn modelId="{3EA4A038-7C17-4DB9-9C04-4C82A3865052}" type="presParOf" srcId="{A5960D3E-B302-4CFC-B394-AC9183ACD12E}" destId="{9A7CEBE1-D09D-4EF0-938B-1061957ED41C}" srcOrd="5" destOrd="0" presId="urn:microsoft.com/office/officeart/2005/8/layout/vProcess5"/>
    <dgm:cxn modelId="{3BBE81BD-EB0F-4EE6-8730-76C95D375579}" type="presParOf" srcId="{A5960D3E-B302-4CFC-B394-AC9183ACD12E}" destId="{F786B196-64AD-4BA7-821D-B417B35E87FF}" srcOrd="6" destOrd="0" presId="urn:microsoft.com/office/officeart/2005/8/layout/vProcess5"/>
    <dgm:cxn modelId="{46274D43-7A4B-4FE3-8888-4436E530A311}" type="presParOf" srcId="{A5960D3E-B302-4CFC-B394-AC9183ACD12E}" destId="{FB528026-3EFA-4151-A2E4-1832A0B95486}" srcOrd="7" destOrd="0" presId="urn:microsoft.com/office/officeart/2005/8/layout/vProcess5"/>
    <dgm:cxn modelId="{1DDD5CA5-B74B-4A54-98D4-F8C42B54AEA9}" type="presParOf" srcId="{A5960D3E-B302-4CFC-B394-AC9183ACD12E}" destId="{A9FE7E06-FD4B-4F65-9389-5D87D7EEF8A4}" srcOrd="8" destOrd="0" presId="urn:microsoft.com/office/officeart/2005/8/layout/vProcess5"/>
    <dgm:cxn modelId="{CE1B8622-26F4-4C78-B0A4-AEF9873642F2}" type="presParOf" srcId="{A5960D3E-B302-4CFC-B394-AC9183ACD12E}" destId="{F40C3192-7CF1-47C9-BEEB-0AA0F487941B}" srcOrd="9" destOrd="0" presId="urn:microsoft.com/office/officeart/2005/8/layout/vProcess5"/>
    <dgm:cxn modelId="{02037278-45A1-4596-B1CF-937D2A1F1148}" type="presParOf" srcId="{A5960D3E-B302-4CFC-B394-AC9183ACD12E}" destId="{82D3B036-8ACE-48A4-A624-B9E3CC67D341}" srcOrd="10" destOrd="0" presId="urn:microsoft.com/office/officeart/2005/8/layout/vProcess5"/>
    <dgm:cxn modelId="{00788091-E24C-48D2-BF2E-F2EAF5974AC5}" type="presParOf" srcId="{A5960D3E-B302-4CFC-B394-AC9183ACD12E}" destId="{83AA3C3F-E4C2-488C-A928-8196C2690A6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Cambria" panose="02040503050406030204" pitchFamily="18" charset="0"/>
            </a:rPr>
            <a:t>Подготовка ППЭ к проведению экзамена</a:t>
          </a:r>
        </a:p>
        <a:p>
          <a:r>
            <a:rPr lang="ru-RU" sz="3200" dirty="0" smtClean="0">
              <a:latin typeface="Cambria" panose="02040503050406030204" pitchFamily="18" charset="0"/>
            </a:rPr>
            <a:t>за 2-5 рабочих дней до экзамена</a:t>
          </a:r>
          <a:endParaRPr lang="ru-RU" sz="2800" dirty="0">
            <a:latin typeface="Cambria" panose="02040503050406030204" pitchFamily="18" charset="0"/>
          </a:endParaRPr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1023EC32-6B61-4DD3-A858-D3E4AF61E9A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Cambria" panose="02040503050406030204" pitchFamily="18" charset="0"/>
            </a:rPr>
            <a:t>Контроль технической готовности ППЭ</a:t>
          </a:r>
        </a:p>
        <a:p>
          <a:r>
            <a:rPr lang="ru-RU" sz="3200" b="0" dirty="0" smtClean="0">
              <a:latin typeface="Cambria" panose="02040503050406030204" pitchFamily="18" charset="0"/>
            </a:rPr>
            <a:t> за 1 рабочий день до экзамена</a:t>
          </a:r>
          <a:endParaRPr lang="ru-RU" sz="2800" b="0" dirty="0">
            <a:latin typeface="Cambria" panose="02040503050406030204" pitchFamily="18" charset="0"/>
          </a:endParaRPr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5D3118-4F7F-456E-8227-CCD1086BA78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Cambria" panose="02040503050406030204" pitchFamily="18" charset="0"/>
            </a:rPr>
            <a:t>Подготовка к экзамену</a:t>
          </a:r>
        </a:p>
        <a:p>
          <a:r>
            <a:rPr lang="ru-RU" sz="3200" b="0" i="0" dirty="0" smtClean="0">
              <a:latin typeface="Cambria" panose="02040503050406030204" pitchFamily="18" charset="0"/>
            </a:rPr>
            <a:t>день экзамена</a:t>
          </a:r>
          <a:endParaRPr lang="ru-RU" sz="3200" b="0" i="0" dirty="0">
            <a:latin typeface="Cambria" panose="02040503050406030204" pitchFamily="18" charset="0"/>
          </a:endParaRPr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96701637-7C02-4DB7-8488-0B69F46CDADC}" type="pres">
      <dgm:prSet presAssocID="{3B4C8B3B-283E-49F2-AD39-1BE2CB7434C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783477-604A-4EEF-A23A-9EDBD39D45F1}" type="pres">
      <dgm:prSet presAssocID="{3B4C8B3B-283E-49F2-AD39-1BE2CB7434C2}" presName="dummyMaxCanvas" presStyleCnt="0">
        <dgm:presLayoutVars/>
      </dgm:prSet>
      <dgm:spPr/>
    </dgm:pt>
    <dgm:pt modelId="{C457D3D7-D343-4994-A457-8B09ADCD7796}" type="pres">
      <dgm:prSet presAssocID="{3B4C8B3B-283E-49F2-AD39-1BE2CB7434C2}" presName="ThreeNodes_1" presStyleLbl="node1" presStyleIdx="0" presStyleCnt="3" custLinFactNeighborX="-23529" custLinFactNeighborY="-12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39D14-33C1-4B53-94B8-8E51F4D05A36}" type="pres">
      <dgm:prSet presAssocID="{3B4C8B3B-283E-49F2-AD39-1BE2CB7434C2}" presName="ThreeNodes_2" presStyleLbl="node1" presStyleIdx="1" presStyleCnt="3" custLinFactNeighborX="-5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9187F-E0E1-4A7C-A6F1-E32EDE8E9192}" type="pres">
      <dgm:prSet presAssocID="{3B4C8B3B-283E-49F2-AD39-1BE2CB7434C2}" presName="ThreeNodes_3" presStyleLbl="node1" presStyleIdx="2" presStyleCnt="3" custLinFactNeighborX="-8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C42C2-4884-41CB-939E-655C28914F76}" type="pres">
      <dgm:prSet presAssocID="{3B4C8B3B-283E-49F2-AD39-1BE2CB7434C2}" presName="ThreeConn_1-2" presStyleLbl="fgAccFollowNode1" presStyleIdx="0" presStyleCnt="2" custLinFactNeighborX="-37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CEC2A-956E-40DA-A61E-A091EDAEFC20}" type="pres">
      <dgm:prSet presAssocID="{3B4C8B3B-283E-49F2-AD39-1BE2CB7434C2}" presName="ThreeConn_2-3" presStyleLbl="fgAccFollowNode1" presStyleIdx="1" presStyleCnt="2" custLinFactNeighborX="-50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60881-6AEA-4408-9F67-E1E10917F39A}" type="pres">
      <dgm:prSet presAssocID="{3B4C8B3B-283E-49F2-AD39-1BE2CB7434C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02BD7-C60B-42FE-BD6B-B7BA07A9AF5B}" type="pres">
      <dgm:prSet presAssocID="{3B4C8B3B-283E-49F2-AD39-1BE2CB7434C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1392B-775D-40CF-9B35-6C8E60B73B73}" type="pres">
      <dgm:prSet presAssocID="{3B4C8B3B-283E-49F2-AD39-1BE2CB7434C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D829EAF1-CCCD-400B-98F7-9B3D85722900}" type="presOf" srcId="{3A5D3118-4F7F-456E-8227-CCD1086BA787}" destId="{BCD9187F-E0E1-4A7C-A6F1-E32EDE8E9192}" srcOrd="0" destOrd="0" presId="urn:microsoft.com/office/officeart/2005/8/layout/vProcess5"/>
    <dgm:cxn modelId="{D7CB382F-B40E-4412-B411-0D2C5D8A0BF2}" type="presOf" srcId="{CB5A23BE-C680-4689-B604-3488EB3B3AC3}" destId="{C457D3D7-D343-4994-A457-8B09ADCD7796}" srcOrd="0" destOrd="0" presId="urn:microsoft.com/office/officeart/2005/8/layout/vProcess5"/>
    <dgm:cxn modelId="{A6BB893B-45C8-4212-BDA7-5F93BC5C9372}" type="presOf" srcId="{CCFBD72B-DC03-45C9-9265-15CAA7547502}" destId="{F6CC42C2-4884-41CB-939E-655C28914F76}" srcOrd="0" destOrd="0" presId="urn:microsoft.com/office/officeart/2005/8/layout/vProcess5"/>
    <dgm:cxn modelId="{A0899264-6C91-41D3-8E47-CFE64D974BD6}" type="presOf" srcId="{3B4C8B3B-283E-49F2-AD39-1BE2CB7434C2}" destId="{96701637-7C02-4DB7-8488-0B69F46CDADC}" srcOrd="0" destOrd="0" presId="urn:microsoft.com/office/officeart/2005/8/layout/vProcess5"/>
    <dgm:cxn modelId="{F789C01E-5EC6-46F6-ABC0-DDA4BA4CECF5}" type="presOf" srcId="{62104547-21D0-445F-B03D-A0DAE0C8FCB1}" destId="{3ACCEC2A-956E-40DA-A61E-A091EDAEFC20}" srcOrd="0" destOrd="0" presId="urn:microsoft.com/office/officeart/2005/8/layout/vProcess5"/>
    <dgm:cxn modelId="{BA1904B5-5BA1-4693-92D3-C60A43E30CDA}" type="presOf" srcId="{CB5A23BE-C680-4689-B604-3488EB3B3AC3}" destId="{BD860881-6AEA-4408-9F67-E1E10917F39A}" srcOrd="1" destOrd="0" presId="urn:microsoft.com/office/officeart/2005/8/layout/vProcess5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E86DD77D-B314-4DE5-B97D-F880A6EA8A3C}" type="presOf" srcId="{1023EC32-6B61-4DD3-A858-D3E4AF61E9AC}" destId="{6E939D14-33C1-4B53-94B8-8E51F4D05A36}" srcOrd="0" destOrd="0" presId="urn:microsoft.com/office/officeart/2005/8/layout/vProcess5"/>
    <dgm:cxn modelId="{1C48B7A8-4712-4439-AD56-DDE1CB94CA88}" type="presOf" srcId="{3A5D3118-4F7F-456E-8227-CCD1086BA787}" destId="{22F1392B-775D-40CF-9B35-6C8E60B73B73}" srcOrd="1" destOrd="0" presId="urn:microsoft.com/office/officeart/2005/8/layout/vProcess5"/>
    <dgm:cxn modelId="{2584A839-89CD-4067-AE29-77D0CCCB59AE}" type="presOf" srcId="{1023EC32-6B61-4DD3-A858-D3E4AF61E9AC}" destId="{A0B02BD7-C60B-42FE-BD6B-B7BA07A9AF5B}" srcOrd="1" destOrd="0" presId="urn:microsoft.com/office/officeart/2005/8/layout/vProcess5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8FD544E5-E1D3-48EE-BD6A-2D5FCB40F60B}" type="presParOf" srcId="{96701637-7C02-4DB7-8488-0B69F46CDADC}" destId="{86783477-604A-4EEF-A23A-9EDBD39D45F1}" srcOrd="0" destOrd="0" presId="urn:microsoft.com/office/officeart/2005/8/layout/vProcess5"/>
    <dgm:cxn modelId="{D30160DF-E584-42DF-B974-ACDFA81CA613}" type="presParOf" srcId="{96701637-7C02-4DB7-8488-0B69F46CDADC}" destId="{C457D3D7-D343-4994-A457-8B09ADCD7796}" srcOrd="1" destOrd="0" presId="urn:microsoft.com/office/officeart/2005/8/layout/vProcess5"/>
    <dgm:cxn modelId="{4D7BC9B3-7E2B-4986-90DB-B81D02FAC8F8}" type="presParOf" srcId="{96701637-7C02-4DB7-8488-0B69F46CDADC}" destId="{6E939D14-33C1-4B53-94B8-8E51F4D05A36}" srcOrd="2" destOrd="0" presId="urn:microsoft.com/office/officeart/2005/8/layout/vProcess5"/>
    <dgm:cxn modelId="{448A7D15-B60A-4011-8A2E-CB7A6D6BFD3C}" type="presParOf" srcId="{96701637-7C02-4DB7-8488-0B69F46CDADC}" destId="{BCD9187F-E0E1-4A7C-A6F1-E32EDE8E9192}" srcOrd="3" destOrd="0" presId="urn:microsoft.com/office/officeart/2005/8/layout/vProcess5"/>
    <dgm:cxn modelId="{FAA192B4-4E7E-4906-9E80-F212422C19D0}" type="presParOf" srcId="{96701637-7C02-4DB7-8488-0B69F46CDADC}" destId="{F6CC42C2-4884-41CB-939E-655C28914F76}" srcOrd="4" destOrd="0" presId="urn:microsoft.com/office/officeart/2005/8/layout/vProcess5"/>
    <dgm:cxn modelId="{847B3D81-AD93-4A37-9BF2-B7156B453A2B}" type="presParOf" srcId="{96701637-7C02-4DB7-8488-0B69F46CDADC}" destId="{3ACCEC2A-956E-40DA-A61E-A091EDAEFC20}" srcOrd="5" destOrd="0" presId="urn:microsoft.com/office/officeart/2005/8/layout/vProcess5"/>
    <dgm:cxn modelId="{FCADAEFD-AF6F-4152-B9C0-841766288551}" type="presParOf" srcId="{96701637-7C02-4DB7-8488-0B69F46CDADC}" destId="{BD860881-6AEA-4408-9F67-E1E10917F39A}" srcOrd="6" destOrd="0" presId="urn:microsoft.com/office/officeart/2005/8/layout/vProcess5"/>
    <dgm:cxn modelId="{1A13FD79-8B21-457C-9D29-7FE0E58466D7}" type="presParOf" srcId="{96701637-7C02-4DB7-8488-0B69F46CDADC}" destId="{A0B02BD7-C60B-42FE-BD6B-B7BA07A9AF5B}" srcOrd="7" destOrd="0" presId="urn:microsoft.com/office/officeart/2005/8/layout/vProcess5"/>
    <dgm:cxn modelId="{9F219690-7BD2-458D-BDED-381FC01564DB}" type="presParOf" srcId="{96701637-7C02-4DB7-8488-0B69F46CDADC}" destId="{22F1392B-775D-40CF-9B35-6C8E60B73B7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2400" dirty="0" smtClean="0">
              <a:latin typeface="Cambria" panose="02040503050406030204" pitchFamily="18" charset="0"/>
              <a:cs typeface="Times New Roman" panose="02020603050405020304" pitchFamily="18" charset="0"/>
            </a:rPr>
            <a:t>Инструктаж участников о процедуре проведения экзамена и заполнении бланков регистрации</a:t>
          </a:r>
          <a:endParaRPr lang="ru-RU" sz="2400" dirty="0"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2400" dirty="0" smtClean="0">
              <a:latin typeface="Cambria" panose="02040503050406030204" pitchFamily="18" charset="0"/>
            </a:rPr>
            <a:t>Выдача участникам  ИК</a:t>
          </a:r>
          <a:endParaRPr lang="ru-RU" sz="2400" dirty="0">
            <a:latin typeface="Cambria" panose="02040503050406030204" pitchFamily="18" charset="0"/>
          </a:endParaRPr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2400" dirty="0" smtClean="0">
              <a:latin typeface="Cambria" panose="02040503050406030204" pitchFamily="18" charset="0"/>
            </a:rPr>
            <a:t>Заполнение бланка регистрации</a:t>
          </a:r>
          <a:endParaRPr lang="ru-RU" sz="2400" dirty="0">
            <a:latin typeface="Cambria" panose="02040503050406030204" pitchFamily="18" charset="0"/>
          </a:endParaRPr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F61966F9-62A6-4C8A-A498-2481E091F85D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ED103167-0DC0-4DD6-8517-092FF2D554CD}" type="parTrans" cxnId="{85B7D9FF-8955-4CE1-BE4A-A6CBEA7A4F9B}">
      <dgm:prSet/>
      <dgm:spPr/>
      <dgm:t>
        <a:bodyPr/>
        <a:lstStyle/>
        <a:p>
          <a:endParaRPr lang="ru-RU"/>
        </a:p>
      </dgm:t>
    </dgm:pt>
    <dgm:pt modelId="{BB1FD8C7-717F-4344-8091-164E720C0F4A}" type="sibTrans" cxnId="{85B7D9FF-8955-4CE1-BE4A-A6CBEA7A4F9B}">
      <dgm:prSet/>
      <dgm:spPr/>
      <dgm:t>
        <a:bodyPr/>
        <a:lstStyle/>
        <a:p>
          <a:endParaRPr lang="ru-RU"/>
        </a:p>
      </dgm:t>
    </dgm:pt>
    <dgm:pt modelId="{B513C5C6-3020-444C-84BE-09EC5AC06712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2A26284-9943-409F-9700-F75D8245FAA9}" type="parTrans" cxnId="{29E67473-9CAF-4989-A76B-69E7C708D897}">
      <dgm:prSet/>
      <dgm:spPr/>
      <dgm:t>
        <a:bodyPr/>
        <a:lstStyle/>
        <a:p>
          <a:endParaRPr lang="ru-RU"/>
        </a:p>
      </dgm:t>
    </dgm:pt>
    <dgm:pt modelId="{64B81648-8E5B-4C3B-BA3D-5F19AE42953E}" type="sibTrans" cxnId="{29E67473-9CAF-4989-A76B-69E7C708D897}">
      <dgm:prSet/>
      <dgm:spPr/>
      <dgm:t>
        <a:bodyPr/>
        <a:lstStyle/>
        <a:p>
          <a:endParaRPr lang="ru-RU"/>
        </a:p>
      </dgm:t>
    </dgm:pt>
    <dgm:pt modelId="{7DC2C69A-88DD-420B-8168-EA646393513F}">
      <dgm:prSet phldrT="[Текст]" custT="1"/>
      <dgm:spPr>
        <a:noFill/>
      </dgm:spPr>
      <dgm:t>
        <a:bodyPr/>
        <a:lstStyle/>
        <a:p>
          <a:r>
            <a:rPr lang="ru-RU" sz="2400" dirty="0" smtClean="0">
              <a:latin typeface="Cambria" panose="02040503050406030204" pitchFamily="18" charset="0"/>
              <a:cs typeface="Times New Roman" panose="02020603050405020304" pitchFamily="18" charset="0"/>
            </a:rPr>
            <a:t>Получение пакетов с ИК</a:t>
          </a:r>
          <a:endParaRPr lang="ru-RU" sz="2400" dirty="0"/>
        </a:p>
      </dgm:t>
    </dgm:pt>
    <dgm:pt modelId="{D458BF10-00BC-4749-85DC-5A7FBADDC93E}" type="parTrans" cxnId="{A568418A-38E0-4EDF-8CB1-6AA4E262856C}">
      <dgm:prSet/>
      <dgm:spPr/>
      <dgm:t>
        <a:bodyPr/>
        <a:lstStyle/>
        <a:p>
          <a:endParaRPr lang="ru-RU"/>
        </a:p>
      </dgm:t>
    </dgm:pt>
    <dgm:pt modelId="{F60BF732-C3BF-427A-B744-D18547E6F9CD}" type="sibTrans" cxnId="{A568418A-38E0-4EDF-8CB1-6AA4E262856C}">
      <dgm:prSet/>
      <dgm:spPr/>
      <dgm:t>
        <a:bodyPr/>
        <a:lstStyle/>
        <a:p>
          <a:endParaRPr lang="ru-RU"/>
        </a:p>
      </dgm:t>
    </dgm:pt>
    <dgm:pt modelId="{D40E0F41-BC70-4A1D-8E00-F33CE1243ACD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2400" dirty="0" smtClean="0">
              <a:latin typeface="Cambria" panose="02040503050406030204" pitchFamily="18" charset="0"/>
            </a:rPr>
            <a:t>Ожидание очереди сдачи экзамена</a:t>
          </a:r>
          <a:endParaRPr lang="ru-RU" sz="2400" dirty="0">
            <a:solidFill>
              <a:srgbClr val="FF0000"/>
            </a:solidFill>
            <a:latin typeface="Cambria" panose="02040503050406030204" pitchFamily="18" charset="0"/>
          </a:endParaRPr>
        </a:p>
      </dgm:t>
    </dgm:pt>
    <dgm:pt modelId="{2371CBC8-FF56-4FBA-A967-9A6EEEC54AD1}" type="sibTrans" cxnId="{A8DB322A-C1B7-4567-A154-415440AB3188}">
      <dgm:prSet/>
      <dgm:spPr/>
      <dgm:t>
        <a:bodyPr/>
        <a:lstStyle/>
        <a:p>
          <a:endParaRPr lang="ru-RU"/>
        </a:p>
      </dgm:t>
    </dgm:pt>
    <dgm:pt modelId="{BEB5FB67-D889-4A2C-9F71-2568C9391127}" type="parTrans" cxnId="{A8DB322A-C1B7-4567-A154-415440AB3188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DB58FC5A-D890-464E-B4BD-D9A5AB3413EF}" type="pres">
      <dgm:prSet presAssocID="{B513C5C6-3020-444C-84BE-09EC5AC06712}" presName="composite" presStyleCnt="0"/>
      <dgm:spPr/>
    </dgm:pt>
    <dgm:pt modelId="{7AB5C762-2123-4019-9F96-E1750E20B62E}" type="pres">
      <dgm:prSet presAssocID="{B513C5C6-3020-444C-84BE-09EC5AC0671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10D99-A992-4E50-A655-F16058AF98F9}" type="pres">
      <dgm:prSet presAssocID="{B513C5C6-3020-444C-84BE-09EC5AC06712}" presName="descendantText" presStyleLbl="alignAcc1" presStyleIdx="1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9E429-18DD-401D-842F-5E570F5D6B56}" type="pres">
      <dgm:prSet presAssocID="{64B81648-8E5B-4C3B-BA3D-5F19AE42953E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2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25327-3FF4-4C06-97AF-82BD2AE007BA}" type="pres">
      <dgm:prSet presAssocID="{6D71155C-AA0E-4531-952E-EAD3A283DD83}" presName="sp" presStyleCnt="0"/>
      <dgm:spPr/>
    </dgm:pt>
    <dgm:pt modelId="{5E46123B-FB29-4B70-A758-2796B4419884}" type="pres">
      <dgm:prSet presAssocID="{F61966F9-62A6-4C8A-A498-2481E091F85D}" presName="composite" presStyleCnt="0"/>
      <dgm:spPr/>
    </dgm:pt>
    <dgm:pt modelId="{516AE16F-B409-4A26-89F8-A081D68A1F67}" type="pres">
      <dgm:prSet presAssocID="{F61966F9-62A6-4C8A-A498-2481E091F85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BC961-7810-402B-96DB-168FC6D95762}" type="pres">
      <dgm:prSet presAssocID="{F61966F9-62A6-4C8A-A498-2481E091F85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D8C0B1-290F-4752-8F9B-0E3A90D12255}" type="presOf" srcId="{B513C5C6-3020-444C-84BE-09EC5AC06712}" destId="{7AB5C762-2123-4019-9F96-E1750E20B62E}" srcOrd="0" destOrd="0" presId="urn:microsoft.com/office/officeart/2005/8/layout/chevron2"/>
    <dgm:cxn modelId="{85356A77-3FD6-41F8-B6E8-3DB6F81DBFFD}" type="presOf" srcId="{7DC2C69A-88DD-420B-8168-EA646393513F}" destId="{C98DA9C1-C28F-451C-B3CC-465387438DA5}" srcOrd="0" destOrd="0" presId="urn:microsoft.com/office/officeart/2005/8/layout/chevron2"/>
    <dgm:cxn modelId="{9CC427F3-23C3-4831-AA84-B5F78F249A0C}" type="presOf" srcId="{3B4C8B3B-283E-49F2-AD39-1BE2CB7434C2}" destId="{233D697A-1417-4D2D-B062-89ECE1EBC9CB}" srcOrd="0" destOrd="0" presId="urn:microsoft.com/office/officeart/2005/8/layout/chevron2"/>
    <dgm:cxn modelId="{29E67473-9CAF-4989-A76B-69E7C708D897}" srcId="{3B4C8B3B-283E-49F2-AD39-1BE2CB7434C2}" destId="{B513C5C6-3020-444C-84BE-09EC5AC06712}" srcOrd="1" destOrd="0" parTransId="{82A26284-9943-409F-9700-F75D8245FAA9}" sibTransId="{64B81648-8E5B-4C3B-BA3D-5F19AE42953E}"/>
    <dgm:cxn modelId="{4D350DB1-0A4E-45B4-A809-A3F12311779E}" srcId="{B513C5C6-3020-444C-84BE-09EC5AC06712}" destId="{5E6E2C58-2C6C-4115-A436-DB693C5AF8D4}" srcOrd="0" destOrd="0" parTransId="{B8B38B19-6D01-482A-97B7-97761A1BFA68}" sibTransId="{EADB95D1-6488-43EF-9682-DEDC9D620A9B}"/>
    <dgm:cxn modelId="{85B7D9FF-8955-4CE1-BE4A-A6CBEA7A4F9B}" srcId="{3B4C8B3B-283E-49F2-AD39-1BE2CB7434C2}" destId="{F61966F9-62A6-4C8A-A498-2481E091F85D}" srcOrd="4" destOrd="0" parTransId="{ED103167-0DC0-4DD6-8517-092FF2D554CD}" sibTransId="{BB1FD8C7-717F-4344-8091-164E720C0F4A}"/>
    <dgm:cxn modelId="{B518E68C-21C4-4B63-ADB9-962A3DE37ED6}" type="presOf" srcId="{D40E0F41-BC70-4A1D-8E00-F33CE1243ACD}" destId="{637BC961-7810-402B-96DB-168FC6D95762}" srcOrd="0" destOrd="0" presId="urn:microsoft.com/office/officeart/2005/8/layout/chevron2"/>
    <dgm:cxn modelId="{A568418A-38E0-4EDF-8CB1-6AA4E262856C}" srcId="{CB5A23BE-C680-4689-B604-3488EB3B3AC3}" destId="{7DC2C69A-88DD-420B-8168-EA646393513F}" srcOrd="0" destOrd="0" parTransId="{D458BF10-00BC-4749-85DC-5A7FBADDC93E}" sibTransId="{F60BF732-C3BF-427A-B744-D18547E6F9CD}"/>
    <dgm:cxn modelId="{B87AB94C-B1E1-429C-8507-5F1EEC171201}" type="presOf" srcId="{3A5D3118-4F7F-456E-8227-CCD1086BA787}" destId="{A11AC1EA-7C4B-47EF-9C7E-CEB8A51C6FA4}" srcOrd="0" destOrd="0" presId="urn:microsoft.com/office/officeart/2005/8/layout/chevron2"/>
    <dgm:cxn modelId="{D6503A12-EB34-4551-8EBB-C5A1F011C50E}" type="presOf" srcId="{77C24FA6-2141-4283-ACD5-B5764B1054CD}" destId="{8A5653B8-BF68-43B1-86F5-25D3C611B37A}" srcOrd="0" destOrd="0" presId="urn:microsoft.com/office/officeart/2005/8/layout/chevron2"/>
    <dgm:cxn modelId="{483F34E4-2932-4761-9458-B4F20BFC656F}" type="presOf" srcId="{CB5A23BE-C680-4689-B604-3488EB3B3AC3}" destId="{52BCA8E1-ABC5-400D-A0B3-B88CFEDAA284}" srcOrd="0" destOrd="0" presId="urn:microsoft.com/office/officeart/2005/8/layout/chevron2"/>
    <dgm:cxn modelId="{A4614B0E-632A-4271-B919-0D3C84C37706}" srcId="{3B4C8B3B-283E-49F2-AD39-1BE2CB7434C2}" destId="{3A5D3118-4F7F-456E-8227-CCD1086BA787}" srcOrd="3" destOrd="0" parTransId="{E15AB79D-FCAC-43EE-BD31-7C0E5855DE7F}" sibTransId="{6D71155C-AA0E-4531-952E-EAD3A283DD83}"/>
    <dgm:cxn modelId="{19CA525D-D5D0-422A-A6B3-46A48D469024}" type="presOf" srcId="{D9FC18EF-9160-4CA8-841D-F9662AFB6422}" destId="{E5D0A532-88F3-43DA-AC32-EA4511194167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64003DD8-7F58-47AF-A7EC-2D077F38C515}" type="presOf" srcId="{5E6E2C58-2C6C-4115-A436-DB693C5AF8D4}" destId="{8F010D99-A992-4E50-A655-F16058AF98F9}" srcOrd="0" destOrd="0" presId="urn:microsoft.com/office/officeart/2005/8/layout/chevron2"/>
    <dgm:cxn modelId="{3267153D-DA0F-4D1F-AEE0-D9E4244CF448}" type="presOf" srcId="{F61966F9-62A6-4C8A-A498-2481E091F85D}" destId="{516AE16F-B409-4A26-89F8-A081D68A1F67}" srcOrd="0" destOrd="0" presId="urn:microsoft.com/office/officeart/2005/8/layout/chevron2"/>
    <dgm:cxn modelId="{A8DB322A-C1B7-4567-A154-415440AB3188}" srcId="{F61966F9-62A6-4C8A-A498-2481E091F85D}" destId="{D40E0F41-BC70-4A1D-8E00-F33CE1243ACD}" srcOrd="0" destOrd="0" parTransId="{BEB5FB67-D889-4A2C-9F71-2568C9391127}" sibTransId="{2371CBC8-FF56-4FBA-A967-9A6EEEC54AD1}"/>
    <dgm:cxn modelId="{EC6A557A-01A7-4844-BFB8-36F5A4A3A126}" srcId="{3B4C8B3B-283E-49F2-AD39-1BE2CB7434C2}" destId="{1023EC32-6B61-4DD3-A858-D3E4AF61E9AC}" srcOrd="2" destOrd="0" parTransId="{F1164BA4-37B7-43C3-B4F1-DDD2F9B09B56}" sibTransId="{62104547-21D0-445F-B03D-A0DAE0C8FCB1}"/>
    <dgm:cxn modelId="{144507C1-8750-4CD3-B4C0-823B55F35031}" type="presOf" srcId="{1023EC32-6B61-4DD3-A858-D3E4AF61E9AC}" destId="{41D27B5D-4946-4C52-8D57-AA1FDA441CA5}" srcOrd="0" destOrd="0" presId="urn:microsoft.com/office/officeart/2005/8/layout/chevron2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2C78F4A5-07D5-466A-9DD7-1D638782BB94}" type="presParOf" srcId="{233D697A-1417-4D2D-B062-89ECE1EBC9CB}" destId="{82DB6965-B96D-4D94-AAC1-BE01B274DB10}" srcOrd="0" destOrd="0" presId="urn:microsoft.com/office/officeart/2005/8/layout/chevron2"/>
    <dgm:cxn modelId="{A07E5804-DC80-4789-B1E4-AF114AB4D319}" type="presParOf" srcId="{82DB6965-B96D-4D94-AAC1-BE01B274DB10}" destId="{52BCA8E1-ABC5-400D-A0B3-B88CFEDAA284}" srcOrd="0" destOrd="0" presId="urn:microsoft.com/office/officeart/2005/8/layout/chevron2"/>
    <dgm:cxn modelId="{DDE48792-88DE-4609-B553-44AE9F11EB64}" type="presParOf" srcId="{82DB6965-B96D-4D94-AAC1-BE01B274DB10}" destId="{C98DA9C1-C28F-451C-B3CC-465387438DA5}" srcOrd="1" destOrd="0" presId="urn:microsoft.com/office/officeart/2005/8/layout/chevron2"/>
    <dgm:cxn modelId="{54B443AF-ACD8-4FA4-B5EB-1D260267DD01}" type="presParOf" srcId="{233D697A-1417-4D2D-B062-89ECE1EBC9CB}" destId="{1CD31963-1705-46FD-AA1A-43308133F108}" srcOrd="1" destOrd="0" presId="urn:microsoft.com/office/officeart/2005/8/layout/chevron2"/>
    <dgm:cxn modelId="{E0DC9756-42DC-4F46-9DB5-DF89BAA36DE3}" type="presParOf" srcId="{233D697A-1417-4D2D-B062-89ECE1EBC9CB}" destId="{DB58FC5A-D890-464E-B4BD-D9A5AB3413EF}" srcOrd="2" destOrd="0" presId="urn:microsoft.com/office/officeart/2005/8/layout/chevron2"/>
    <dgm:cxn modelId="{54AD4FAD-8AB7-4D70-B67C-39DA2C0C7916}" type="presParOf" srcId="{DB58FC5A-D890-464E-B4BD-D9A5AB3413EF}" destId="{7AB5C762-2123-4019-9F96-E1750E20B62E}" srcOrd="0" destOrd="0" presId="urn:microsoft.com/office/officeart/2005/8/layout/chevron2"/>
    <dgm:cxn modelId="{40411980-B062-4DD5-9F3B-9B66C0197E76}" type="presParOf" srcId="{DB58FC5A-D890-464E-B4BD-D9A5AB3413EF}" destId="{8F010D99-A992-4E50-A655-F16058AF98F9}" srcOrd="1" destOrd="0" presId="urn:microsoft.com/office/officeart/2005/8/layout/chevron2"/>
    <dgm:cxn modelId="{31816293-9892-40EB-9419-1464BDE8ACE3}" type="presParOf" srcId="{233D697A-1417-4D2D-B062-89ECE1EBC9CB}" destId="{02D9E429-18DD-401D-842F-5E570F5D6B56}" srcOrd="3" destOrd="0" presId="urn:microsoft.com/office/officeart/2005/8/layout/chevron2"/>
    <dgm:cxn modelId="{F73B9868-643C-4EC5-99FB-052294864756}" type="presParOf" srcId="{233D697A-1417-4D2D-B062-89ECE1EBC9CB}" destId="{13E4D19A-0A6D-4338-AC4F-15499ADC22EC}" srcOrd="4" destOrd="0" presId="urn:microsoft.com/office/officeart/2005/8/layout/chevron2"/>
    <dgm:cxn modelId="{575EBB9F-6490-4BCB-AE98-6F30EB0B4DDD}" type="presParOf" srcId="{13E4D19A-0A6D-4338-AC4F-15499ADC22EC}" destId="{41D27B5D-4946-4C52-8D57-AA1FDA441CA5}" srcOrd="0" destOrd="0" presId="urn:microsoft.com/office/officeart/2005/8/layout/chevron2"/>
    <dgm:cxn modelId="{7D3676D6-BC45-44BC-9B1D-B5098C693BED}" type="presParOf" srcId="{13E4D19A-0A6D-4338-AC4F-15499ADC22EC}" destId="{8A5653B8-BF68-43B1-86F5-25D3C611B37A}" srcOrd="1" destOrd="0" presId="urn:microsoft.com/office/officeart/2005/8/layout/chevron2"/>
    <dgm:cxn modelId="{1D19CC47-B412-469E-B767-10CAF87E2EB9}" type="presParOf" srcId="{233D697A-1417-4D2D-B062-89ECE1EBC9CB}" destId="{7B915339-F2C1-4061-8B65-76916915F0FC}" srcOrd="5" destOrd="0" presId="urn:microsoft.com/office/officeart/2005/8/layout/chevron2"/>
    <dgm:cxn modelId="{7BE988C6-0D1E-4937-AB4B-D8C4E872DAE6}" type="presParOf" srcId="{233D697A-1417-4D2D-B062-89ECE1EBC9CB}" destId="{B6D4928C-ECD3-4AED-A9DA-E9811D18746F}" srcOrd="6" destOrd="0" presId="urn:microsoft.com/office/officeart/2005/8/layout/chevron2"/>
    <dgm:cxn modelId="{1705A7A2-43CA-4BAF-BD1C-7A164A1D7C3F}" type="presParOf" srcId="{B6D4928C-ECD3-4AED-A9DA-E9811D18746F}" destId="{A11AC1EA-7C4B-47EF-9C7E-CEB8A51C6FA4}" srcOrd="0" destOrd="0" presId="urn:microsoft.com/office/officeart/2005/8/layout/chevron2"/>
    <dgm:cxn modelId="{9220199D-9CC8-4AEE-AC86-ADA3378AAB1E}" type="presParOf" srcId="{B6D4928C-ECD3-4AED-A9DA-E9811D18746F}" destId="{E5D0A532-88F3-43DA-AC32-EA4511194167}" srcOrd="1" destOrd="0" presId="urn:microsoft.com/office/officeart/2005/8/layout/chevron2"/>
    <dgm:cxn modelId="{F7A79173-A548-4040-8DC2-088A9E9C2052}" type="presParOf" srcId="{233D697A-1417-4D2D-B062-89ECE1EBC9CB}" destId="{32725327-3FF4-4C06-97AF-82BD2AE007BA}" srcOrd="7" destOrd="0" presId="urn:microsoft.com/office/officeart/2005/8/layout/chevron2"/>
    <dgm:cxn modelId="{F849BD47-739E-406D-9BBF-DEFD25FE7AD2}" type="presParOf" srcId="{233D697A-1417-4D2D-B062-89ECE1EBC9CB}" destId="{5E46123B-FB29-4B70-A758-2796B4419884}" srcOrd="8" destOrd="0" presId="urn:microsoft.com/office/officeart/2005/8/layout/chevron2"/>
    <dgm:cxn modelId="{6F449EC6-F3FC-451D-807D-E4630B8E61ED}" type="presParOf" srcId="{5E46123B-FB29-4B70-A758-2796B4419884}" destId="{516AE16F-B409-4A26-89F8-A081D68A1F67}" srcOrd="0" destOrd="0" presId="urn:microsoft.com/office/officeart/2005/8/layout/chevron2"/>
    <dgm:cxn modelId="{BEFD6ED3-BEDE-440A-B795-A86D44B94CCC}" type="presParOf" srcId="{5E46123B-FB29-4B70-A758-2796B4419884}" destId="{637BC961-7810-402B-96DB-168FC6D957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0ECD4-C6DB-4F7B-AC5F-605F85CDC1E9}">
      <dsp:nvSpPr>
        <dsp:cNvPr id="0" name=""/>
        <dsp:cNvSpPr/>
      </dsp:nvSpPr>
      <dsp:spPr>
        <a:xfrm>
          <a:off x="0" y="-40118"/>
          <a:ext cx="6981360" cy="1339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Приглашает в аудиторию члена ГЭК, объясняет причину дополнительной печати. Кнопка «Дополнительная печать» – кнопка «Напечатать»</a:t>
          </a:r>
          <a:endParaRPr lang="ru-RU" sz="2400" kern="1200" dirty="0"/>
        </a:p>
      </dsp:txBody>
      <dsp:txXfrm>
        <a:off x="39242" y="-876"/>
        <a:ext cx="5599710" cy="1261322"/>
      </dsp:txXfrm>
    </dsp:sp>
    <dsp:sp modelId="{B0E830B9-B7F9-4CF5-9D13-9787B2510F33}">
      <dsp:nvSpPr>
        <dsp:cNvPr id="0" name=""/>
        <dsp:cNvSpPr/>
      </dsp:nvSpPr>
      <dsp:spPr>
        <a:xfrm>
          <a:off x="584688" y="1390519"/>
          <a:ext cx="6981360" cy="1266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Член ГЭК подключает к станции печати </a:t>
          </a:r>
          <a:r>
            <a:rPr lang="ru-RU" sz="2400" kern="1200" dirty="0" err="1" smtClean="0"/>
            <a:t>токен</a:t>
          </a:r>
          <a:r>
            <a:rPr lang="ru-RU" sz="2400" kern="1200" dirty="0" smtClean="0"/>
            <a:t>, нажимает кнопку «Обновить информацию о </a:t>
          </a:r>
          <a:r>
            <a:rPr lang="ru-RU" sz="2400" kern="1200" dirty="0" err="1" smtClean="0"/>
            <a:t>токене</a:t>
          </a:r>
          <a:r>
            <a:rPr lang="ru-RU" sz="2400" kern="1200" dirty="0" smtClean="0"/>
            <a:t> члена ГЭК», вводит пароль доступа к </a:t>
          </a:r>
          <a:r>
            <a:rPr lang="ru-RU" sz="2400" kern="1200" dirty="0" err="1" smtClean="0"/>
            <a:t>токену</a:t>
          </a:r>
          <a:endParaRPr lang="ru-RU" sz="2400" kern="1200" dirty="0"/>
        </a:p>
      </dsp:txBody>
      <dsp:txXfrm>
        <a:off x="621769" y="1427600"/>
        <a:ext cx="5555941" cy="1191889"/>
      </dsp:txXfrm>
    </dsp:sp>
    <dsp:sp modelId="{07F239FE-7811-452B-A037-48DE5514F94C}">
      <dsp:nvSpPr>
        <dsp:cNvPr id="0" name=""/>
        <dsp:cNvSpPr/>
      </dsp:nvSpPr>
      <dsp:spPr>
        <a:xfrm>
          <a:off x="1160651" y="2827636"/>
          <a:ext cx="6981360" cy="1179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Организатор указывает количество дополнительных КИМ, которое необходимо распечатать, демонстрирует введенное значение члену ГЭК, нажимает кнопку «Печать КИМ»</a:t>
          </a:r>
          <a:endParaRPr lang="ru-RU" sz="2000" kern="1200" dirty="0"/>
        </a:p>
      </dsp:txBody>
      <dsp:txXfrm>
        <a:off x="1195193" y="2862178"/>
        <a:ext cx="5569746" cy="1110250"/>
      </dsp:txXfrm>
    </dsp:sp>
    <dsp:sp modelId="{83C605D7-938C-4BEF-A282-940295E135CB}">
      <dsp:nvSpPr>
        <dsp:cNvPr id="0" name=""/>
        <dsp:cNvSpPr/>
      </dsp:nvSpPr>
      <dsp:spPr>
        <a:xfrm>
          <a:off x="1745339" y="4221396"/>
          <a:ext cx="6981360" cy="1179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Член ГЭК может отключить свой персональный </a:t>
          </a:r>
          <a:r>
            <a:rPr lang="ru-RU" sz="3200" kern="1200" dirty="0" err="1" smtClean="0"/>
            <a:t>токен</a:t>
          </a:r>
          <a:endParaRPr lang="ru-RU" sz="3200" kern="1200" dirty="0"/>
        </a:p>
      </dsp:txBody>
      <dsp:txXfrm>
        <a:off x="1779881" y="4255938"/>
        <a:ext cx="5561019" cy="1110250"/>
      </dsp:txXfrm>
    </dsp:sp>
    <dsp:sp modelId="{9A7CEBE1-D09D-4EF0-938B-1061957ED41C}">
      <dsp:nvSpPr>
        <dsp:cNvPr id="0" name=""/>
        <dsp:cNvSpPr/>
      </dsp:nvSpPr>
      <dsp:spPr>
        <a:xfrm>
          <a:off x="6214792" y="943381"/>
          <a:ext cx="766567" cy="7665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387270" y="943381"/>
        <a:ext cx="421611" cy="576842"/>
      </dsp:txXfrm>
    </dsp:sp>
    <dsp:sp modelId="{F786B196-64AD-4BA7-821D-B417B35E87FF}">
      <dsp:nvSpPr>
        <dsp:cNvPr id="0" name=""/>
        <dsp:cNvSpPr/>
      </dsp:nvSpPr>
      <dsp:spPr>
        <a:xfrm>
          <a:off x="6799481" y="2337140"/>
          <a:ext cx="766567" cy="7665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971959" y="2337140"/>
        <a:ext cx="421611" cy="576842"/>
      </dsp:txXfrm>
    </dsp:sp>
    <dsp:sp modelId="{FB528026-3EFA-4151-A2E4-1832A0B95486}">
      <dsp:nvSpPr>
        <dsp:cNvPr id="0" name=""/>
        <dsp:cNvSpPr/>
      </dsp:nvSpPr>
      <dsp:spPr>
        <a:xfrm>
          <a:off x="7375443" y="3730900"/>
          <a:ext cx="766567" cy="7665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7547921" y="3730900"/>
        <a:ext cx="421611" cy="576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7D3D7-D343-4994-A457-8B09ADCD7796}">
      <dsp:nvSpPr>
        <dsp:cNvPr id="0" name=""/>
        <dsp:cNvSpPr/>
      </dsp:nvSpPr>
      <dsp:spPr>
        <a:xfrm>
          <a:off x="0" y="0"/>
          <a:ext cx="8650561" cy="13393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Cambria" panose="02040503050406030204" pitchFamily="18" charset="0"/>
            </a:rPr>
            <a:t>Подготовка ППЭ к проведению экзамена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Cambria" panose="02040503050406030204" pitchFamily="18" charset="0"/>
            </a:rPr>
            <a:t>за 2-5 рабочих дней до экзамена</a:t>
          </a:r>
          <a:endParaRPr lang="ru-RU" sz="2800" kern="1200" dirty="0">
            <a:latin typeface="Cambria" panose="02040503050406030204" pitchFamily="18" charset="0"/>
          </a:endParaRPr>
        </a:p>
      </dsp:txBody>
      <dsp:txXfrm>
        <a:off x="39228" y="39228"/>
        <a:ext cx="7205299" cy="1260892"/>
      </dsp:txXfrm>
    </dsp:sp>
    <dsp:sp modelId="{6E939D14-33C1-4B53-94B8-8E51F4D05A36}">
      <dsp:nvSpPr>
        <dsp:cNvPr id="0" name=""/>
        <dsp:cNvSpPr/>
      </dsp:nvSpPr>
      <dsp:spPr>
        <a:xfrm>
          <a:off x="320981" y="1562573"/>
          <a:ext cx="8650561" cy="13393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Cambria" panose="02040503050406030204" pitchFamily="18" charset="0"/>
            </a:rPr>
            <a:t>Контроль технической готовности ППЭ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Cambria" panose="02040503050406030204" pitchFamily="18" charset="0"/>
            </a:rPr>
            <a:t> за 1 рабочий день до экзамена</a:t>
          </a:r>
          <a:endParaRPr lang="ru-RU" sz="2800" b="0" kern="1200" dirty="0">
            <a:latin typeface="Cambria" panose="02040503050406030204" pitchFamily="18" charset="0"/>
          </a:endParaRPr>
        </a:p>
      </dsp:txBody>
      <dsp:txXfrm>
        <a:off x="360209" y="1601801"/>
        <a:ext cx="6938243" cy="1260892"/>
      </dsp:txXfrm>
    </dsp:sp>
    <dsp:sp modelId="{BCD9187F-E0E1-4A7C-A6F1-E32EDE8E9192}">
      <dsp:nvSpPr>
        <dsp:cNvPr id="0" name=""/>
        <dsp:cNvSpPr/>
      </dsp:nvSpPr>
      <dsp:spPr>
        <a:xfrm>
          <a:off x="768088" y="3125147"/>
          <a:ext cx="8650561" cy="13393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Cambria" panose="02040503050406030204" pitchFamily="18" charset="0"/>
            </a:rPr>
            <a:t>Подготовка к экзамену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dirty="0" smtClean="0">
              <a:latin typeface="Cambria" panose="02040503050406030204" pitchFamily="18" charset="0"/>
            </a:rPr>
            <a:t>день экзамена</a:t>
          </a:r>
          <a:endParaRPr lang="ru-RU" sz="3200" b="0" i="0" kern="1200" dirty="0">
            <a:latin typeface="Cambria" panose="02040503050406030204" pitchFamily="18" charset="0"/>
          </a:endParaRPr>
        </a:p>
      </dsp:txBody>
      <dsp:txXfrm>
        <a:off x="807316" y="3164375"/>
        <a:ext cx="6938243" cy="1260892"/>
      </dsp:txXfrm>
    </dsp:sp>
    <dsp:sp modelId="{F6CC42C2-4884-41CB-939E-655C28914F76}">
      <dsp:nvSpPr>
        <dsp:cNvPr id="0" name=""/>
        <dsp:cNvSpPr/>
      </dsp:nvSpPr>
      <dsp:spPr>
        <a:xfrm>
          <a:off x="7451986" y="1015672"/>
          <a:ext cx="870576" cy="87057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647866" y="1015672"/>
        <a:ext cx="478816" cy="655108"/>
      </dsp:txXfrm>
    </dsp:sp>
    <dsp:sp modelId="{3ACCEC2A-956E-40DA-A61E-A091EDAEFC20}">
      <dsp:nvSpPr>
        <dsp:cNvPr id="0" name=""/>
        <dsp:cNvSpPr/>
      </dsp:nvSpPr>
      <dsp:spPr>
        <a:xfrm>
          <a:off x="8104124" y="2569317"/>
          <a:ext cx="870576" cy="87057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8300004" y="2569317"/>
        <a:ext cx="478816" cy="655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CA8E1-ABC5-400D-A0B3-B88CFEDAA284}">
      <dsp:nvSpPr>
        <dsp:cNvPr id="0" name=""/>
        <dsp:cNvSpPr/>
      </dsp:nvSpPr>
      <dsp:spPr>
        <a:xfrm rot="5400000">
          <a:off x="-112226" y="114669"/>
          <a:ext cx="748176" cy="52372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</a:t>
          </a:r>
          <a:endParaRPr lang="ru-RU" sz="1400" kern="1200" dirty="0"/>
        </a:p>
      </dsp:txBody>
      <dsp:txXfrm rot="-5400000">
        <a:off x="1" y="264305"/>
        <a:ext cx="523723" cy="224453"/>
      </dsp:txXfrm>
    </dsp:sp>
    <dsp:sp modelId="{C98DA9C1-C28F-451C-B3CC-465387438DA5}">
      <dsp:nvSpPr>
        <dsp:cNvPr id="0" name=""/>
        <dsp:cNvSpPr/>
      </dsp:nvSpPr>
      <dsp:spPr>
        <a:xfrm rot="5400000">
          <a:off x="4825024" y="-4298857"/>
          <a:ext cx="486314" cy="9088917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Получение пакетов с ИК</a:t>
          </a:r>
          <a:endParaRPr lang="ru-RU" sz="2400" kern="1200" dirty="0"/>
        </a:p>
      </dsp:txBody>
      <dsp:txXfrm rot="-5400000">
        <a:off x="523723" y="26184"/>
        <a:ext cx="9065177" cy="438834"/>
      </dsp:txXfrm>
    </dsp:sp>
    <dsp:sp modelId="{7AB5C762-2123-4019-9F96-E1750E20B62E}">
      <dsp:nvSpPr>
        <dsp:cNvPr id="0" name=""/>
        <dsp:cNvSpPr/>
      </dsp:nvSpPr>
      <dsp:spPr>
        <a:xfrm rot="5400000">
          <a:off x="-112226" y="739640"/>
          <a:ext cx="748176" cy="52372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</a:t>
          </a:r>
          <a:endParaRPr lang="ru-RU" sz="1400" kern="1200" dirty="0"/>
        </a:p>
      </dsp:txBody>
      <dsp:txXfrm rot="-5400000">
        <a:off x="1" y="889276"/>
        <a:ext cx="523723" cy="224453"/>
      </dsp:txXfrm>
    </dsp:sp>
    <dsp:sp modelId="{8F010D99-A992-4E50-A655-F16058AF98F9}">
      <dsp:nvSpPr>
        <dsp:cNvPr id="0" name=""/>
        <dsp:cNvSpPr/>
      </dsp:nvSpPr>
      <dsp:spPr>
        <a:xfrm rot="5400000">
          <a:off x="4825024" y="-3673887"/>
          <a:ext cx="486314" cy="90889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Инструктаж участников о процедуре проведения экзамена и заполнении бланков регистрации</a:t>
          </a:r>
          <a:endParaRPr lang="ru-RU" sz="2400" kern="1200" dirty="0"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 rot="-5400000">
        <a:off x="523723" y="651154"/>
        <a:ext cx="9065177" cy="438834"/>
      </dsp:txXfrm>
    </dsp:sp>
    <dsp:sp modelId="{41D27B5D-4946-4C52-8D57-AA1FDA441CA5}">
      <dsp:nvSpPr>
        <dsp:cNvPr id="0" name=""/>
        <dsp:cNvSpPr/>
      </dsp:nvSpPr>
      <dsp:spPr>
        <a:xfrm rot="5400000">
          <a:off x="-112226" y="1364610"/>
          <a:ext cx="748176" cy="52372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</a:t>
          </a:r>
          <a:endParaRPr lang="ru-RU" sz="1400" kern="1200" dirty="0"/>
        </a:p>
      </dsp:txBody>
      <dsp:txXfrm rot="-5400000">
        <a:off x="1" y="1514246"/>
        <a:ext cx="523723" cy="224453"/>
      </dsp:txXfrm>
    </dsp:sp>
    <dsp:sp modelId="{8A5653B8-BF68-43B1-86F5-25D3C611B37A}">
      <dsp:nvSpPr>
        <dsp:cNvPr id="0" name=""/>
        <dsp:cNvSpPr/>
      </dsp:nvSpPr>
      <dsp:spPr>
        <a:xfrm rot="5400000">
          <a:off x="4825024" y="-3048917"/>
          <a:ext cx="486314" cy="90889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mbria" panose="02040503050406030204" pitchFamily="18" charset="0"/>
            </a:rPr>
            <a:t>Выдача участникам  ИК</a:t>
          </a:r>
          <a:endParaRPr lang="ru-RU" sz="2400" kern="1200" dirty="0">
            <a:latin typeface="Cambria" panose="02040503050406030204" pitchFamily="18" charset="0"/>
          </a:endParaRPr>
        </a:p>
      </dsp:txBody>
      <dsp:txXfrm rot="-5400000">
        <a:off x="523723" y="1276124"/>
        <a:ext cx="9065177" cy="438834"/>
      </dsp:txXfrm>
    </dsp:sp>
    <dsp:sp modelId="{A11AC1EA-7C4B-47EF-9C7E-CEB8A51C6FA4}">
      <dsp:nvSpPr>
        <dsp:cNvPr id="0" name=""/>
        <dsp:cNvSpPr/>
      </dsp:nvSpPr>
      <dsp:spPr>
        <a:xfrm rot="5400000">
          <a:off x="-112226" y="1989581"/>
          <a:ext cx="748176" cy="52372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4</a:t>
          </a:r>
          <a:endParaRPr lang="ru-RU" sz="1400" kern="1200" dirty="0"/>
        </a:p>
      </dsp:txBody>
      <dsp:txXfrm rot="-5400000">
        <a:off x="1" y="2139217"/>
        <a:ext cx="523723" cy="224453"/>
      </dsp:txXfrm>
    </dsp:sp>
    <dsp:sp modelId="{E5D0A532-88F3-43DA-AC32-EA4511194167}">
      <dsp:nvSpPr>
        <dsp:cNvPr id="0" name=""/>
        <dsp:cNvSpPr/>
      </dsp:nvSpPr>
      <dsp:spPr>
        <a:xfrm rot="5400000">
          <a:off x="4825024" y="-2423946"/>
          <a:ext cx="486314" cy="90889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mbria" panose="02040503050406030204" pitchFamily="18" charset="0"/>
            </a:rPr>
            <a:t>Заполнение бланка регистрации</a:t>
          </a:r>
          <a:endParaRPr lang="ru-RU" sz="2400" kern="1200" dirty="0">
            <a:latin typeface="Cambria" panose="02040503050406030204" pitchFamily="18" charset="0"/>
          </a:endParaRPr>
        </a:p>
      </dsp:txBody>
      <dsp:txXfrm rot="-5400000">
        <a:off x="523723" y="1901095"/>
        <a:ext cx="9065177" cy="438834"/>
      </dsp:txXfrm>
    </dsp:sp>
    <dsp:sp modelId="{516AE16F-B409-4A26-89F8-A081D68A1F67}">
      <dsp:nvSpPr>
        <dsp:cNvPr id="0" name=""/>
        <dsp:cNvSpPr/>
      </dsp:nvSpPr>
      <dsp:spPr>
        <a:xfrm rot="5400000">
          <a:off x="-112226" y="2614551"/>
          <a:ext cx="748176" cy="52372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</a:t>
          </a:r>
          <a:endParaRPr lang="ru-RU" sz="1400" kern="1200" dirty="0"/>
        </a:p>
      </dsp:txBody>
      <dsp:txXfrm rot="-5400000">
        <a:off x="1" y="2764187"/>
        <a:ext cx="523723" cy="224453"/>
      </dsp:txXfrm>
    </dsp:sp>
    <dsp:sp modelId="{637BC961-7810-402B-96DB-168FC6D95762}">
      <dsp:nvSpPr>
        <dsp:cNvPr id="0" name=""/>
        <dsp:cNvSpPr/>
      </dsp:nvSpPr>
      <dsp:spPr>
        <a:xfrm rot="5400000">
          <a:off x="4825024" y="-1798976"/>
          <a:ext cx="486314" cy="90889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mbria" panose="02040503050406030204" pitchFamily="18" charset="0"/>
            </a:rPr>
            <a:t>Ожидание очереди сдачи экзамена</a:t>
          </a:r>
          <a:endParaRPr lang="ru-RU" sz="2400" kern="1200" dirty="0">
            <a:solidFill>
              <a:srgbClr val="FF0000"/>
            </a:solidFill>
            <a:latin typeface="Cambria" panose="02040503050406030204" pitchFamily="18" charset="0"/>
          </a:endParaRPr>
        </a:p>
      </dsp:txBody>
      <dsp:txXfrm rot="-5400000">
        <a:off x="523723" y="2526065"/>
        <a:ext cx="9065177" cy="438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0351B5-8467-49DC-9EE9-5D1C550955F3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8196DA5-8B66-4C9E-B271-3C10A9BB0C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6E5B5987-72F2-44AF-A2A4-3A7D8447C5B6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8243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237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58CF4062-8AAD-4CF6-9FDD-F34D7DE753B0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16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EDC6A970-5F28-46D7-8AAC-CB7F23B93A1B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17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8483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00F4A150-84FB-4202-BE70-D81D9744B513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25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1555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237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85A633E5-7B2B-4C25-9C01-1BA8958E2B3D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26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257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A0EEAB6D-3AAB-42E6-AA38-A273268C042A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27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1143000" y="663575"/>
            <a:ext cx="4557713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308C535F-7569-46A3-B28E-5F76EAC3707B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29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1143000" y="674688"/>
            <a:ext cx="456882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EE84E843-EE54-47CB-B4DE-1C13F76DB510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33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1143000" y="663575"/>
            <a:ext cx="45593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5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5D7F37BE-31C7-475C-9CCA-57A89A724CBD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34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7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1984111F-A09E-4C0F-9301-C106673C67AF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35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7699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360363" y="663575"/>
            <a:ext cx="6121400" cy="3443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2EFA3646-D0EF-48CB-8D37-7C332835A765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40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8723" name="Text Box 1"/>
          <p:cNvSpPr txBox="1">
            <a:spLocks noChangeArrowheads="1"/>
          </p:cNvSpPr>
          <p:nvPr/>
        </p:nvSpPr>
        <p:spPr bwMode="auto">
          <a:xfrm>
            <a:off x="1143000" y="658813"/>
            <a:ext cx="455453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872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92E38D6A-A256-43F1-A6E2-D703C0D8CD07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237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67407E9E-648B-4DAE-A127-5598F9D56145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42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1143000" y="658813"/>
            <a:ext cx="455295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5A5D0EBF-740C-4066-800B-77AC9B2D154B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45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0771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0787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2EEF2257-2B8E-4B94-8AB3-AF6D7F370EB1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56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1795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360363" y="663575"/>
            <a:ext cx="6121400" cy="3443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B51339FC-2ED4-472B-9604-5244C25E0CE3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57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2819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360363" y="663575"/>
            <a:ext cx="6121400" cy="3443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69D1CD0-A107-4A3E-9B6E-CF77042956F5}" type="slidenum">
              <a:rPr lang="ru-RU" altLang="ru-RU" sz="12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72</a:t>
            </a:fld>
            <a:endParaRPr lang="ru-RU" altLang="ru-RU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93A55FE8-4C51-4024-9BE5-FCABCAC14CA9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73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4867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58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6C1B502-F39C-4738-A2A3-3CCBFF2499CF}" type="slidenum">
              <a:rPr lang="ru-RU" altLang="ru-RU" sz="12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74</a:t>
            </a:fld>
            <a:endParaRPr lang="ru-RU" altLang="ru-RU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D8FAF3E-AED1-4E3A-853D-65A368E602AB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77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6915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CCE8FD37-00DD-4E94-8D5D-78535D444D9E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78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7939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Официальное мобильное приложение «ЕГЭ в РО» позволяет узнавать и делиться последними новостями о проведении ЕГЭ, ознакомиться с календарем экзаменов, с адресами и контактами </a:t>
            </a:r>
            <a:r>
              <a:rPr lang="ru-RU" dirty="0" err="1" smtClean="0"/>
              <a:t>минобразования</a:t>
            </a:r>
            <a:r>
              <a:rPr lang="ru-RU" dirty="0" smtClean="0"/>
              <a:t> Ростовской области и РЦОИ, задать интересующие вопросы, поучаствовать в опросах и проверить свои результаты ЕГЭ. </a:t>
            </a:r>
          </a:p>
          <a:p>
            <a:r>
              <a:rPr lang="ru-RU" dirty="0" smtClean="0"/>
              <a:t>Работа с приложением «ЕГЭ в РО» возможна только в он-</a:t>
            </a:r>
            <a:r>
              <a:rPr lang="ru-RU" dirty="0" err="1" smtClean="0"/>
              <a:t>лайн</a:t>
            </a:r>
            <a:r>
              <a:rPr lang="ru-RU" dirty="0" smtClean="0"/>
              <a:t> режиме. Приложение предназначено для работы на мобильных устройствах, диагональ экрана которых не менее 3,5”, работающих на операционной системе </a:t>
            </a:r>
            <a:r>
              <a:rPr lang="ru-RU" dirty="0" err="1" smtClean="0"/>
              <a:t>Android</a:t>
            </a:r>
            <a:r>
              <a:rPr lang="ru-RU" dirty="0" smtClean="0"/>
              <a:t> или </a:t>
            </a:r>
            <a:r>
              <a:rPr lang="ru-RU" dirty="0" err="1" smtClean="0"/>
              <a:t>iOS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Данное приложение активно используется участниками ЕГЭ.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D042E8-DB45-4D3D-A82D-A6AC747BD70D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4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2680DAB-E6A8-4C6E-802C-D24E34EE8414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0291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237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9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FAF4BD-827F-40D2-B491-11F20C1B5DF9}" type="slidenum">
              <a:rPr lang="ru-RU" altLang="ru-RU">
                <a:latin typeface="Calibri" panose="020F0502020204030204" pitchFamily="34" charset="0"/>
              </a:rPr>
              <a:pPr eaLnBrk="1" hangingPunct="1"/>
              <a:t>100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589578-3B75-4F79-BCAF-0265C0FDC3ED}" type="slidenum">
              <a:rPr lang="ru-RU" altLang="ru-RU">
                <a:latin typeface="Calibri" panose="020F0502020204030204" pitchFamily="34" charset="0"/>
              </a:rPr>
              <a:pPr eaLnBrk="1" hangingPunct="1"/>
              <a:t>101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2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8BDD84-54FF-4CFC-9FBB-99A421CE399A}" type="slidenum">
              <a:rPr lang="ru-RU" altLang="ru-RU">
                <a:latin typeface="Calibri" panose="020F0502020204030204" pitchFamily="34" charset="0"/>
              </a:rPr>
              <a:pPr eaLnBrk="1" hangingPunct="1"/>
              <a:t>102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C3CD20-05F3-4F2D-B92B-F8FFD2040B1A}" type="slidenum">
              <a:rPr lang="ru-RU" altLang="ru-RU">
                <a:latin typeface="Calibri" panose="020F0502020204030204" pitchFamily="34" charset="0"/>
              </a:rPr>
              <a:pPr eaLnBrk="1" hangingPunct="1"/>
              <a:t>103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4E7136-6489-4F32-A4BF-FF19628E82F1}" type="slidenum">
              <a:rPr lang="ru-RU" altLang="ru-RU">
                <a:latin typeface="Calibri" panose="020F0502020204030204" pitchFamily="34" charset="0"/>
              </a:rPr>
              <a:pPr eaLnBrk="1" hangingPunct="1"/>
              <a:t>104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C4B4951-2D9A-476D-B2F1-20DA331B2554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8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0787" cy="3441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1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6E414422-F8C6-4F3E-B906-7EB13135EBD6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9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2339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234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3C65221E-0831-489E-BAEE-7047E9762209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10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63" name="Text Box 2"/>
          <p:cNvSpPr txBox="1">
            <a:spLocks noChangeArrowheads="1"/>
          </p:cNvSpPr>
          <p:nvPr/>
        </p:nvSpPr>
        <p:spPr bwMode="auto">
          <a:xfrm>
            <a:off x="906463" y="663575"/>
            <a:ext cx="5032375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940BA78-72E7-4198-8C88-6FCC130B0DEB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12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4387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D7D735C-684F-424F-872D-FB03F2E0C2F3}" type="slidenum">
              <a:rPr lang="ru-RU" altLang="ru-RU" sz="1200">
                <a:latin typeface="Calibri" panose="020F0502020204030204" pitchFamily="34" charset="0"/>
              </a:rPr>
              <a:pPr algn="r" eaLnBrk="1" hangingPunct="1"/>
              <a:t>14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Анимация по щелчку -2</a:t>
            </a:r>
          </a:p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7"/>
          <p:cNvSpPr txBox="1">
            <a:spLocks noGrp="1" noChangeArrowheads="1"/>
          </p:cNvSpPr>
          <p:nvPr/>
        </p:nvSpPr>
        <p:spPr bwMode="auto">
          <a:xfrm>
            <a:off x="3886200" y="8685213"/>
            <a:ext cx="295433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4AE91ED1-0B82-4613-96B8-194B217E43D5}" type="slidenum">
              <a:rPr lang="ru-RU" altLang="ru-RU"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15</a:t>
            </a:fld>
            <a:endParaRPr lang="ru-RU" altLang="ru-RU" sz="12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6435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358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290B-6C80-43C3-BC7E-73796A43A10A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C1D0A-F506-445A-9445-841BDC8BCC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401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41E4-5C41-4404-9F5E-58C0CA5F550A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42B27-7ED3-4B16-B128-8959BBD8B1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63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23560-973A-4F81-A212-B005E2FC5299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5E7D-BE4E-4161-A602-3676652EDD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62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6E713-BAA3-463A-9A11-2A6DCF23D4E1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EC9D9-32EA-4840-919C-B6C615FF09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95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569E-402D-46E5-B6F4-91F64A0DEDA6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760A9-B945-44AC-A345-D6CCB29E40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527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C726-AB5B-4DF5-A540-D87209DC6B1D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90D7-17D9-41F4-A7D3-D2CC5C3FBB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918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F291-E095-4786-82B9-74D7DA9FCBCC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FAA3A-4168-4620-8ADF-75BEB2C419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94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B83A8-0571-4969-867D-40B36E889C3A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0FA1A-84A7-4DAE-94D0-876C4EA430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14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F574E-5ECF-47DB-AAEF-AADC9DB0B522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282FE-198B-44B3-8F2F-1BA5FAC55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506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6E1A-E6F3-4393-9AC8-F9BDB70EF65A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BBEEF-2A14-46E5-95FA-B32D7BD202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25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8D111-3F7E-4319-8AC9-0FE64945FC0A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DD9C0-6EC0-454A-83EE-B956049770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66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AE6B-718B-4BFD-A1E4-536888011D5E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4D269-7648-4E76-B6BC-5320784673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55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019C56-4553-46EB-89AD-F4A7750462B7}" type="datetimeFigureOut">
              <a:rPr lang="ru-RU"/>
              <a:pPr>
                <a:defRPr/>
              </a:pPr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E029F4-7132-491B-A187-069E209A98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png"/><Relationship Id="rId4" Type="http://schemas.openxmlformats.org/officeDocument/2006/relationships/image" Target="../media/image12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26.png"/><Relationship Id="rId7" Type="http://schemas.openxmlformats.org/officeDocument/2006/relationships/image" Target="../media/image14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0.png"/><Relationship Id="rId4" Type="http://schemas.openxmlformats.org/officeDocument/2006/relationships/image" Target="../media/image146.png"/><Relationship Id="rId9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4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mailto:gsnezhko@rcoi61.org.ru" TargetMode="External"/><Relationship Id="rId7" Type="http://schemas.openxmlformats.org/officeDocument/2006/relationships/hyperlink" Target="mailto:rocoiso@rostobr.ru" TargetMode="External"/><Relationship Id="rId2" Type="http://schemas.openxmlformats.org/officeDocument/2006/relationships/hyperlink" Target="mailto:t&#1077;korsunova@rcoi61.org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k.rcoi61.ru/" TargetMode="External"/><Relationship Id="rId5" Type="http://schemas.openxmlformats.org/officeDocument/2006/relationships/hyperlink" Target="http://www.rcoi61.org.ru/" TargetMode="External"/><Relationship Id="rId4" Type="http://schemas.openxmlformats.org/officeDocument/2006/relationships/hyperlink" Target="http://www.rostobr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"/>
          <p:cNvSpPr>
            <a:spLocks noChangeArrowheads="1"/>
          </p:cNvSpPr>
          <p:nvPr/>
        </p:nvSpPr>
        <p:spPr bwMode="auto">
          <a:xfrm>
            <a:off x="522288" y="1709738"/>
            <a:ext cx="108267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chemeClr val="hlink"/>
                </a:solidFill>
              </a:rPr>
              <a:t>Государственная итоговая аттестация 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hlink"/>
                </a:solidFill>
              </a:rPr>
              <a:t>по образовательным программам среднего общего образования в 2017 году.</a:t>
            </a:r>
            <a:r>
              <a:rPr lang="ru-RU" altLang="ru-RU" sz="3200" dirty="0">
                <a:solidFill>
                  <a:schemeClr val="hlink"/>
                </a:solidFill>
              </a:rPr>
              <a:t> </a:t>
            </a:r>
            <a:endParaRPr lang="ru-RU" altLang="ru-RU" sz="3200" b="1" dirty="0">
              <a:solidFill>
                <a:schemeClr val="hlink"/>
              </a:solidFill>
            </a:endParaRPr>
          </a:p>
          <a:p>
            <a:pPr algn="ctr" eaLnBrk="1" hangingPunct="1"/>
            <a:endParaRPr lang="ru-RU" altLang="ru-RU" sz="3200" b="1" dirty="0">
              <a:solidFill>
                <a:schemeClr val="hlink"/>
              </a:solidFill>
            </a:endParaRPr>
          </a:p>
          <a:p>
            <a:pPr algn="ctr" eaLnBrk="1" hangingPunct="1"/>
            <a:r>
              <a:rPr lang="ru-RU" altLang="ru-RU" sz="3200" b="1" dirty="0">
                <a:solidFill>
                  <a:schemeClr val="hlink"/>
                </a:solidFill>
              </a:rPr>
              <a:t>Организация и проведение экзамена в ППЭ.</a:t>
            </a:r>
          </a:p>
          <a:p>
            <a:pPr algn="ctr" eaLnBrk="1" hangingPunct="1"/>
            <a:endParaRPr lang="ru-RU" altLang="ru-RU" sz="3200" b="1" dirty="0">
              <a:solidFill>
                <a:schemeClr val="hlink"/>
              </a:solidFill>
            </a:endParaRP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4471988" y="6326188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>
                <a:latin typeface="Cambria" panose="02040503050406030204" pitchFamily="18" charset="0"/>
              </a:rPr>
              <a:t>2017 г.</a:t>
            </a:r>
          </a:p>
        </p:txBody>
      </p:sp>
      <p:sp>
        <p:nvSpPr>
          <p:cNvPr id="2052" name="Прямоугольник 2"/>
          <p:cNvSpPr>
            <a:spLocks noChangeArrowheads="1"/>
          </p:cNvSpPr>
          <p:nvPr/>
        </p:nvSpPr>
        <p:spPr bwMode="auto">
          <a:xfrm>
            <a:off x="781050" y="4525963"/>
            <a:ext cx="105838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i="1" dirty="0" smtClean="0">
                <a:latin typeface="Cambria" panose="02040503050406030204" pitchFamily="18" charset="0"/>
              </a:rPr>
              <a:t>Снежко Галина Евгеньевна</a:t>
            </a:r>
            <a:endParaRPr lang="ru-RU" altLang="ru-RU" sz="2400" b="1" i="1" dirty="0">
              <a:latin typeface="Cambria" panose="02040503050406030204" pitchFamily="18" charset="0"/>
            </a:endParaRPr>
          </a:p>
          <a:p>
            <a:pPr algn="r" eaLnBrk="1" hangingPunct="1"/>
            <a:r>
              <a:rPr lang="ru-RU" altLang="ru-RU" i="1" dirty="0" smtClean="0">
                <a:latin typeface="Cambria" panose="02040503050406030204" pitchFamily="18" charset="0"/>
              </a:rPr>
              <a:t>директор </a:t>
            </a:r>
            <a:endParaRPr lang="ru-RU" altLang="ru-RU" i="1" dirty="0">
              <a:latin typeface="Cambria" panose="02040503050406030204" pitchFamily="18" charset="0"/>
            </a:endParaRPr>
          </a:p>
          <a:p>
            <a:pPr algn="r" eaLnBrk="1" hangingPunct="1"/>
            <a:r>
              <a:rPr lang="ru-RU" altLang="ru-RU" i="1" dirty="0">
                <a:latin typeface="Cambria" panose="02040503050406030204" pitchFamily="18" charset="0"/>
              </a:rPr>
              <a:t>ГБУ РО «Ростовский областной центр </a:t>
            </a:r>
          </a:p>
          <a:p>
            <a:pPr algn="r" eaLnBrk="1" hangingPunct="1"/>
            <a:r>
              <a:rPr lang="ru-RU" altLang="ru-RU" i="1" dirty="0">
                <a:latin typeface="Cambria" panose="02040503050406030204" pitchFamily="18" charset="0"/>
              </a:rPr>
              <a:t>обработки информации в сфере образования»</a:t>
            </a:r>
            <a:endParaRPr lang="ru-RU" altLang="ru-RU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628650" y="623888"/>
            <a:ext cx="11563350" cy="860425"/>
            <a:chOff x="296" y="300"/>
            <a:chExt cx="5463" cy="542"/>
          </a:xfrm>
        </p:grpSpPr>
        <p:pic>
          <p:nvPicPr>
            <p:cNvPr id="1126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300"/>
              <a:ext cx="5464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69" name="Text Box 7"/>
            <p:cNvSpPr txBox="1">
              <a:spLocks noChangeArrowheads="1"/>
            </p:cNvSpPr>
            <p:nvPr/>
          </p:nvSpPr>
          <p:spPr bwMode="auto">
            <a:xfrm>
              <a:off x="344" y="376"/>
              <a:ext cx="5369" cy="414"/>
            </a:xfrm>
            <a:prstGeom prst="rect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2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Организация ППЭ</a:t>
              </a:r>
            </a:p>
          </p:txBody>
        </p:sp>
      </p:grp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719138" y="1484313"/>
            <a:ext cx="11280775" cy="460692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Экзамены проводятся в ППЭ.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В ППЭ –</a:t>
            </a:r>
            <a:r>
              <a:rPr lang="ru-RU" altLang="ru-RU" sz="240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не менее 15 обучающихся.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Под ППЭ можно занять часть здания образовательной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организации (крыло или этаж), при этом  ППЭ должен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быть изолирован от остальной части здания.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CC0000"/>
                </a:solidFill>
                <a:latin typeface="Times New Roman" panose="02020603050405020304" pitchFamily="18" charset="0"/>
              </a:rPr>
              <a:t>Входом в ППЭ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является место проверки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организаторами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документов обучающихся и наличия их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в списках распределения в данный ППЭ.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Экзамены в форме ЕГЭ и ГВЭ могут проводиться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в одном ППЭ.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Аудитории для проведения ГВЭ должны быть изолированы от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аудиторий для проведения ЕГЭ.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>
          <a:xfrm>
            <a:off x="3087688" y="676275"/>
            <a:ext cx="8158162" cy="733425"/>
          </a:xfrm>
        </p:spPr>
        <p:txBody>
          <a:bodyPr/>
          <a:lstStyle/>
          <a:p>
            <a:pPr defTabSz="1171575"/>
            <a:r>
              <a:rPr lang="ru-RU" altLang="ru-RU" sz="2900" b="1" smtClean="0">
                <a:solidFill>
                  <a:srgbClr val="003399"/>
                </a:solidFill>
                <a:latin typeface="Cambria" panose="02040503050406030204" pitchFamily="18" charset="0"/>
              </a:rPr>
              <a:t>Особенности экзаменационных материалов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3838" y="1265238"/>
            <a:ext cx="10912475" cy="3043237"/>
          </a:xfrm>
          <a:prstGeom prst="rect">
            <a:avLst/>
          </a:prstGeom>
        </p:spPr>
        <p:txBody>
          <a:bodyPr lIns="108846" tIns="54422" rIns="108846" bIns="54422" anchor="ctr">
            <a:spAutoFit/>
          </a:bodyPr>
          <a:lstStyle/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Доставочный пакет содержит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ИК</a:t>
            </a: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компакт-диск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ИК содержит только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бланк регистрации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На компакт-диск записаны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электронные КИМ 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Используются пакеты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только по 5 ИК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На одной рабочей станции за один день могут сдать экзамен </a:t>
            </a:r>
            <a:r>
              <a:rPr lang="ru-RU" sz="24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только 4 участника</a:t>
            </a:r>
          </a:p>
        </p:txBody>
      </p:sp>
      <p:pic>
        <p:nvPicPr>
          <p:cNvPr id="97285" name="Picture 2" descr="C:\Users\adeynichenko\Desktop\УСКОМ 2014\Презентация по технологии для обучающего семинара\картинки\1412353796_Box_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332288"/>
            <a:ext cx="23034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3" descr="C:\Users\adeynichenko\Desktop\УСКОМ 2014\Презентация по технологии для обучающего семинара\картинки\1412353949_C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81525"/>
            <a:ext cx="16271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3" descr="C:\Users\adeynichenko\Desktop\УСКОМ 2014\Презентация по технологии для обучающего семинара\картинки\1412354914_Gmail_Sob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4481513"/>
            <a:ext cx="18907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2697163" y="4959350"/>
            <a:ext cx="512762" cy="473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448300" y="4954588"/>
            <a:ext cx="512763" cy="47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72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4221163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люс 13"/>
          <p:cNvSpPr/>
          <p:nvPr/>
        </p:nvSpPr>
        <p:spPr>
          <a:xfrm>
            <a:off x="7977188" y="4830763"/>
            <a:ext cx="1027112" cy="7207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292" name="Прямоугольник 14"/>
          <p:cNvSpPr>
            <a:spLocks noChangeArrowheads="1"/>
          </p:cNvSpPr>
          <p:nvPr/>
        </p:nvSpPr>
        <p:spPr bwMode="auto">
          <a:xfrm>
            <a:off x="104775" y="5791200"/>
            <a:ext cx="24590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anose="020B0604030504040204" pitchFamily="34" charset="0"/>
                <a:cs typeface="Times New Roman" panose="02020603050405020304" pitchFamily="18" charset="0"/>
              </a:rPr>
              <a:t>Доставочный короб</a:t>
            </a:r>
          </a:p>
        </p:txBody>
      </p:sp>
      <p:sp>
        <p:nvSpPr>
          <p:cNvPr id="97293" name="Прямоугольник 15"/>
          <p:cNvSpPr>
            <a:spLocks noChangeArrowheads="1"/>
          </p:cNvSpPr>
          <p:nvPr/>
        </p:nvSpPr>
        <p:spPr bwMode="auto">
          <a:xfrm>
            <a:off x="3081338" y="5851525"/>
            <a:ext cx="24590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anose="020B0604030504040204" pitchFamily="34" charset="0"/>
                <a:cs typeface="Times New Roman" panose="02020603050405020304" pitchFamily="18" charset="0"/>
              </a:rPr>
              <a:t>Доставочный пакет</a:t>
            </a:r>
          </a:p>
        </p:txBody>
      </p:sp>
      <p:sp>
        <p:nvSpPr>
          <p:cNvPr id="97294" name="Прямоугольник 16"/>
          <p:cNvSpPr>
            <a:spLocks noChangeArrowheads="1"/>
          </p:cNvSpPr>
          <p:nvPr/>
        </p:nvSpPr>
        <p:spPr bwMode="auto">
          <a:xfrm>
            <a:off x="5768975" y="5705475"/>
            <a:ext cx="24606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anose="020B0604030504040204" pitchFamily="34" charset="0"/>
                <a:cs typeface="Times New Roman" panose="02020603050405020304" pitchFamily="18" charset="0"/>
              </a:rPr>
              <a:t>Компакт-диск с электронными КИМ</a:t>
            </a:r>
          </a:p>
        </p:txBody>
      </p:sp>
      <p:sp>
        <p:nvSpPr>
          <p:cNvPr id="97295" name="Прямоугольник 17"/>
          <p:cNvSpPr>
            <a:spLocks noChangeArrowheads="1"/>
          </p:cNvSpPr>
          <p:nvPr/>
        </p:nvSpPr>
        <p:spPr bwMode="auto">
          <a:xfrm>
            <a:off x="8937625" y="5959475"/>
            <a:ext cx="24590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anose="020B0604030504040204" pitchFamily="34" charset="0"/>
                <a:cs typeface="Times New Roman" panose="02020603050405020304" pitchFamily="18" charset="0"/>
              </a:rPr>
              <a:t>5 ИК с бланками регистрации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7200" y="4286250"/>
            <a:ext cx="10788650" cy="20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7" name="Номер слайда 1"/>
          <p:cNvSpPr txBox="1">
            <a:spLocks/>
          </p:cNvSpPr>
          <p:nvPr/>
        </p:nvSpPr>
        <p:spPr bwMode="auto">
          <a:xfrm>
            <a:off x="8991600" y="6573838"/>
            <a:ext cx="3135313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 anchor="ctr"/>
          <a:lstStyle>
            <a:lvl1pPr defTabSz="627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27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27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27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27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600" b="1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D6540A-18B2-4D70-8D61-F289BFD29692}" type="slidenum">
              <a:rPr lang="ru-RU" altLang="ru-RU" sz="1600" b="1">
                <a:solidFill>
                  <a:schemeClr val="bg1"/>
                </a:solidFill>
              </a:rPr>
              <a:pPr eaLnBrk="1" hangingPunct="1"/>
              <a:t>101</a:t>
            </a:fld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98307" name="Заголовок 1"/>
          <p:cNvSpPr>
            <a:spLocks noGrp="1"/>
          </p:cNvSpPr>
          <p:nvPr>
            <p:ph type="title"/>
          </p:nvPr>
        </p:nvSpPr>
        <p:spPr>
          <a:xfrm>
            <a:off x="1958975" y="725488"/>
            <a:ext cx="9310688" cy="681037"/>
          </a:xfrm>
        </p:spPr>
        <p:txBody>
          <a:bodyPr/>
          <a:lstStyle/>
          <a:p>
            <a:pPr defTabSz="1171575"/>
            <a:r>
              <a:rPr lang="ru-RU" altLang="ru-RU" sz="2800" b="1" dirty="0" smtClean="0">
                <a:solidFill>
                  <a:srgbClr val="003399"/>
                </a:solidFill>
                <a:latin typeface="Cambria" panose="02040503050406030204" pitchFamily="18" charset="0"/>
              </a:rPr>
              <a:t>Примерная схема </a:t>
            </a:r>
            <a:r>
              <a:rPr lang="ru-RU" altLang="ru-RU" sz="2800" b="1" dirty="0" smtClean="0">
                <a:solidFill>
                  <a:srgbClr val="003399"/>
                </a:solidFill>
                <a:latin typeface="Cambria" panose="02040503050406030204" pitchFamily="18" charset="0"/>
              </a:rPr>
              <a:t>ППЭ</a:t>
            </a:r>
            <a:endParaRPr lang="ru-RU" altLang="ru-RU" sz="2800" b="1" dirty="0" smtClean="0"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38850" y="1624013"/>
            <a:ext cx="5046663" cy="50180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46" tIns="54422" rIns="108846" bIns="54422" anchor="b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70C0"/>
                </a:solidFill>
              </a:rPr>
              <a:t>Аудитории проведения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6388" y="1624013"/>
            <a:ext cx="4548187" cy="5008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46" tIns="54422" rIns="108846" bIns="54422" anchor="b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Аудитории подготовки</a:t>
            </a:r>
          </a:p>
        </p:txBody>
      </p:sp>
      <p:pic>
        <p:nvPicPr>
          <p:cNvPr id="983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508000"/>
            <a:ext cx="2922587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785938"/>
            <a:ext cx="4059237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898900"/>
            <a:ext cx="40830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719263"/>
            <a:ext cx="318770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98900"/>
            <a:ext cx="31877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59A576-E352-464C-8C5B-3FF42E487F8E}" type="slidenum">
              <a:rPr lang="ru-RU" altLang="ru-RU" sz="1600" b="1">
                <a:solidFill>
                  <a:schemeClr val="bg1"/>
                </a:solidFill>
              </a:rPr>
              <a:pPr eaLnBrk="1" hangingPunct="1"/>
              <a:t>102</a:t>
            </a:fld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99331" name="Заголовок 3"/>
          <p:cNvSpPr>
            <a:spLocks noGrp="1"/>
          </p:cNvSpPr>
          <p:nvPr>
            <p:ph type="title"/>
          </p:nvPr>
        </p:nvSpPr>
        <p:spPr>
          <a:xfrm>
            <a:off x="2244725" y="587375"/>
            <a:ext cx="9310688" cy="885825"/>
          </a:xfrm>
        </p:spPr>
        <p:txBody>
          <a:bodyPr/>
          <a:lstStyle/>
          <a:p>
            <a:r>
              <a:rPr lang="ru-RU" altLang="ru-RU" sz="2600" b="1" smtClean="0"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ru-RU" altLang="ru-RU" sz="2600" b="1" smtClean="0"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ru-RU" altLang="ru-RU" sz="2800" b="1" smtClean="0">
                <a:solidFill>
                  <a:srgbClr val="003399"/>
                </a:solidFill>
                <a:latin typeface="Cambria" panose="02040503050406030204" pitchFamily="18" charset="0"/>
              </a:rPr>
              <a:t>Техническое обеспечение ППЭ</a:t>
            </a:r>
            <a:r>
              <a:rPr lang="ru-RU" altLang="ru-RU" sz="2600" b="1" smtClean="0">
                <a:solidFill>
                  <a:srgbClr val="003399"/>
                </a:solidFill>
                <a:latin typeface="Cambria" panose="02040503050406030204" pitchFamily="18" charset="0"/>
              </a:rPr>
              <a:t/>
            </a:r>
            <a:br>
              <a:rPr lang="ru-RU" altLang="ru-RU" sz="2600" b="1" smtClean="0">
                <a:solidFill>
                  <a:srgbClr val="003399"/>
                </a:solidFill>
                <a:latin typeface="Cambria" panose="02040503050406030204" pitchFamily="18" charset="0"/>
              </a:rPr>
            </a:br>
            <a:endParaRPr lang="ru-RU" altLang="ru-RU" sz="2600" b="1" smtClean="0">
              <a:solidFill>
                <a:srgbClr val="003399"/>
              </a:solidFill>
              <a:latin typeface="Cambria" panose="02040503050406030204" pitchFamily="18" charset="0"/>
            </a:endParaRPr>
          </a:p>
        </p:txBody>
      </p:sp>
      <p:grpSp>
        <p:nvGrpSpPr>
          <p:cNvPr id="99332" name="Группа 6"/>
          <p:cNvGrpSpPr>
            <a:grpSpLocks/>
          </p:cNvGrpSpPr>
          <p:nvPr/>
        </p:nvGrpSpPr>
        <p:grpSpPr bwMode="auto">
          <a:xfrm>
            <a:off x="514350" y="1573213"/>
            <a:ext cx="4660900" cy="2381250"/>
            <a:chOff x="74616" y="1583579"/>
            <a:chExt cx="3495416" cy="2381462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74616" y="1583579"/>
              <a:ext cx="3495416" cy="234335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17180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99357" name="Picture 2" descr="http://www.veryicon.com/icon/png/Folder/Vista%20Style/My%20compu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52"/>
            <a:stretch>
              <a:fillRect/>
            </a:stretch>
          </p:blipFill>
          <p:spPr bwMode="auto">
            <a:xfrm>
              <a:off x="579615" y="1932207"/>
              <a:ext cx="1098927" cy="1022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8" name="Прямоугольник 14"/>
            <p:cNvSpPr>
              <a:spLocks noChangeArrowheads="1"/>
            </p:cNvSpPr>
            <p:nvPr/>
          </p:nvSpPr>
          <p:spPr bwMode="auto">
            <a:xfrm>
              <a:off x="154619" y="2904943"/>
              <a:ext cx="1948918" cy="83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Verdana" panose="020B0604030504040204" pitchFamily="34" charset="0"/>
                  <a:cs typeface="Times New Roman" panose="02020603050405020304" pitchFamily="18" charset="0"/>
                </a:rPr>
                <a:t>Рабочие станции (без выхода в Интернет)</a:t>
              </a:r>
            </a:p>
          </p:txBody>
        </p:sp>
        <p:pic>
          <p:nvPicPr>
            <p:cNvPr id="99359" name="Picture 2" descr="C:\Users\adeynichenko\Desktop\УСКОМ 2014\Презентация по технологии для обучающего семинара\картинки\audio-headset_878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261" y="1663348"/>
              <a:ext cx="901556" cy="90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60" name="Прямоугольник 18"/>
            <p:cNvSpPr>
              <a:spLocks noChangeArrowheads="1"/>
            </p:cNvSpPr>
            <p:nvPr/>
          </p:nvSpPr>
          <p:spPr bwMode="auto">
            <a:xfrm>
              <a:off x="1857595" y="2492896"/>
              <a:ext cx="1386889" cy="33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Verdana" panose="020B0604030504040204" pitchFamily="34" charset="0"/>
                  <a:cs typeface="Times New Roman" panose="02020603050405020304" pitchFamily="18" charset="0"/>
                </a:rPr>
                <a:t>Гарнитуры</a:t>
              </a:r>
            </a:p>
          </p:txBody>
        </p:sp>
        <p:sp>
          <p:nvSpPr>
            <p:cNvPr id="99361" name="Прямоугольник 20"/>
            <p:cNvSpPr>
              <a:spLocks noChangeArrowheads="1"/>
            </p:cNvSpPr>
            <p:nvPr/>
          </p:nvSpPr>
          <p:spPr bwMode="auto">
            <a:xfrm>
              <a:off x="269919" y="3580276"/>
              <a:ext cx="3046434" cy="38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900" b="1" i="1">
                  <a:solidFill>
                    <a:srgbClr val="0070C0"/>
                  </a:solidFill>
                  <a:latin typeface="Verdana" panose="020B0604030504040204" pitchFamily="34" charset="0"/>
                  <a:cs typeface="Shruti" pitchFamily="34" charset="0"/>
                </a:rPr>
                <a:t>Аудитории проведения</a:t>
              </a:r>
            </a:p>
          </p:txBody>
        </p:sp>
      </p:grpSp>
      <p:grpSp>
        <p:nvGrpSpPr>
          <p:cNvPr id="99333" name="Группа 5"/>
          <p:cNvGrpSpPr>
            <a:grpSpLocks/>
          </p:cNvGrpSpPr>
          <p:nvPr/>
        </p:nvGrpSpPr>
        <p:grpSpPr bwMode="auto">
          <a:xfrm>
            <a:off x="5637213" y="1573213"/>
            <a:ext cx="5930900" cy="4730750"/>
            <a:chOff x="3348922" y="1550596"/>
            <a:chExt cx="4448284" cy="4730189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423933" y="4239502"/>
              <a:ext cx="4373273" cy="204128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17180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23933" y="1550596"/>
              <a:ext cx="4373273" cy="23428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17180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350" name="Прямоугольник 28"/>
            <p:cNvSpPr>
              <a:spLocks noChangeArrowheads="1"/>
            </p:cNvSpPr>
            <p:nvPr/>
          </p:nvSpPr>
          <p:spPr bwMode="auto">
            <a:xfrm>
              <a:off x="4006894" y="3547293"/>
              <a:ext cx="3319868" cy="3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900" b="1" i="1">
                  <a:solidFill>
                    <a:srgbClr val="0070C0"/>
                  </a:solidFill>
                  <a:latin typeface="Verdana" panose="020B0604030504040204" pitchFamily="34" charset="0"/>
                  <a:cs typeface="Shruti" pitchFamily="34" charset="0"/>
                </a:rPr>
                <a:t>Штаб ППЭ</a:t>
              </a:r>
            </a:p>
          </p:txBody>
        </p:sp>
        <p:pic>
          <p:nvPicPr>
            <p:cNvPr id="9935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739" y="1944903"/>
              <a:ext cx="1000831" cy="78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2" name="Прямоугольник 29"/>
            <p:cNvSpPr>
              <a:spLocks noChangeArrowheads="1"/>
            </p:cNvSpPr>
            <p:nvPr/>
          </p:nvSpPr>
          <p:spPr bwMode="auto">
            <a:xfrm>
              <a:off x="3348922" y="2797177"/>
              <a:ext cx="1868753" cy="83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Verdana" panose="020B0604030504040204" pitchFamily="34" charset="0"/>
                  <a:cs typeface="Times New Roman" panose="02020603050405020304" pitchFamily="18" charset="0"/>
                </a:rPr>
                <a:t>Рабочая станция с выходом в Интернет</a:t>
              </a:r>
            </a:p>
          </p:txBody>
        </p:sp>
        <p:pic>
          <p:nvPicPr>
            <p:cNvPr id="9935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145" y="2667753"/>
              <a:ext cx="723922" cy="65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4" name="Прямоугольник 33"/>
            <p:cNvSpPr>
              <a:spLocks noChangeArrowheads="1"/>
            </p:cNvSpPr>
            <p:nvPr/>
          </p:nvSpPr>
          <p:spPr bwMode="auto">
            <a:xfrm>
              <a:off x="5769800" y="3245330"/>
              <a:ext cx="1362825" cy="33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ru-RU" sz="1600" b="1">
                  <a:latin typeface="Verdana" panose="020B0604030504040204" pitchFamily="34" charset="0"/>
                  <a:cs typeface="Times New Roman" panose="02020603050405020304" pitchFamily="18" charset="0"/>
                </a:rPr>
                <a:t>USB-</a:t>
              </a:r>
              <a:r>
                <a:rPr lang="ru-RU" altLang="ru-RU" sz="1600" b="1">
                  <a:latin typeface="Verdana" panose="020B0604030504040204" pitchFamily="34" charset="0"/>
                  <a:cs typeface="Times New Roman" panose="02020603050405020304" pitchFamily="18" charset="0"/>
                </a:rPr>
                <a:t>модем</a:t>
              </a:r>
            </a:p>
          </p:txBody>
        </p:sp>
        <p:sp>
          <p:nvSpPr>
            <p:cNvPr id="99355" name="Прямоугольник 40"/>
            <p:cNvSpPr>
              <a:spLocks noChangeArrowheads="1"/>
            </p:cNvSpPr>
            <p:nvPr/>
          </p:nvSpPr>
          <p:spPr bwMode="auto">
            <a:xfrm>
              <a:off x="4088108" y="5873106"/>
              <a:ext cx="3319868" cy="3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900" b="1" i="1">
                  <a:solidFill>
                    <a:srgbClr val="0070C0"/>
                  </a:solidFill>
                  <a:latin typeface="Verdana" panose="020B0604030504040204" pitchFamily="34" charset="0"/>
                  <a:cs typeface="Shruti" pitchFamily="34" charset="0"/>
                </a:rPr>
                <a:t>Резервное оборудование</a:t>
              </a:r>
            </a:p>
          </p:txBody>
        </p:sp>
      </p:grpSp>
      <p:pic>
        <p:nvPicPr>
          <p:cNvPr id="99334" name="Picture 4" descr="C:\Users\adeynichenko\Desktop\УСКОМ 2014\Презентация по технологии для обучающего семинара\картинки\usb_99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1784350"/>
            <a:ext cx="7572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34"/>
          <p:cNvSpPr>
            <a:spLocks noChangeArrowheads="1"/>
          </p:cNvSpPr>
          <p:nvPr/>
        </p:nvSpPr>
        <p:spPr bwMode="auto">
          <a:xfrm>
            <a:off x="9740900" y="2368550"/>
            <a:ext cx="13747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Принтер</a:t>
            </a:r>
          </a:p>
        </p:txBody>
      </p:sp>
      <p:sp>
        <p:nvSpPr>
          <p:cNvPr id="99336" name="Прямоугольник 35"/>
          <p:cNvSpPr>
            <a:spLocks noChangeArrowheads="1"/>
          </p:cNvSpPr>
          <p:nvPr/>
        </p:nvSpPr>
        <p:spPr bwMode="auto">
          <a:xfrm>
            <a:off x="7777163" y="2284413"/>
            <a:ext cx="15065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Флеш-носители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4350" y="4262438"/>
            <a:ext cx="4660900" cy="20415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338" name="Прямоугольник 36"/>
          <p:cNvSpPr>
            <a:spLocks noChangeArrowheads="1"/>
          </p:cNvSpPr>
          <p:nvPr/>
        </p:nvSpPr>
        <p:spPr bwMode="auto">
          <a:xfrm>
            <a:off x="693738" y="5932488"/>
            <a:ext cx="40624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 i="1">
                <a:solidFill>
                  <a:srgbClr val="0070C0"/>
                </a:solidFill>
                <a:latin typeface="Verdana" panose="020B0604030504040204" pitchFamily="34" charset="0"/>
                <a:cs typeface="Shruti" pitchFamily="34" charset="0"/>
              </a:rPr>
              <a:t>Аудитории подготовки</a:t>
            </a:r>
          </a:p>
        </p:txBody>
      </p:sp>
      <p:pic>
        <p:nvPicPr>
          <p:cNvPr id="99339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552950"/>
            <a:ext cx="14382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0" name="Прямоугольник 39"/>
          <p:cNvSpPr>
            <a:spLocks noChangeArrowheads="1"/>
          </p:cNvSpPr>
          <p:nvPr/>
        </p:nvSpPr>
        <p:spPr bwMode="auto">
          <a:xfrm>
            <a:off x="2147093" y="4363482"/>
            <a:ext cx="277733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Verdana" panose="020B0604030504040204" pitchFamily="34" charset="0"/>
                <a:cs typeface="Times New Roman" panose="02020603050405020304" pitchFamily="18" charset="0"/>
              </a:rPr>
              <a:t>Инструкции для участника по работе с ПО</a:t>
            </a:r>
          </a:p>
          <a:p>
            <a:pPr eaLnBrk="1" hangingPunct="1"/>
            <a:endParaRPr lang="ru-RU" altLang="ru-RU" sz="16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b="1" dirty="0">
                <a:latin typeface="Verdana" panose="020B0604030504040204" pitchFamily="34" charset="0"/>
                <a:cs typeface="Times New Roman" panose="02020603050405020304" pitchFamily="18" charset="0"/>
              </a:rPr>
              <a:t>Материалы на период ожидания </a:t>
            </a:r>
          </a:p>
        </p:txBody>
      </p:sp>
      <p:pic>
        <p:nvPicPr>
          <p:cNvPr id="99341" name="Picture 2" descr="C:\Users\adeynichenko\Desktop\УСКОМ 2014\Презентация по технологии для обучающего семинара\картинки\audio-headset_87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430713"/>
            <a:ext cx="12017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2" name="Прямоугольник 43"/>
          <p:cNvSpPr>
            <a:spLocks noChangeArrowheads="1"/>
          </p:cNvSpPr>
          <p:nvPr/>
        </p:nvSpPr>
        <p:spPr bwMode="auto">
          <a:xfrm>
            <a:off x="9718675" y="5368925"/>
            <a:ext cx="18494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Резервные гарнитуры</a:t>
            </a:r>
          </a:p>
        </p:txBody>
      </p:sp>
      <p:pic>
        <p:nvPicPr>
          <p:cNvPr id="99343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6061075" y="4357688"/>
            <a:ext cx="146526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4" name="Прямоугольник 45"/>
          <p:cNvSpPr>
            <a:spLocks noChangeArrowheads="1"/>
          </p:cNvSpPr>
          <p:nvPr/>
        </p:nvSpPr>
        <p:spPr bwMode="auto">
          <a:xfrm>
            <a:off x="5494338" y="5345113"/>
            <a:ext cx="25987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Резервные станции</a:t>
            </a:r>
          </a:p>
        </p:txBody>
      </p:sp>
      <p:pic>
        <p:nvPicPr>
          <p:cNvPr id="99345" name="Picture 8" descr="http://www.ok24it.ru/images/general/printer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1530350"/>
            <a:ext cx="13493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6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4375150"/>
            <a:ext cx="130016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7" name="Прямоугольник 31"/>
          <p:cNvSpPr>
            <a:spLocks noChangeArrowheads="1"/>
          </p:cNvSpPr>
          <p:nvPr/>
        </p:nvSpPr>
        <p:spPr bwMode="auto">
          <a:xfrm>
            <a:off x="7777163" y="5243513"/>
            <a:ext cx="210978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Резервные внешние </a:t>
            </a:r>
            <a:r>
              <a:rPr lang="en-US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CD</a:t>
            </a:r>
            <a:r>
              <a:rPr lang="ru-RU" altLang="ru-RU" sz="1600" b="1">
                <a:latin typeface="Verdana" panose="020B0604030504040204" pitchFamily="34" charset="0"/>
                <a:cs typeface="Times New Roman" panose="02020603050405020304" pitchFamily="18" charset="0"/>
              </a:rPr>
              <a:t> приводы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3"/>
          <p:cNvSpPr>
            <a:spLocks noGrp="1"/>
          </p:cNvSpPr>
          <p:nvPr>
            <p:ph type="title"/>
          </p:nvPr>
        </p:nvSpPr>
        <p:spPr>
          <a:xfrm>
            <a:off x="2300288" y="501650"/>
            <a:ext cx="9310687" cy="885825"/>
          </a:xfrm>
        </p:spPr>
        <p:txBody>
          <a:bodyPr/>
          <a:lstStyle/>
          <a:p>
            <a:r>
              <a:rPr lang="ru-RU" altLang="ru-RU" sz="2900" b="1" smtClean="0">
                <a:solidFill>
                  <a:srgbClr val="003399"/>
                </a:solidFill>
                <a:latin typeface="Cambria" panose="02040503050406030204" pitchFamily="18" charset="0"/>
              </a:rPr>
              <a:t>Подготовка ППЭ к проведению экзамена</a:t>
            </a:r>
            <a:endParaRPr lang="ru-RU" altLang="ru-RU" b="1" smtClean="0">
              <a:solidFill>
                <a:srgbClr val="003399"/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39349" y="1340768"/>
          <a:ext cx="10177131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8991600" y="1573213"/>
            <a:ext cx="2816225" cy="8112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Технический специалист</a:t>
            </a:r>
            <a:br>
              <a:rPr lang="ru-RU" sz="1900" dirty="0">
                <a:solidFill>
                  <a:schemeClr val="tx1"/>
                </a:solidFill>
                <a:cs typeface="Arial" pitchFamily="34" charset="0"/>
              </a:rPr>
            </a:b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Руководитель ППЭ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91600" y="3046413"/>
            <a:ext cx="3022600" cy="9779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Технический специалист</a:t>
            </a:r>
            <a:br>
              <a:rPr lang="ru-RU" sz="1900" dirty="0">
                <a:solidFill>
                  <a:schemeClr val="tx1"/>
                </a:solidFill>
                <a:cs typeface="Arial" pitchFamily="34" charset="0"/>
              </a:rPr>
            </a:b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Руководитель ППЭ</a:t>
            </a:r>
          </a:p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Член ГЭК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91600" y="4508500"/>
            <a:ext cx="3022600" cy="122078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Технический специалист</a:t>
            </a:r>
            <a:br>
              <a:rPr lang="ru-RU" sz="1900" dirty="0">
                <a:solidFill>
                  <a:schemeClr val="tx1"/>
                </a:solidFill>
                <a:cs typeface="Arial" pitchFamily="34" charset="0"/>
              </a:rPr>
            </a:b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Руководитель ППЭ</a:t>
            </a:r>
          </a:p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Член ГЭК</a:t>
            </a:r>
          </a:p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chemeClr val="tx1"/>
                </a:solidFill>
                <a:cs typeface="Arial" pitchFamily="34" charset="0"/>
              </a:rPr>
              <a:t>Организаторы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D5DF9A-BF77-4ABF-8604-7A30108759EF}" type="slidenum">
              <a:rPr lang="ru-RU" altLang="ru-RU" sz="1600" b="1">
                <a:solidFill>
                  <a:schemeClr val="bg1"/>
                </a:solidFill>
              </a:rPr>
              <a:pPr eaLnBrk="1" hangingPunct="1"/>
              <a:t>104</a:t>
            </a:fld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75" y="1435100"/>
            <a:ext cx="11906250" cy="10985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Исполнитель:</a:t>
            </a:r>
            <a:r>
              <a:rPr lang="ru-RU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600" b="1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Организаторы в аудиториях подготовки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182846" y="3022781"/>
          <a:ext cx="961264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10128250" y="3035300"/>
            <a:ext cx="1727200" cy="4587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Организатор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9777413" y="3238500"/>
            <a:ext cx="37306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9794875" y="3956050"/>
            <a:ext cx="373063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0128250" y="5567363"/>
            <a:ext cx="1727200" cy="4587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Участник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9777413" y="5826125"/>
            <a:ext cx="37306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10160000" y="3732213"/>
            <a:ext cx="1728788" cy="4587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Организатор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9788525" y="5232400"/>
            <a:ext cx="371475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10128250" y="4953000"/>
            <a:ext cx="1727200" cy="4587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Участник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9777413" y="4589463"/>
            <a:ext cx="37306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10128250" y="4367213"/>
            <a:ext cx="1727200" cy="4587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Организатор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1217613" y="1052513"/>
            <a:ext cx="109743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900" b="1">
                <a:solidFill>
                  <a:srgbClr val="FF0000"/>
                </a:solidFill>
                <a:cs typeface="Calibri" panose="020F0502020204030204" pitchFamily="34" charset="0"/>
              </a:rPr>
              <a:t> Подготовка аудитории к экзамену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825" y="1951038"/>
            <a:ext cx="3743325" cy="1844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Оформить на доске образец для заполнения регистрационных полей бланка регистрации участника ЕГЭ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68775" y="1951038"/>
            <a:ext cx="3743325" cy="1844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Получить от технического специалиста и разложить на места проведения экзамена краткую инструкцию по использованию станции записи устных ответов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86725" y="1951038"/>
            <a:ext cx="3744913" cy="18494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Получить от руководителя ППЭ и разложить на места проведения экзамена материалы, которые могут использовать участники ЕГЭ в период ожидания своей очереди </a:t>
            </a:r>
          </a:p>
        </p:txBody>
      </p:sp>
      <p:pic>
        <p:nvPicPr>
          <p:cNvPr id="102406" name="Picture 2" descr="C:\Users\Wolf\Desktop\0_8d6a8_c8c486d5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4462463"/>
            <a:ext cx="3071812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2" descr="C:\Users\Wolf\Desktop\doc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8" y="4425156"/>
            <a:ext cx="2146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3" descr="C:\Users\Wolf\Desktop\WORLD-Magazin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6" y="4537869"/>
            <a:ext cx="34512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2"/>
          <p:cNvSpPr txBox="1">
            <a:spLocks noChangeArrowheads="1"/>
          </p:cNvSpPr>
          <p:nvPr/>
        </p:nvSpPr>
        <p:spPr bwMode="auto">
          <a:xfrm>
            <a:off x="2336800" y="793750"/>
            <a:ext cx="89058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700" b="1">
                <a:solidFill>
                  <a:srgbClr val="FF0000"/>
                </a:solidFill>
                <a:cs typeface="Calibri" panose="020F0502020204030204" pitchFamily="34" charset="0"/>
              </a:rPr>
              <a:t>Инструктаж участников ЕГЭ и заполнение бланков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7800" y="1487488"/>
            <a:ext cx="9791700" cy="9715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just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При входе участников ЕГЭ в аудитории проверяются их персональные данные согласно форме ППЭ-05-02-У (в форме отмечается факт явки участников ЕГЭ), участники ЕГЭ рассаживаются на места в аудитории в соответствии с этой же форме.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756150" y="2554288"/>
            <a:ext cx="646113" cy="28733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7800" y="2917825"/>
            <a:ext cx="9802813" cy="7477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marL="0" lvl="1" algn="just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/>
              <a:t>Не ранее 10.00 получить из аудиторий проведения ИК участников ЕГЭ.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7800" y="3767138"/>
            <a:ext cx="9802813" cy="8223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marL="0" lvl="1" algn="just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/>
              <a:t>Провести инструктаж участников ЕГЭ по процедуре проведения устного экзамена и заполнению бланков регистрации, объяснить их права и обязанности.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0975" y="4703763"/>
            <a:ext cx="9786938" cy="752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/>
              <a:t>Не ранее 10:00 раздать в произвольном порядке участникам ЕГЭ ИК (конверты с индивидуальными бланками регистрации).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800" y="5581650"/>
            <a:ext cx="9802813" cy="603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marL="0" lvl="1" algn="just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/>
              <a:t>Провести контроль заполнения бланков регистрации участниками ЕГЭ.</a:t>
            </a:r>
          </a:p>
        </p:txBody>
      </p:sp>
      <p:pic>
        <p:nvPicPr>
          <p:cNvPr id="103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13" y="5135563"/>
            <a:ext cx="1271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13" y="4238625"/>
            <a:ext cx="1271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2" descr="C:\Users\Wolf\Desktop\doc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3359150"/>
            <a:ext cx="1089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Picture 3" descr="C:\Users\adeynichenko\Desktop\УСКОМ 2014\Презентация по технологии для обучающего семинара\картинки\1412354914_Gmail_Sob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938" y="2479675"/>
            <a:ext cx="11477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7" name="Picture 2" descr="C:\Users\Wolf\Desktop\pasport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5" y="1481138"/>
            <a:ext cx="8651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5024438"/>
            <a:ext cx="243046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2"/>
          <p:cNvSpPr txBox="1">
            <a:spLocks noChangeArrowheads="1"/>
          </p:cNvSpPr>
          <p:nvPr/>
        </p:nvSpPr>
        <p:spPr bwMode="auto">
          <a:xfrm>
            <a:off x="2198688" y="776288"/>
            <a:ext cx="96012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7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Переход участников ЕГЭ в аудитории проведения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8475" y="1301750"/>
            <a:ext cx="4071938" cy="1079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Заполнить в форме ППЭ-05-02-У время начала экзамена в аудитории и время вскрытия доставочных пакетов с ИК </a:t>
            </a:r>
          </a:p>
        </p:txBody>
      </p:sp>
      <p:pic>
        <p:nvPicPr>
          <p:cNvPr id="104453" name="Picture 3" descr="C:\Users\Wolf\Desktop\tim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408238"/>
            <a:ext cx="14636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8475" y="3556000"/>
            <a:ext cx="4071938" cy="1244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Проконтролировать наличие бланка регистрации, конверта от ИК и ручки</a:t>
            </a:r>
          </a:p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у участников ЕГЭ, покидающих аудиторию</a:t>
            </a:r>
          </a:p>
        </p:txBody>
      </p:sp>
      <p:pic>
        <p:nvPicPr>
          <p:cNvPr id="104455" name="Picture 2" descr="C:\Users\Wolf\Desktop\7f5b800ebef24c3213badc0248ec760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442">
            <a:off x="1895475" y="5619750"/>
            <a:ext cx="16065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5467350" y="1595438"/>
            <a:ext cx="1304925" cy="48418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5467350" y="3935413"/>
            <a:ext cx="1304925" cy="48577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70800" y="1341438"/>
            <a:ext cx="4129088" cy="10890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Сообщить организатору вне аудитории об окончании заполнения бланков регистрации участниками ЕГЭ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9586913" y="2495550"/>
            <a:ext cx="646112" cy="62388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43838" y="3252788"/>
            <a:ext cx="4130675" cy="1879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При вызове группы участников ЕГЭ каждой очереди для перехода в аудиторию проведения экзаменов в форме ППЭ-05-02-У необходимо сделать отметку «Бланк регистрации получен» и получить подпись участника ЕГЭ, покидающего аудиторию подготовки</a:t>
            </a:r>
          </a:p>
        </p:txBody>
      </p:sp>
      <p:pic>
        <p:nvPicPr>
          <p:cNvPr id="10446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5259388"/>
            <a:ext cx="26114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171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E23D0-B6DF-4A7F-90DC-CC7F76416CA0}" type="slidenum">
              <a:rPr lang="ru-RU" altLang="ru-RU" sz="1600" b="1">
                <a:solidFill>
                  <a:schemeClr val="bg1"/>
                </a:solidFill>
              </a:rPr>
              <a:pPr eaLnBrk="1" hangingPunct="1"/>
              <a:t>108</a:t>
            </a:fld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42875" y="2233613"/>
            <a:ext cx="11906250" cy="3376612"/>
          </a:xfrm>
          <a:prstGeom prst="rect">
            <a:avLst/>
          </a:prstGeom>
        </p:spPr>
        <p:txBody>
          <a:bodyPr lIns="108846" tIns="54422" rIns="108846" bIns="54422" anchor="ctr">
            <a:spAutoFit/>
          </a:bodyPr>
          <a:lstStyle/>
          <a:p>
            <a:pPr marL="0" lvl="2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20000"/>
              <a:defRPr/>
            </a:pPr>
            <a:r>
              <a:rPr lang="ru-RU" sz="3400" b="1" dirty="0">
                <a:solidFill>
                  <a:srgbClr val="0070C0"/>
                </a:solidFill>
                <a:latin typeface="Cambria" pitchFamily="18" charset="0"/>
              </a:rPr>
              <a:t>Организаторы в аудитории проведения 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Получение доставочных пакетов с ЭМ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Извлечение компакт-диска из доставочного пакета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Передача пакетов с ИК в аудитории подготовки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Установка компакт-дисков в рабочие станции участников экзамена</a:t>
            </a:r>
          </a:p>
          <a:p>
            <a:pPr marL="425178" lvl="2" indent="-408170" algn="just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Запуск процесса расшифровки КИМ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875" y="1295401"/>
            <a:ext cx="11906250" cy="6286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  <a:t>Ответственный исполнитель: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 Организаторы в аудиториях проведения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2"/>
          <p:cNvSpPr txBox="1">
            <a:spLocks noChangeArrowheads="1"/>
          </p:cNvSpPr>
          <p:nvPr/>
        </p:nvSpPr>
        <p:spPr bwMode="auto">
          <a:xfrm>
            <a:off x="1295400" y="639763"/>
            <a:ext cx="108140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900" b="1">
                <a:solidFill>
                  <a:srgbClr val="FF0000"/>
                </a:solidFill>
                <a:cs typeface="Calibri" panose="020F0502020204030204" pitchFamily="34" charset="0"/>
              </a:rPr>
              <a:t>Подготовка аудитории к экзамену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02063" y="1335088"/>
            <a:ext cx="6337300" cy="36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Указать на доске номер аудитории.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4113" y="1752600"/>
            <a:ext cx="9398000" cy="576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За час до проведения экзамена получить от технического специалиста код активации экзамена, который будет использоваться для инициализации сдачи экзамена в ПО рабочего места участника ЕГЭ.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24113" y="2366963"/>
            <a:ext cx="9386887" cy="5746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На всех рабочих местах участников ЕГЭ (станциях записи) проверить корректность сведений об экзамене: регион, код ППЭ, номер аудитории и экзамен (предмет и дата), данные должны совпадать с указанными в форме ППЭ-05-03-У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5225" y="3001963"/>
            <a:ext cx="9375775" cy="5762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Получить от технического специалиста краткую инструкцию участника ЕГЭ по использованию станции записи ответов и ознакомиться с инструкцией.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35225" y="3622675"/>
            <a:ext cx="9401175" cy="576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Получить от руководителя ППЭ доставочные пакеты с ИК и компакт-дисками, на которых записаны электронные КИМ.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4113" y="4243388"/>
            <a:ext cx="9410700" cy="5762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Присутствовать при загрузке на рабочие станции записи ключа доступа к КИМ (выполняется техническим специалистом) и активации ключа доступа к КИМ (выполняется членом ГЭК).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4113" y="4854575"/>
            <a:ext cx="9386887" cy="576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Не ранее 10.00 вскрыть полученные доставочные пакеты с ЭМ и извлечь из них компакт-диски с электронными КИМ, по возможности при отделении компакт диска от упаковки с ИК необходимо сохранить целостность последней.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24113" y="5476875"/>
            <a:ext cx="9398000" cy="7937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После 10.00 передать комплекты по 5 ИК организаторам в аудиториях подготовки, количество комплектов и аудитории определяются согласно данным рассадки из ведомости ППЭ-05-03-У из расчёта один комплект по 5 ИК на неполные 5 участников ЕГЭ, распределённых в аудиторию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35225" y="6315075"/>
            <a:ext cx="9375775" cy="4238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Установить компакт-диски в оптический привод на каждом рабочем месте участника ЕГЭ</a:t>
            </a:r>
          </a:p>
        </p:txBody>
      </p:sp>
      <p:pic>
        <p:nvPicPr>
          <p:cNvPr id="106508" name="Picture 3" descr="C:\Users\adeynichenko\Desktop\УСКОМ 2014\Презентация по технологии для обучающего семинара\картинки\1412353949_C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6064250"/>
            <a:ext cx="7286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656263"/>
            <a:ext cx="1273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0" name="Picture 2" descr="http://www.softcom.ua/main/about/images/certificate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9196" r="9930" b="18790"/>
          <a:stretch>
            <a:fillRect/>
          </a:stretch>
        </p:blipFill>
        <p:spPr bwMode="auto">
          <a:xfrm>
            <a:off x="220663" y="5114925"/>
            <a:ext cx="5032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7238">
            <a:off x="246063" y="3898900"/>
            <a:ext cx="1273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2" name="Picture 3" descr="C:\Users\adeynichenko\Desktop\УСКОМ 2014\Презентация по технологии для обучающего семинара\картинки\1412353949_C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332163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3" name="Picture 3" descr="C:\Users\Wolf\Desktop\password-wizard_128x12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95388"/>
            <a:ext cx="107473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4" name="Picture 2" descr="C:\Users\Wolf\Desktop\doc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981200"/>
            <a:ext cx="8985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5" name="Picture 2" descr="C:\Users\Wolf\Desktop\7b879c_32fd67256b0b43caabad1214e0d68a61.png_srz_600_306_85_22_0.50_1.20_0.00_png_sr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570163"/>
            <a:ext cx="86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6" name="Picture 3" descr="C:\Users\adeynichenko\Desktop\УСКОМ 2014\Презентация по технологии для обучающего семинара\картинки\1412354914_Gmail_Sob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271963"/>
            <a:ext cx="1008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7" name="Picture 4" descr="http://upload.wikimedia.org/wikipedia/commons/thumb/6/65/Usbdrive_icon.svg/220px-Usbdrive_ic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5080000"/>
            <a:ext cx="768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1171575" y="1101725"/>
            <a:ext cx="106949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3200" b="1">
                <a:solidFill>
                  <a:srgbClr val="D34B58"/>
                </a:solidFill>
                <a:latin typeface="Calibri Light" panose="020F0302020204030204" pitchFamily="34" charset="0"/>
              </a:rPr>
              <a:t>Помещения ППЭ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660525"/>
            <a:ext cx="103711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2"/>
          <p:cNvSpPr txBox="1">
            <a:spLocks noChangeArrowheads="1"/>
          </p:cNvSpPr>
          <p:nvPr/>
        </p:nvSpPr>
        <p:spPr bwMode="auto">
          <a:xfrm>
            <a:off x="2728913" y="676275"/>
            <a:ext cx="78628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900" b="1">
                <a:solidFill>
                  <a:srgbClr val="FF0000"/>
                </a:solidFill>
                <a:cs typeface="Calibri" panose="020F0502020204030204" pitchFamily="34" charset="0"/>
              </a:rPr>
              <a:t>Проведение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363" y="1335088"/>
            <a:ext cx="407987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При входе участников ЕГЭ в аудитории проверить их персональные данные согласно ведомости ППЭ-05-03-У </a:t>
            </a:r>
          </a:p>
        </p:txBody>
      </p:sp>
      <p:pic>
        <p:nvPicPr>
          <p:cNvPr id="107524" name="Picture 2" descr="C:\Users\Wolf\Desktop\pasport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4" y="2235207"/>
            <a:ext cx="1527175" cy="149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3550" y="3808413"/>
            <a:ext cx="4071938" cy="12969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Заполнить в форме ППЭ-05-03-У время начала экзамена в аудитории проведения и время вскрытия доставочных пакетов с экзаменационными материалами</a:t>
            </a:r>
          </a:p>
        </p:txBody>
      </p:sp>
      <p:pic>
        <p:nvPicPr>
          <p:cNvPr id="107526" name="Picture 3" descr="C:\Users\Wolf\Desktop\tim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4929188"/>
            <a:ext cx="1855787" cy="19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5603875" y="1550988"/>
            <a:ext cx="1304925" cy="48418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32700" y="1335088"/>
            <a:ext cx="413067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После входа в аудиторию группы участников ЕГЭ каждой очереди распределить участников ЕГЭ по рабочим местам в аудитории</a:t>
            </a:r>
          </a:p>
        </p:txBody>
      </p:sp>
      <p:pic>
        <p:nvPicPr>
          <p:cNvPr id="1075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27" y="2339974"/>
            <a:ext cx="3206061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10558463" y="2436813"/>
            <a:ext cx="647700" cy="9779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62863" y="4000500"/>
            <a:ext cx="4129087" cy="9128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Для каждой новой группы участников ЕГЭ провести краткий инструктаж по процедуре сдачи экзамена</a:t>
            </a:r>
          </a:p>
        </p:txBody>
      </p:sp>
      <p:pic>
        <p:nvPicPr>
          <p:cNvPr id="107532" name="Picture 2" descr="C:\Users\Wolf\Desktop\doc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66" y="4913313"/>
            <a:ext cx="1667234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9253538" y="4013200"/>
            <a:ext cx="2689225" cy="1968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Проводить контроль сдачи экзамена участниками ЕГЭ</a:t>
            </a:r>
          </a:p>
        </p:txBody>
      </p:sp>
      <p:sp>
        <p:nvSpPr>
          <p:cNvPr id="108547" name="TextBox 2"/>
          <p:cNvSpPr txBox="1">
            <a:spLocks noChangeArrowheads="1"/>
          </p:cNvSpPr>
          <p:nvPr/>
        </p:nvSpPr>
        <p:spPr bwMode="auto">
          <a:xfrm>
            <a:off x="795771" y="628485"/>
            <a:ext cx="10947400" cy="6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7675" y="1277938"/>
            <a:ext cx="2844800" cy="203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Сверить персональные данные участника ЕГЭ, указанные в регистрационном бланке, с предъявленным документом, удостоверяющим личность, и проверить правильность заполнения номера аудитории в бланке регистрации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352800" y="1978025"/>
            <a:ext cx="1303338" cy="484188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0113" y="1339850"/>
            <a:ext cx="2897187" cy="2763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marL="17008" lvl="2" algn="ctr" defTabSz="1171808" fontAlgn="auto">
              <a:spcBef>
                <a:spcPts val="714"/>
              </a:spcBef>
              <a:spcAft>
                <a:spcPts val="714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defRPr/>
            </a:pPr>
            <a:r>
              <a:rPr lang="ru-RU" sz="1400" b="1" dirty="0"/>
              <a:t>Сверить номер бланка регистрации, введенный участником в ПО Станции записи, с указанным на бумажном бланке регистрации, а также номер КИМ на конверте ИК и в интерфейсе ПО станции записи. После чего инициировать процесс сдачи экзамена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735888" y="1978025"/>
            <a:ext cx="1303337" cy="484188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83675" y="1228725"/>
            <a:ext cx="2859088" cy="2495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Если участник сообщил о плохом качестве записи, в аудиторию необходимо пригласить технического специалиста для устранения возможных проблем с записью и/или воспроизведением путём изменения настроек </a:t>
            </a:r>
            <a:r>
              <a:rPr lang="ru-RU" sz="1400" b="1" dirty="0" err="1"/>
              <a:t>аудиооборудования</a:t>
            </a:r>
            <a:endParaRPr lang="ru-RU" sz="1400" b="1" dirty="0"/>
          </a:p>
        </p:txBody>
      </p:sp>
      <p:pic>
        <p:nvPicPr>
          <p:cNvPr id="108553" name="Picture 2" descr="C:\Users\Wolf\Desktop\pasport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894013"/>
            <a:ext cx="1016866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0" y="3094038"/>
            <a:ext cx="131748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10275888" y="3760788"/>
            <a:ext cx="646112" cy="3302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8556" name="Picture 2" descr="C:\Users\adeynichenko\Desktop\УСКОМ 2014\Презентация по технологии для обучающего семинара\картинки\audio-headset_87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454" y="3408362"/>
            <a:ext cx="892459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47675" y="3889375"/>
            <a:ext cx="2814638" cy="2078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Получить от участника ЕГЭ, сдавшего экзамен, бланк регистрации, в ведомости ППЭ-05-03-У сделать отметки «Ответ прослушан» и «Бланк регистрации сдан» и получить подпись участника ЕГЭ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243263" y="5675313"/>
            <a:ext cx="647700" cy="40322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3405188" y="4735513"/>
            <a:ext cx="1304925" cy="484187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19663" y="4498975"/>
            <a:ext cx="2687637" cy="14684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Завершить в ПО рабочего места участника ЕГЭ сдачу экзамена участником </a:t>
            </a:r>
          </a:p>
        </p:txBody>
      </p:sp>
      <p:pic>
        <p:nvPicPr>
          <p:cNvPr id="108561" name="Picture 2" descr="C:\Users\Wolf\Desktop\password-wizard_128x1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5021263"/>
            <a:ext cx="79057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трелка влево 18"/>
          <p:cNvSpPr/>
          <p:nvPr/>
        </p:nvSpPr>
        <p:spPr>
          <a:xfrm>
            <a:off x="7778750" y="4735513"/>
            <a:ext cx="1304925" cy="48577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8563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8991599" y="5219700"/>
            <a:ext cx="106918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47675" y="6138863"/>
            <a:ext cx="11569700" cy="550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marL="0" lvl="1"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Сообщить организатору вне аудитории о завершении сдачи экзамена группой участников ЕГЭ на всех рабочих местах в аудитории .</a:t>
            </a:r>
          </a:p>
        </p:txBody>
      </p:sp>
      <p:pic>
        <p:nvPicPr>
          <p:cNvPr id="108565" name="Picture 3" descr="C:\Users\Wolf\Desktop\435-43537Banner Image Qualit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468938"/>
            <a:ext cx="8143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2"/>
          <p:cNvSpPr txBox="1">
            <a:spLocks noChangeArrowheads="1"/>
          </p:cNvSpPr>
          <p:nvPr/>
        </p:nvSpPr>
        <p:spPr bwMode="auto">
          <a:xfrm>
            <a:off x="253205" y="1071069"/>
            <a:ext cx="11714163" cy="6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Завершение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3538" y="2205038"/>
            <a:ext cx="3744912" cy="1774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Отметить в форме ППЭ-05-02-У время окончания экзамена (окончанием экзамена считается момент, когда аудиторию покинул последний участник)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38625" y="2205038"/>
            <a:ext cx="3743325" cy="1774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Собрать все неиспользованные ИК, а также ИК и бланки регистрации, имеющие полиграфические дефекты или испорченные участниками ЕГЭ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13713" y="2205038"/>
            <a:ext cx="3743325" cy="1774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46" tIns="54422" rIns="108846" bIns="5442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Передать собранные материалы руководителю ППЭ</a:t>
            </a:r>
          </a:p>
        </p:txBody>
      </p:sp>
      <p:pic>
        <p:nvPicPr>
          <p:cNvPr id="109574" name="Picture 3" descr="C:\Users\Wolf\Desktop\tim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4314824"/>
            <a:ext cx="18557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256087"/>
            <a:ext cx="2454503" cy="18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4248150"/>
            <a:ext cx="140176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1239044" y="1023938"/>
            <a:ext cx="9531350" cy="6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Особые ситуации</a:t>
            </a:r>
          </a:p>
        </p:txBody>
      </p:sp>
      <p:sp>
        <p:nvSpPr>
          <p:cNvPr id="110595" name="TextBox 3"/>
          <p:cNvSpPr txBox="1">
            <a:spLocks noChangeArrowheads="1"/>
          </p:cNvSpPr>
          <p:nvPr/>
        </p:nvSpPr>
        <p:spPr bwMode="auto">
          <a:xfrm>
            <a:off x="531813" y="2000250"/>
            <a:ext cx="10945812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700" b="1">
                <a:solidFill>
                  <a:srgbClr val="0070C0"/>
                </a:solidFill>
              </a:rPr>
              <a:t>В случае нехватки доставленных в аудиторию ИК (например, при обнаружении брака, порчи участником и т.п.) необходимо обратиться к руководителю ППЭ за резервным доставочным пакетом.</a:t>
            </a:r>
          </a:p>
          <a:p>
            <a:pPr eaLnBrk="1" hangingPunct="1"/>
            <a:endParaRPr lang="ru-RU" altLang="ru-RU" sz="2700" b="1">
              <a:solidFill>
                <a:srgbClr val="0070C0"/>
              </a:solidFill>
            </a:endParaRPr>
          </a:p>
          <a:p>
            <a:pPr eaLnBrk="1" hangingPunct="1"/>
            <a:r>
              <a:rPr lang="ru-RU" altLang="ru-RU" sz="2700" b="1">
                <a:solidFill>
                  <a:srgbClr val="0070C0"/>
                </a:solidFill>
              </a:rPr>
              <a:t>Если опоздавший участник пропустил свою очередь сдачи, то он сдаёт экзамен последним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>
          <a:xfrm>
            <a:off x="984250" y="714375"/>
            <a:ext cx="10223500" cy="885825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FF3300"/>
                </a:solidFill>
              </a:rPr>
              <a:t>Особые ситуации</a:t>
            </a:r>
          </a:p>
        </p:txBody>
      </p:sp>
      <p:sp>
        <p:nvSpPr>
          <p:cNvPr id="111619" name="Объект 2"/>
          <p:cNvSpPr txBox="1">
            <a:spLocks/>
          </p:cNvSpPr>
          <p:nvPr/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500" b="1">
                <a:solidFill>
                  <a:srgbClr val="0070C0"/>
                </a:solidFill>
              </a:rPr>
              <a:t>Получение резервных доставочных пакетов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ru-RU" altLang="ru-RU" sz="2500" b="1">
              <a:solidFill>
                <a:srgbClr val="0070C0"/>
              </a:solidFill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500" b="1">
                <a:solidFill>
                  <a:srgbClr val="0070C0"/>
                </a:solidFill>
              </a:rPr>
              <a:t>В случае нехватки в аудитории имеющихся доставочных пакетов (например, при обнаружении брака диска с КИМ) необходимо обратиться к Руководителю ППЭ за резервным доставочным пакетом. После извлечения диска с КИМ из доставочного пакета комплект ИК остаётся в аудитории проведения.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ru-RU" altLang="ru-RU" sz="2500" b="1">
              <a:solidFill>
                <a:srgbClr val="0070C0"/>
              </a:solidFill>
            </a:endParaRPr>
          </a:p>
        </p:txBody>
      </p:sp>
      <p:pic>
        <p:nvPicPr>
          <p:cNvPr id="1116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211638"/>
            <a:ext cx="30416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1151731" y="728663"/>
            <a:ext cx="9944100" cy="885825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FF3300"/>
                </a:solidFill>
              </a:rPr>
              <a:t>Особые </a:t>
            </a:r>
            <a:r>
              <a:rPr lang="ru-RU" altLang="ru-RU" sz="4000" b="1" dirty="0" smtClean="0">
                <a:solidFill>
                  <a:srgbClr val="FF3300"/>
                </a:solidFill>
              </a:rPr>
              <a:t>ситуации</a:t>
            </a:r>
            <a:endParaRPr lang="ru-RU" altLang="ru-RU" sz="4000" b="1" dirty="0" smtClean="0">
              <a:solidFill>
                <a:srgbClr val="FF3300"/>
              </a:solidFill>
            </a:endParaRPr>
          </a:p>
        </p:txBody>
      </p:sp>
      <p:sp>
        <p:nvSpPr>
          <p:cNvPr id="112643" name="Прямоугольник 3"/>
          <p:cNvSpPr>
            <a:spLocks noChangeArrowheads="1"/>
          </p:cNvSpPr>
          <p:nvPr/>
        </p:nvSpPr>
        <p:spPr bwMode="auto">
          <a:xfrm>
            <a:off x="741363" y="1614488"/>
            <a:ext cx="1076483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>
                <a:solidFill>
                  <a:srgbClr val="0070C0"/>
                </a:solidFill>
              </a:rPr>
              <a:t>В случае возникновения у участника ЕГЭ </a:t>
            </a:r>
            <a:r>
              <a:rPr lang="ru-RU" altLang="ru-RU" sz="2200" b="1">
                <a:solidFill>
                  <a:srgbClr val="0070C0"/>
                </a:solidFill>
              </a:rPr>
              <a:t>претензий к качеству записи ответов</a:t>
            </a:r>
            <a:r>
              <a:rPr lang="ru-RU" altLang="ru-RU" sz="2200">
                <a:solidFill>
                  <a:srgbClr val="0070C0"/>
                </a:solidFill>
              </a:rPr>
              <a:t> (участник может прослушать свои ответы на Станции записи после завершения экзамена) необходимо пригласить в аудиторию технического специалиста для устранения возможных проблем, связанных с воспроизведением записи.</a:t>
            </a:r>
          </a:p>
          <a:p>
            <a:pPr eaLnBrk="1" hangingPunct="1"/>
            <a:r>
              <a:rPr lang="ru-RU" altLang="ru-RU" sz="2200">
                <a:solidFill>
                  <a:srgbClr val="0070C0"/>
                </a:solidFill>
              </a:rPr>
              <a:t>Если проблемы воспроизведения устранить не удалось и участник настаивает на неудовлетворительном качестве записи, в аудиторию необходимо пригласить члена ГЭК для разрешения ситуации, в этом случае возможно оформление апелляции о нарушении установленного порядка проведения ГИА. До разрешения данной ситуации следующая группа участников ЕГЭ в аудиторию </a:t>
            </a:r>
            <a:r>
              <a:rPr lang="ru-RU" altLang="ru-RU" sz="2200" b="1">
                <a:solidFill>
                  <a:srgbClr val="0070C0"/>
                </a:solidFill>
              </a:rPr>
              <a:t>не приглашается</a:t>
            </a:r>
            <a:r>
              <a:rPr lang="ru-RU" altLang="ru-RU" sz="220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1264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690828"/>
            <a:ext cx="2101850" cy="203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>
          <a:xfrm>
            <a:off x="1016000" y="714375"/>
            <a:ext cx="10160000" cy="885825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FF3300"/>
                </a:solidFill>
                <a:cs typeface="Calibri" panose="020F0502020204030204" pitchFamily="34" charset="0"/>
              </a:rPr>
              <a:t>Особые </a:t>
            </a:r>
            <a:r>
              <a:rPr lang="ru-RU" altLang="ru-RU" sz="4000" b="1" dirty="0" smtClean="0">
                <a:solidFill>
                  <a:srgbClr val="FF3300"/>
                </a:solidFill>
                <a:cs typeface="Calibri" panose="020F0502020204030204" pitchFamily="34" charset="0"/>
              </a:rPr>
              <a:t>ситуации</a:t>
            </a:r>
            <a:endParaRPr lang="ru-RU" altLang="ru-RU" sz="4000" b="1" dirty="0" smtClean="0">
              <a:solidFill>
                <a:srgbClr val="FF3300"/>
              </a:solidFill>
            </a:endParaRPr>
          </a:p>
        </p:txBody>
      </p:sp>
      <p:sp>
        <p:nvSpPr>
          <p:cNvPr id="113667" name="Объект 2"/>
          <p:cNvSpPr txBox="1">
            <a:spLocks/>
          </p:cNvSpPr>
          <p:nvPr/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500" b="1" dirty="0">
                <a:solidFill>
                  <a:srgbClr val="0070C0"/>
                </a:solidFill>
              </a:rPr>
              <a:t>Нештатное завершение экзамена.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ru-RU" altLang="ru-RU" sz="25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500" dirty="0">
                <a:solidFill>
                  <a:srgbClr val="0070C0"/>
                </a:solidFill>
              </a:rPr>
              <a:t>В случае если станция записи находится на этапе ввода номера бланка регистрации, а все участники ЕГЭ, распределенные в данную аудиторию проведения, уже завершили экзамен, то можно выполнить нештатное завершение экзамена. Для этого организатору в аудитории проведения следует пригласить члена ГЭК.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ru-RU" altLang="ru-RU" sz="2500" dirty="0">
              <a:solidFill>
                <a:srgbClr val="0070C0"/>
              </a:solidFill>
            </a:endParaRPr>
          </a:p>
        </p:txBody>
      </p:sp>
      <p:pic>
        <p:nvPicPr>
          <p:cNvPr id="11366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68824"/>
            <a:ext cx="1854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/>
          <p:cNvSpPr/>
          <p:nvPr/>
        </p:nvSpPr>
        <p:spPr>
          <a:xfrm>
            <a:off x="334963" y="1238250"/>
            <a:ext cx="1728787" cy="52879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400" b="1" dirty="0"/>
          </a:p>
        </p:txBody>
      </p:sp>
      <p:sp>
        <p:nvSpPr>
          <p:cNvPr id="23" name="Полилиния 22"/>
          <p:cNvSpPr/>
          <p:nvPr/>
        </p:nvSpPr>
        <p:spPr>
          <a:xfrm>
            <a:off x="493713" y="2103438"/>
            <a:ext cx="1308100" cy="7254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8.00 – 9.00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561975" y="5332413"/>
            <a:ext cx="1309688" cy="7493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9.00</a:t>
            </a:r>
          </a:p>
        </p:txBody>
      </p:sp>
      <p:sp>
        <p:nvSpPr>
          <p:cNvPr id="114694" name="Прямоугольник 24"/>
          <p:cNvSpPr>
            <a:spLocks noChangeArrowheads="1"/>
          </p:cNvSpPr>
          <p:nvPr/>
        </p:nvSpPr>
        <p:spPr bwMode="auto">
          <a:xfrm>
            <a:off x="420688" y="1290638"/>
            <a:ext cx="15351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2314575" y="1238250"/>
            <a:ext cx="1381125" cy="52879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114696" name="Прямоугольник 26"/>
          <p:cNvSpPr>
            <a:spLocks noChangeArrowheads="1"/>
          </p:cNvSpPr>
          <p:nvPr/>
        </p:nvSpPr>
        <p:spPr bwMode="auto">
          <a:xfrm>
            <a:off x="2478088" y="1346200"/>
            <a:ext cx="10541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3887788" y="1238250"/>
            <a:ext cx="1541462" cy="52879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29" name="Полилиния 28"/>
          <p:cNvSpPr/>
          <p:nvPr/>
        </p:nvSpPr>
        <p:spPr>
          <a:xfrm>
            <a:off x="5599113" y="1238250"/>
            <a:ext cx="3186112" cy="52879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30" name="Полилиния 29"/>
          <p:cNvSpPr/>
          <p:nvPr/>
        </p:nvSpPr>
        <p:spPr>
          <a:xfrm>
            <a:off x="8953500" y="1238250"/>
            <a:ext cx="2959100" cy="52879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31" name="Полилиния 30"/>
          <p:cNvSpPr/>
          <p:nvPr/>
        </p:nvSpPr>
        <p:spPr>
          <a:xfrm>
            <a:off x="5697538" y="2092325"/>
            <a:ext cx="3014662" cy="319405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Оформить на доске образец для заполнения регистрационных полей бланка регистрации 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Получить и разложить на места краткую инструкцию по использованию станции записи 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Получить и разложить на места материалы, которые могут использовать участниками ЕГЭ в период ожидания своей очереди</a:t>
            </a:r>
          </a:p>
        </p:txBody>
      </p:sp>
      <p:sp>
        <p:nvSpPr>
          <p:cNvPr id="114701" name="Прямоугольник 31"/>
          <p:cNvSpPr>
            <a:spLocks noChangeArrowheads="1"/>
          </p:cNvSpPr>
          <p:nvPr/>
        </p:nvSpPr>
        <p:spPr bwMode="auto">
          <a:xfrm>
            <a:off x="6127750" y="1309688"/>
            <a:ext cx="20431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14702" name="Прямоугольник 32"/>
          <p:cNvSpPr>
            <a:spLocks noChangeArrowheads="1"/>
          </p:cNvSpPr>
          <p:nvPr/>
        </p:nvSpPr>
        <p:spPr bwMode="auto">
          <a:xfrm>
            <a:off x="3708400" y="1309688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14703" name="Прямоугольник 33"/>
          <p:cNvSpPr>
            <a:spLocks noChangeArrowheads="1"/>
          </p:cNvSpPr>
          <p:nvPr/>
        </p:nvSpPr>
        <p:spPr bwMode="auto">
          <a:xfrm>
            <a:off x="9463088" y="1282700"/>
            <a:ext cx="19732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9478963" y="2146300"/>
            <a:ext cx="1995487" cy="57626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Указать на доске номер аудитории 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9104313" y="4768850"/>
            <a:ext cx="2689225" cy="1462088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Получить код активации экзамена рабочего места участника ЕГЭ, присутствовать при запуске ПО Станции записи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334963" y="1246188"/>
            <a:ext cx="1728787" cy="528002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4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314575" y="1246188"/>
            <a:ext cx="1381125" cy="528002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3887788" y="1246188"/>
            <a:ext cx="1541462" cy="528002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5599113" y="1246188"/>
            <a:ext cx="3000375" cy="528002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8769350" y="1246188"/>
            <a:ext cx="3148013" cy="528002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8891588" y="3525838"/>
            <a:ext cx="2854325" cy="2881312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На всех рабочих местах участников ЕГЭ  проверить корректность сведений об экзамене: регион, код ППЭ, номер аудитории и экзамен (предмет и дата)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Получить краткую инструкцию участника ЕГЭ по использованию станции записи ответов </a:t>
            </a:r>
          </a:p>
        </p:txBody>
      </p:sp>
      <p:sp>
        <p:nvSpPr>
          <p:cNvPr id="115721" name="Прямоугольник 9"/>
          <p:cNvSpPr>
            <a:spLocks noChangeArrowheads="1"/>
          </p:cNvSpPr>
          <p:nvPr/>
        </p:nvSpPr>
        <p:spPr bwMode="auto">
          <a:xfrm>
            <a:off x="9356725" y="1311275"/>
            <a:ext cx="19732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15722" name="Прямоугольник 10"/>
          <p:cNvSpPr>
            <a:spLocks noChangeArrowheads="1"/>
          </p:cNvSpPr>
          <p:nvPr/>
        </p:nvSpPr>
        <p:spPr bwMode="auto">
          <a:xfrm>
            <a:off x="6038850" y="1246188"/>
            <a:ext cx="20415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5697538" y="2092325"/>
            <a:ext cx="2827337" cy="138747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При входе участников ЕГЭ проверить их персональные данные и распределить по местам согласно форме ППЭ-05-02-У </a:t>
            </a:r>
          </a:p>
        </p:txBody>
      </p:sp>
      <p:sp>
        <p:nvSpPr>
          <p:cNvPr id="115724" name="Прямоугольник 12"/>
          <p:cNvSpPr>
            <a:spLocks noChangeArrowheads="1"/>
          </p:cNvSpPr>
          <p:nvPr/>
        </p:nvSpPr>
        <p:spPr bwMode="auto">
          <a:xfrm>
            <a:off x="3708400" y="1309688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15725" name="Прямоугольник 13"/>
          <p:cNvSpPr>
            <a:spLocks noChangeArrowheads="1"/>
          </p:cNvSpPr>
          <p:nvPr/>
        </p:nvSpPr>
        <p:spPr bwMode="auto">
          <a:xfrm>
            <a:off x="2478088" y="1346200"/>
            <a:ext cx="10541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15726" name="Прямоугольник 14"/>
          <p:cNvSpPr>
            <a:spLocks noChangeArrowheads="1"/>
          </p:cNvSpPr>
          <p:nvPr/>
        </p:nvSpPr>
        <p:spPr bwMode="auto">
          <a:xfrm>
            <a:off x="420688" y="1290638"/>
            <a:ext cx="15351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71500" y="2103438"/>
            <a:ext cx="1309688" cy="7254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с 9.00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571500" y="3568700"/>
            <a:ext cx="1309688" cy="7493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до 9.30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334963" y="1196975"/>
            <a:ext cx="1728787" cy="54006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209800" y="1196975"/>
            <a:ext cx="2438400" cy="54006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4829175" y="1196975"/>
            <a:ext cx="2767013" cy="54006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7727950" y="1211263"/>
            <a:ext cx="2041525" cy="54006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9901238" y="1196975"/>
            <a:ext cx="2016125" cy="54006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10033000" y="4767263"/>
            <a:ext cx="1824038" cy="173513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Передать комплекты по 5 ИК организаторам в аудиториях подготовки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875588" y="4767263"/>
            <a:ext cx="1751012" cy="173513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Получить из аудиторий проведения комплекты ИК участников ЕГЭ экзамена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881563" y="2247900"/>
            <a:ext cx="2643187" cy="252095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204085" indent="-204085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Выдать организаторам в аудиториях проведения доставочные пакеты с ИК; формы ППЭ; </a:t>
            </a:r>
            <a:r>
              <a:rPr lang="ru-RU" sz="1400" dirty="0" err="1"/>
              <a:t>секъюрпаки</a:t>
            </a:r>
            <a:r>
              <a:rPr lang="ru-RU" sz="1400" dirty="0"/>
              <a:t> и ВДП для упаковки материалов</a:t>
            </a:r>
          </a:p>
          <a:p>
            <a:pPr marL="204085" indent="-204085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Выдать организаторам в аудитории подготовки материалы, которые могут использоваться участниками ЕГЭ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354263" y="2273300"/>
            <a:ext cx="2149475" cy="1944688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При содействии технического специалиста с использованием своего </a:t>
            </a:r>
            <a:r>
              <a:rPr lang="ru-RU" sz="1400" dirty="0" err="1"/>
              <a:t>токена</a:t>
            </a:r>
            <a:r>
              <a:rPr lang="ru-RU" sz="1400" dirty="0"/>
              <a:t> скачать ключ доступа к КИМ на станции авторизации в штабе ППЭ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36575" y="2273300"/>
            <a:ext cx="1308100" cy="7239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9.30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536575" y="4832350"/>
            <a:ext cx="1308100" cy="7493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10.00</a:t>
            </a:r>
          </a:p>
        </p:txBody>
      </p:sp>
      <p:sp>
        <p:nvSpPr>
          <p:cNvPr id="116750" name="Прямоугольник 15"/>
          <p:cNvSpPr>
            <a:spLocks noChangeArrowheads="1"/>
          </p:cNvSpPr>
          <p:nvPr/>
        </p:nvSpPr>
        <p:spPr bwMode="auto">
          <a:xfrm>
            <a:off x="422275" y="1416050"/>
            <a:ext cx="1536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16751" name="Прямоугольник 16"/>
          <p:cNvSpPr>
            <a:spLocks noChangeArrowheads="1"/>
          </p:cNvSpPr>
          <p:nvPr/>
        </p:nvSpPr>
        <p:spPr bwMode="auto">
          <a:xfrm>
            <a:off x="2901950" y="1449388"/>
            <a:ext cx="1054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pic>
        <p:nvPicPr>
          <p:cNvPr id="116752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1392238"/>
            <a:ext cx="2098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3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1336675"/>
            <a:ext cx="20399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4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1285875"/>
            <a:ext cx="19748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715963" y="630238"/>
            <a:ext cx="11366500" cy="784225"/>
            <a:chOff x="338" y="397"/>
            <a:chExt cx="5370" cy="494"/>
          </a:xfrm>
        </p:grpSpPr>
        <p:pic>
          <p:nvPicPr>
            <p:cNvPr id="133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" y="397"/>
              <a:ext cx="537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323" name="Text Box 4"/>
            <p:cNvSpPr txBox="1">
              <a:spLocks noChangeArrowheads="1"/>
            </p:cNvSpPr>
            <p:nvPr/>
          </p:nvSpPr>
          <p:spPr bwMode="auto">
            <a:xfrm>
              <a:off x="391" y="412"/>
              <a:ext cx="5268" cy="479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Требования к аудиториям для участников ГИА</a:t>
              </a:r>
            </a:p>
          </p:txBody>
        </p:sp>
      </p:grp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60400" y="1477963"/>
            <a:ext cx="11461750" cy="161290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каждой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проведения экзамена должен быть: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заметный номер; </a:t>
            </a:r>
          </a:p>
          <a:p>
            <a:pPr algn="just"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информация о недопустимости наличия при себе средств связи</a:t>
            </a:r>
          </a:p>
          <a:p>
            <a:pPr algn="just"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табличка о том, что в аудитории ведется видеонаблюдение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830638" y="3403600"/>
            <a:ext cx="7885112" cy="146367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80000" rIns="90000" bIns="180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аудитории для каждого участника должно быть оборудовано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рабочее место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обозначенное заметным номером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23888" y="5876925"/>
            <a:ext cx="11188700" cy="44767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36000" rIns="90000" bIns="36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осуществления раскладки и упаковки материалов</a:t>
            </a: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213100"/>
            <a:ext cx="2689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49288" y="4894263"/>
            <a:ext cx="11188700" cy="81280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36000" rIns="90000" bIns="36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места для организаторов, места  для ассистента и общественного наблюдателя</a:t>
            </a:r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88" y="2678113"/>
            <a:ext cx="129222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1514475"/>
            <a:ext cx="10144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334963" y="1346200"/>
            <a:ext cx="1728787" cy="518001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314575" y="1354138"/>
            <a:ext cx="1381125" cy="51720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3887788" y="1346200"/>
            <a:ext cx="1541462" cy="518001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5599113" y="1346200"/>
            <a:ext cx="3186112" cy="518001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8959850" y="1346200"/>
            <a:ext cx="2957513" cy="518001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9142413" y="4048125"/>
            <a:ext cx="2687637" cy="14605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Установить компакт-диски в оптический привод на каждом рабочем месте участника ЕГЭ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5678488" y="4048125"/>
            <a:ext cx="2992437" cy="2333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Раздать в произвольном порядке участникам ЕГЭ ИК 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Провести контроль заполнения бланков регистрации участниками ЕГЭ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5697538" y="2092325"/>
            <a:ext cx="3014662" cy="1697038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Провести инструктаж участников ЕГЭ по процедуре проведения устного экзамена и заполнению бланков регистрации, объяснить их права и обязанности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493713" y="4051300"/>
            <a:ext cx="1308100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не ранее 10.00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93713" y="2103438"/>
            <a:ext cx="1308100" cy="7254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900" dirty="0"/>
              <a:t>с 9.50</a:t>
            </a:r>
          </a:p>
        </p:txBody>
      </p:sp>
      <p:sp>
        <p:nvSpPr>
          <p:cNvPr id="117773" name="Прямоугольник 14"/>
          <p:cNvSpPr>
            <a:spLocks noChangeArrowheads="1"/>
          </p:cNvSpPr>
          <p:nvPr/>
        </p:nvSpPr>
        <p:spPr bwMode="auto">
          <a:xfrm>
            <a:off x="431800" y="1427163"/>
            <a:ext cx="15351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17774" name="Прямоугольник 15"/>
          <p:cNvSpPr>
            <a:spLocks noChangeArrowheads="1"/>
          </p:cNvSpPr>
          <p:nvPr/>
        </p:nvSpPr>
        <p:spPr bwMode="auto">
          <a:xfrm>
            <a:off x="2478088" y="1482725"/>
            <a:ext cx="105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17775" name="Прямоугольник 16"/>
          <p:cNvSpPr>
            <a:spLocks noChangeArrowheads="1"/>
          </p:cNvSpPr>
          <p:nvPr/>
        </p:nvSpPr>
        <p:spPr bwMode="auto">
          <a:xfrm>
            <a:off x="3705225" y="1427163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17776" name="Прямоугольник 17"/>
          <p:cNvSpPr>
            <a:spLocks noChangeArrowheads="1"/>
          </p:cNvSpPr>
          <p:nvPr/>
        </p:nvSpPr>
        <p:spPr bwMode="auto">
          <a:xfrm>
            <a:off x="6153150" y="1354138"/>
            <a:ext cx="20415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17777" name="Прямоугольник 18"/>
          <p:cNvSpPr>
            <a:spLocks noChangeArrowheads="1"/>
          </p:cNvSpPr>
          <p:nvPr/>
        </p:nvSpPr>
        <p:spPr bwMode="auto">
          <a:xfrm>
            <a:off x="9509125" y="1346200"/>
            <a:ext cx="19732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334963" y="1338263"/>
            <a:ext cx="1728787" cy="5259387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314575" y="1338263"/>
            <a:ext cx="2838450" cy="5259387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5311775" y="1338263"/>
            <a:ext cx="2028825" cy="5259387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7499350" y="1338263"/>
            <a:ext cx="2270125" cy="5243512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9901238" y="1338263"/>
            <a:ext cx="2016125" cy="5259387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546100" y="2263775"/>
            <a:ext cx="1308100" cy="1881188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После загрузки техническим специалистом ключа доступа к КИМ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93700" y="4638675"/>
            <a:ext cx="1617663" cy="130016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2400300" y="2185988"/>
            <a:ext cx="2636838" cy="239395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Выполнить активацию с использованием </a:t>
            </a:r>
            <a:r>
              <a:rPr lang="ru-RU" sz="1400" dirty="0" err="1"/>
              <a:t>токена</a:t>
            </a:r>
            <a:r>
              <a:rPr lang="ru-RU" sz="1400" dirty="0"/>
              <a:t> на всех рабочих местах во всех аудиториях проведения </a:t>
            </a:r>
            <a:r>
              <a:rPr lang="ru-RU" sz="1600" dirty="0"/>
              <a:t>экзамена.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7631113" y="4584700"/>
            <a:ext cx="2017712" cy="18002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Заполнить в форме ППЭ-05-02-У время начала экзамена в аудитории и время вскрытия доставочных пакетов с ИК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10033000" y="4579938"/>
            <a:ext cx="1824038" cy="18049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При входе участников ЕГЭ в аудитории проверить их персональные данные согласно ведомости ППЭ-05-03-У</a:t>
            </a:r>
          </a:p>
        </p:txBody>
      </p:sp>
      <p:sp>
        <p:nvSpPr>
          <p:cNvPr id="118797" name="Прямоугольник 17"/>
          <p:cNvSpPr>
            <a:spLocks noChangeArrowheads="1"/>
          </p:cNvSpPr>
          <p:nvPr/>
        </p:nvSpPr>
        <p:spPr bwMode="auto">
          <a:xfrm>
            <a:off x="431800" y="1427163"/>
            <a:ext cx="15351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18798" name="Прямоугольник 18"/>
          <p:cNvSpPr>
            <a:spLocks noChangeArrowheads="1"/>
          </p:cNvSpPr>
          <p:nvPr/>
        </p:nvSpPr>
        <p:spPr bwMode="auto">
          <a:xfrm>
            <a:off x="3192463" y="1508125"/>
            <a:ext cx="10541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18799" name="Прямоугольник 19"/>
          <p:cNvSpPr>
            <a:spLocks noChangeArrowheads="1"/>
          </p:cNvSpPr>
          <p:nvPr/>
        </p:nvSpPr>
        <p:spPr bwMode="auto">
          <a:xfrm>
            <a:off x="5311775" y="1427163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18800" name="Прямоугольник 20"/>
          <p:cNvSpPr>
            <a:spLocks noChangeArrowheads="1"/>
          </p:cNvSpPr>
          <p:nvPr/>
        </p:nvSpPr>
        <p:spPr bwMode="auto">
          <a:xfrm>
            <a:off x="7618413" y="1427163"/>
            <a:ext cx="20431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18801" name="Прямоугольник 21"/>
          <p:cNvSpPr>
            <a:spLocks noChangeArrowheads="1"/>
          </p:cNvSpPr>
          <p:nvPr/>
        </p:nvSpPr>
        <p:spPr bwMode="auto">
          <a:xfrm>
            <a:off x="9958388" y="1427163"/>
            <a:ext cx="19716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34963" y="1339850"/>
            <a:ext cx="1771650" cy="51863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4" name="Полилиния 3"/>
          <p:cNvSpPr/>
          <p:nvPr/>
        </p:nvSpPr>
        <p:spPr>
          <a:xfrm>
            <a:off x="2314575" y="1339850"/>
            <a:ext cx="1381125" cy="51863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3887788" y="1339850"/>
            <a:ext cx="1541462" cy="51863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5599113" y="1339850"/>
            <a:ext cx="3186112" cy="51863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8959850" y="1339850"/>
            <a:ext cx="2957513" cy="5186363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119815" name="Прямоугольник 7"/>
          <p:cNvSpPr>
            <a:spLocks noChangeArrowheads="1"/>
          </p:cNvSpPr>
          <p:nvPr/>
        </p:nvSpPr>
        <p:spPr bwMode="auto">
          <a:xfrm>
            <a:off x="465138" y="1339850"/>
            <a:ext cx="15351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19816" name="Прямоугольник 8"/>
          <p:cNvSpPr>
            <a:spLocks noChangeArrowheads="1"/>
          </p:cNvSpPr>
          <p:nvPr/>
        </p:nvSpPr>
        <p:spPr bwMode="auto">
          <a:xfrm>
            <a:off x="2478088" y="1420813"/>
            <a:ext cx="1054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19817" name="Прямоугольник 9"/>
          <p:cNvSpPr>
            <a:spLocks noChangeArrowheads="1"/>
          </p:cNvSpPr>
          <p:nvPr/>
        </p:nvSpPr>
        <p:spPr bwMode="auto">
          <a:xfrm>
            <a:off x="3722688" y="1389063"/>
            <a:ext cx="190658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19818" name="Прямоугольник 10"/>
          <p:cNvSpPr>
            <a:spLocks noChangeArrowheads="1"/>
          </p:cNvSpPr>
          <p:nvPr/>
        </p:nvSpPr>
        <p:spPr bwMode="auto">
          <a:xfrm>
            <a:off x="6183313" y="1385888"/>
            <a:ext cx="20415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19819" name="Прямоугольник 11"/>
          <p:cNvSpPr>
            <a:spLocks noChangeArrowheads="1"/>
          </p:cNvSpPr>
          <p:nvPr/>
        </p:nvSpPr>
        <p:spPr bwMode="auto">
          <a:xfrm>
            <a:off x="9451975" y="1362075"/>
            <a:ext cx="19732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88938" y="2092325"/>
            <a:ext cx="1668462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98463" y="4051300"/>
            <a:ext cx="1668462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5697538" y="2092325"/>
            <a:ext cx="3014662" cy="124936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Сообщить организатору вне аудитории об окончании заполнения бланков регистрации участниками ЕГЭ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678488" y="4048125"/>
            <a:ext cx="2992437" cy="18288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При вызове группы участников ЕГЭ каждой очереди в аудиторию проведения сделать отметку «Бланк регистрации получен» и получить подпись участника ЕГЭ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9072563" y="2079625"/>
            <a:ext cx="2757487" cy="142081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После входа в аудиторию группы участников ЕГЭ каждой очереди распределить участников ЕГЭ по рабочим местам в аудитории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9072563" y="4048125"/>
            <a:ext cx="2757487" cy="14605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Для каждой новой группы участников ЕГЭ провести краткий инструктаж по процедуре сдачи экзамена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34963" y="1290638"/>
            <a:ext cx="1771650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4" name="Полилиния 3"/>
          <p:cNvSpPr/>
          <p:nvPr/>
        </p:nvSpPr>
        <p:spPr>
          <a:xfrm>
            <a:off x="2314575" y="1290638"/>
            <a:ext cx="1381125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3887788" y="1290638"/>
            <a:ext cx="1541462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5599113" y="1290638"/>
            <a:ext cx="2825750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8575675" y="1290638"/>
            <a:ext cx="3328988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8712200" y="3789363"/>
            <a:ext cx="3117850" cy="25923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Сверить персональные данные участника ЕГЭ, указанные в регистрационном бланке, с предъявленным документом, удостоверяющим личность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Проверить правильность заполнения номера аудитории в бланке регистрации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8712200" y="2079625"/>
            <a:ext cx="3117850" cy="142081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Заполнить в форме ППЭ-05-03-У время начала экзамена и время вскрытия доставочных пакетов с экзаменационными материалами</a:t>
            </a:r>
          </a:p>
        </p:txBody>
      </p:sp>
      <p:sp>
        <p:nvSpPr>
          <p:cNvPr id="120841" name="Прямоугольник 9"/>
          <p:cNvSpPr>
            <a:spLocks noChangeArrowheads="1"/>
          </p:cNvSpPr>
          <p:nvPr/>
        </p:nvSpPr>
        <p:spPr bwMode="auto">
          <a:xfrm>
            <a:off x="9253538" y="1355725"/>
            <a:ext cx="19732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20842" name="Прямоугольник 10"/>
          <p:cNvSpPr>
            <a:spLocks noChangeArrowheads="1"/>
          </p:cNvSpPr>
          <p:nvPr/>
        </p:nvSpPr>
        <p:spPr bwMode="auto">
          <a:xfrm>
            <a:off x="5938838" y="1371600"/>
            <a:ext cx="20431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5697538" y="2092325"/>
            <a:ext cx="2606675" cy="1624013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Проконтролировать наличие бланка регистрации, конверта от ИК и ручки у участников ЕГЭ, покидающих аудиторию.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88938" y="2092325"/>
            <a:ext cx="1668462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90525" y="3854450"/>
            <a:ext cx="1668463" cy="935038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20846" name="Прямоугольник 14"/>
          <p:cNvSpPr>
            <a:spLocks noChangeArrowheads="1"/>
          </p:cNvSpPr>
          <p:nvPr/>
        </p:nvSpPr>
        <p:spPr bwMode="auto">
          <a:xfrm>
            <a:off x="420688" y="1290638"/>
            <a:ext cx="15351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20847" name="Прямоугольник 15"/>
          <p:cNvSpPr>
            <a:spLocks noChangeArrowheads="1"/>
          </p:cNvSpPr>
          <p:nvPr/>
        </p:nvSpPr>
        <p:spPr bwMode="auto">
          <a:xfrm>
            <a:off x="2478088" y="1346200"/>
            <a:ext cx="10541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20848" name="Прямоугольник 16"/>
          <p:cNvSpPr>
            <a:spLocks noChangeArrowheads="1"/>
          </p:cNvSpPr>
          <p:nvPr/>
        </p:nvSpPr>
        <p:spPr bwMode="auto">
          <a:xfrm>
            <a:off x="3708400" y="1309688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334963" y="1290638"/>
            <a:ext cx="1771650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314575" y="1290638"/>
            <a:ext cx="1381125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3887788" y="1290638"/>
            <a:ext cx="1541462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5599113" y="1290638"/>
            <a:ext cx="1936750" cy="5235575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7767638" y="1290638"/>
            <a:ext cx="4149725" cy="5307012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121864" name="Прямоугольник 8"/>
          <p:cNvSpPr>
            <a:spLocks noChangeArrowheads="1"/>
          </p:cNvSpPr>
          <p:nvPr/>
        </p:nvSpPr>
        <p:spPr bwMode="auto">
          <a:xfrm>
            <a:off x="452438" y="1403350"/>
            <a:ext cx="15351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21865" name="Прямоугольник 9"/>
          <p:cNvSpPr>
            <a:spLocks noChangeArrowheads="1"/>
          </p:cNvSpPr>
          <p:nvPr/>
        </p:nvSpPr>
        <p:spPr bwMode="auto">
          <a:xfrm>
            <a:off x="2460625" y="1487488"/>
            <a:ext cx="105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21866" name="Прямоугольник 10"/>
          <p:cNvSpPr>
            <a:spLocks noChangeArrowheads="1"/>
          </p:cNvSpPr>
          <p:nvPr/>
        </p:nvSpPr>
        <p:spPr bwMode="auto">
          <a:xfrm>
            <a:off x="3660775" y="1423988"/>
            <a:ext cx="19065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Руководитель ППЭ</a:t>
            </a:r>
          </a:p>
        </p:txBody>
      </p:sp>
      <p:sp>
        <p:nvSpPr>
          <p:cNvPr id="121867" name="Прямоугольник 11"/>
          <p:cNvSpPr>
            <a:spLocks noChangeArrowheads="1"/>
          </p:cNvSpPr>
          <p:nvPr/>
        </p:nvSpPr>
        <p:spPr bwMode="auto">
          <a:xfrm>
            <a:off x="5534025" y="1392238"/>
            <a:ext cx="20415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21868" name="Прямоугольник 12"/>
          <p:cNvSpPr>
            <a:spLocks noChangeArrowheads="1"/>
          </p:cNvSpPr>
          <p:nvPr/>
        </p:nvSpPr>
        <p:spPr bwMode="auto">
          <a:xfrm>
            <a:off x="8704263" y="1322388"/>
            <a:ext cx="19732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7940675" y="1963738"/>
            <a:ext cx="3819525" cy="25400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Сверить номер бланка регистрации, введенный участником в ПО Станции записи, с указанным на бумажном бланке регистрации номером КИМ на конверте ИК и в интерфейсе ПО станции записи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/>
              <a:t>Инициировать процесс сдачи экзамена (организатор – оператор ПК), ввести код активации, далее инициировать в ПО след. участника «кнопка «Следующий участник» 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7978775" y="4611688"/>
            <a:ext cx="3783013" cy="1030287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Если участник сообщил о плохом качестве записи, в аудиторию необходимо пригласить технического специалиста для устранения проблем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7978775" y="5724525"/>
            <a:ext cx="3783013" cy="61277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Завершить в ПО рабочего места участника ЕГЭ сдачу экзамена участником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388938" y="2092325"/>
            <a:ext cx="1668462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/>
              <a:t>Проведение экзамена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388938" y="4708525"/>
            <a:ext cx="1668462" cy="63817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388938" y="5689600"/>
            <a:ext cx="1668462" cy="6477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3988" y="639870"/>
            <a:ext cx="10287000" cy="602349"/>
          </a:xfrm>
          <a:prstGeom prst="rect">
            <a:avLst/>
          </a:prstGeom>
        </p:spPr>
        <p:txBody>
          <a:bodyPr wrap="square" lIns="108846" tIns="54422" rIns="108846" bIns="54422">
            <a:spAutoFit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работников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ППЭ</a:t>
            </a:r>
            <a:endParaRPr lang="ru-RU" sz="32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36550" y="1354138"/>
            <a:ext cx="1770063" cy="5092700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600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314575" y="1354138"/>
            <a:ext cx="1381125" cy="5092700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6" name="Полилиния 5"/>
          <p:cNvSpPr/>
          <p:nvPr/>
        </p:nvSpPr>
        <p:spPr>
          <a:xfrm>
            <a:off x="3887788" y="1354138"/>
            <a:ext cx="1541462" cy="5092700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5599113" y="1354138"/>
            <a:ext cx="1936750" cy="5092700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7767638" y="1354138"/>
            <a:ext cx="4149725" cy="5092700"/>
          </a:xfrm>
          <a:custGeom>
            <a:avLst/>
            <a:gdLst>
              <a:gd name="connsiteX0" fmla="*/ 0 w 1934765"/>
              <a:gd name="connsiteY0" fmla="*/ 193477 h 4064000"/>
              <a:gd name="connsiteX1" fmla="*/ 193477 w 1934765"/>
              <a:gd name="connsiteY1" fmla="*/ 0 h 4064000"/>
              <a:gd name="connsiteX2" fmla="*/ 1741289 w 1934765"/>
              <a:gd name="connsiteY2" fmla="*/ 0 h 4064000"/>
              <a:gd name="connsiteX3" fmla="*/ 1934766 w 1934765"/>
              <a:gd name="connsiteY3" fmla="*/ 193477 h 4064000"/>
              <a:gd name="connsiteX4" fmla="*/ 1934765 w 1934765"/>
              <a:gd name="connsiteY4" fmla="*/ 3870524 h 4064000"/>
              <a:gd name="connsiteX5" fmla="*/ 1741288 w 1934765"/>
              <a:gd name="connsiteY5" fmla="*/ 4064001 h 4064000"/>
              <a:gd name="connsiteX6" fmla="*/ 193477 w 1934765"/>
              <a:gd name="connsiteY6" fmla="*/ 4064000 h 4064000"/>
              <a:gd name="connsiteX7" fmla="*/ 0 w 1934765"/>
              <a:gd name="connsiteY7" fmla="*/ 3870523 h 4064000"/>
              <a:gd name="connsiteX8" fmla="*/ 0 w 1934765"/>
              <a:gd name="connsiteY8" fmla="*/ 193477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65" h="4064000">
                <a:moveTo>
                  <a:pt x="0" y="193477"/>
                </a:moveTo>
                <a:cubicBezTo>
                  <a:pt x="0" y="86623"/>
                  <a:pt x="86623" y="0"/>
                  <a:pt x="193477" y="0"/>
                </a:cubicBezTo>
                <a:lnTo>
                  <a:pt x="1741289" y="0"/>
                </a:lnTo>
                <a:cubicBezTo>
                  <a:pt x="1848143" y="0"/>
                  <a:pt x="1934766" y="86623"/>
                  <a:pt x="1934766" y="193477"/>
                </a:cubicBezTo>
                <a:cubicBezTo>
                  <a:pt x="1934766" y="1419159"/>
                  <a:pt x="1934765" y="2644842"/>
                  <a:pt x="1934765" y="3870524"/>
                </a:cubicBezTo>
                <a:cubicBezTo>
                  <a:pt x="1934765" y="3977378"/>
                  <a:pt x="1848142" y="4064001"/>
                  <a:pt x="1741288" y="4064001"/>
                </a:cubicBezTo>
                <a:lnTo>
                  <a:pt x="193477" y="4064000"/>
                </a:lnTo>
                <a:cubicBezTo>
                  <a:pt x="86623" y="4064000"/>
                  <a:pt x="0" y="3977377"/>
                  <a:pt x="0" y="3870523"/>
                </a:cubicBezTo>
                <a:lnTo>
                  <a:pt x="0" y="193477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04085" tIns="204085" rIns="204085" bIns="3590385" spcCol="1512" anchor="ctr"/>
          <a:lstStyle/>
          <a:p>
            <a:pPr algn="ctr" defTabSz="2380992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9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7940675" y="2090738"/>
            <a:ext cx="3819525" cy="1841500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Получить от участника ЕГЭ бланк регистрации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В ведомости ППЭ-05-03-У сделать отметки «Ответ прослушан» и «Бланк регистрации сдан» </a:t>
            </a:r>
          </a:p>
          <a:p>
            <a:pPr marL="340141" indent="-340141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/>
              <a:t>Получить подпись участника ЕГЭ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959725" y="4506913"/>
            <a:ext cx="3783013" cy="10763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Сообщить организатору вне аудитории о завершении сдачи экзамена группой участников ЕГЭ на всех рабочих местах в аудитории</a:t>
            </a:r>
          </a:p>
        </p:txBody>
      </p:sp>
      <p:sp>
        <p:nvSpPr>
          <p:cNvPr id="122890" name="Прямоугольник 10"/>
          <p:cNvSpPr>
            <a:spLocks noChangeArrowheads="1"/>
          </p:cNvSpPr>
          <p:nvPr/>
        </p:nvSpPr>
        <p:spPr bwMode="auto">
          <a:xfrm>
            <a:off x="8753475" y="1395413"/>
            <a:ext cx="19732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проведения</a:t>
            </a:r>
          </a:p>
        </p:txBody>
      </p:sp>
      <p:sp>
        <p:nvSpPr>
          <p:cNvPr id="122891" name="Прямоугольник 11"/>
          <p:cNvSpPr>
            <a:spLocks noChangeArrowheads="1"/>
          </p:cNvSpPr>
          <p:nvPr/>
        </p:nvSpPr>
        <p:spPr bwMode="auto">
          <a:xfrm>
            <a:off x="5556250" y="1465263"/>
            <a:ext cx="204152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Организатор в аудитории подготовки</a:t>
            </a:r>
          </a:p>
        </p:txBody>
      </p:sp>
      <p:sp>
        <p:nvSpPr>
          <p:cNvPr id="122892" name="Прямоугольник 12"/>
          <p:cNvSpPr>
            <a:spLocks noChangeArrowheads="1"/>
          </p:cNvSpPr>
          <p:nvPr/>
        </p:nvSpPr>
        <p:spPr bwMode="auto">
          <a:xfrm>
            <a:off x="3711575" y="1435100"/>
            <a:ext cx="1908175" cy="5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 dirty="0"/>
              <a:t>Руководитель </a:t>
            </a:r>
            <a:endParaRPr lang="ru-RU" altLang="ru-RU" sz="1400" b="1" dirty="0" smtClean="0"/>
          </a:p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 dirty="0" smtClean="0"/>
              <a:t>ППЭ</a:t>
            </a:r>
            <a:endParaRPr lang="ru-RU" altLang="ru-RU" sz="1400" b="1" dirty="0"/>
          </a:p>
        </p:txBody>
      </p:sp>
      <p:sp>
        <p:nvSpPr>
          <p:cNvPr id="122893" name="Прямоугольник 13"/>
          <p:cNvSpPr>
            <a:spLocks noChangeArrowheads="1"/>
          </p:cNvSpPr>
          <p:nvPr/>
        </p:nvSpPr>
        <p:spPr bwMode="auto">
          <a:xfrm>
            <a:off x="2478088" y="1452563"/>
            <a:ext cx="1054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Член ГЭК</a:t>
            </a:r>
          </a:p>
        </p:txBody>
      </p:sp>
      <p:sp>
        <p:nvSpPr>
          <p:cNvPr id="122894" name="Прямоугольник 14"/>
          <p:cNvSpPr>
            <a:spLocks noChangeArrowheads="1"/>
          </p:cNvSpPr>
          <p:nvPr/>
        </p:nvSpPr>
        <p:spPr bwMode="auto">
          <a:xfrm>
            <a:off x="481013" y="1371600"/>
            <a:ext cx="15367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6" tIns="54422" rIns="108846" bIns="54422">
            <a:spAutoFit/>
          </a:bodyPr>
          <a:lstStyle>
            <a:lvl1pPr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379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379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1400" b="1"/>
              <a:t>Период времени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388938" y="2092325"/>
            <a:ext cx="1668462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15925" y="4508500"/>
            <a:ext cx="1668463" cy="936625"/>
          </a:xfrm>
          <a:custGeom>
            <a:avLst/>
            <a:gdLst>
              <a:gd name="connsiteX0" fmla="*/ 0 w 1547812"/>
              <a:gd name="connsiteY0" fmla="*/ 122535 h 1225351"/>
              <a:gd name="connsiteX1" fmla="*/ 122535 w 1547812"/>
              <a:gd name="connsiteY1" fmla="*/ 0 h 1225351"/>
              <a:gd name="connsiteX2" fmla="*/ 1425277 w 1547812"/>
              <a:gd name="connsiteY2" fmla="*/ 0 h 1225351"/>
              <a:gd name="connsiteX3" fmla="*/ 1547812 w 1547812"/>
              <a:gd name="connsiteY3" fmla="*/ 122535 h 1225351"/>
              <a:gd name="connsiteX4" fmla="*/ 1547812 w 1547812"/>
              <a:gd name="connsiteY4" fmla="*/ 1102816 h 1225351"/>
              <a:gd name="connsiteX5" fmla="*/ 1425277 w 1547812"/>
              <a:gd name="connsiteY5" fmla="*/ 1225351 h 1225351"/>
              <a:gd name="connsiteX6" fmla="*/ 122535 w 1547812"/>
              <a:gd name="connsiteY6" fmla="*/ 1225351 h 1225351"/>
              <a:gd name="connsiteX7" fmla="*/ 0 w 1547812"/>
              <a:gd name="connsiteY7" fmla="*/ 1102816 h 1225351"/>
              <a:gd name="connsiteX8" fmla="*/ 0 w 1547812"/>
              <a:gd name="connsiteY8" fmla="*/ 122535 h 12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812" h="1225351">
                <a:moveTo>
                  <a:pt x="0" y="122535"/>
                </a:moveTo>
                <a:cubicBezTo>
                  <a:pt x="0" y="54861"/>
                  <a:pt x="54861" y="0"/>
                  <a:pt x="122535" y="0"/>
                </a:cubicBezTo>
                <a:lnTo>
                  <a:pt x="1425277" y="0"/>
                </a:lnTo>
                <a:cubicBezTo>
                  <a:pt x="1492951" y="0"/>
                  <a:pt x="1547812" y="54861"/>
                  <a:pt x="1547812" y="122535"/>
                </a:cubicBezTo>
                <a:lnTo>
                  <a:pt x="1547812" y="1102816"/>
                </a:lnTo>
                <a:cubicBezTo>
                  <a:pt x="1547812" y="1170490"/>
                  <a:pt x="1492951" y="1225351"/>
                  <a:pt x="1425277" y="1225351"/>
                </a:cubicBezTo>
                <a:lnTo>
                  <a:pt x="122535" y="1225351"/>
                </a:lnTo>
                <a:cubicBezTo>
                  <a:pt x="54861" y="1225351"/>
                  <a:pt x="0" y="1170490"/>
                  <a:pt x="0" y="1102816"/>
                </a:cubicBezTo>
                <a:lnTo>
                  <a:pt x="0" y="1225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566" tIns="124355" rIns="151566" bIns="124355" spcCol="1512" anchor="ctr"/>
          <a:lstStyle/>
          <a:p>
            <a:pPr algn="ctr" defTabSz="1904794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Проведение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>
          <a:xfrm>
            <a:off x="558007" y="747713"/>
            <a:ext cx="11061700" cy="885825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FF3300"/>
                </a:solidFill>
              </a:rPr>
              <a:t>Особенности подготовки ППЭ к проведению экзамена.</a:t>
            </a:r>
            <a:br>
              <a:rPr lang="ru-RU" altLang="ru-RU" sz="2800" b="1" dirty="0" smtClean="0">
                <a:solidFill>
                  <a:srgbClr val="FF3300"/>
                </a:solidFill>
              </a:rPr>
            </a:br>
            <a:endParaRPr lang="ru-RU" altLang="ru-RU" sz="2800" b="1" dirty="0" smtClean="0">
              <a:solidFill>
                <a:srgbClr val="FF33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146131"/>
              </p:ext>
            </p:extLst>
          </p:nvPr>
        </p:nvGraphicFramePr>
        <p:xfrm>
          <a:off x="152399" y="1190625"/>
          <a:ext cx="11849100" cy="5113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9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Функции работника ППЭ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Категория работника ППЭ</a:t>
                      </a: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545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Отметить в форме ППЭ-05-02-У время окончания экзамена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Организатор в аудитории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087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Собрать все неиспользованные ИК, а также ИК и бланки регистрации, имеющие полиграфические дефекты или испорченные участниками ЕГЭ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lvl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Организатор в аудитории подготовки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442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Получить от организаторов в аудитории подготовки неиспользованные и испорченные бланки регистрации и ИК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Руководитель ППЭ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93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Отметить в форме ППЭ-05-03-У время окончания экзамена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Организатор в аудитории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проведения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5496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Вызвать технического специалиста для выгрузки файлов аудиозаписей ответов участников ЕГЭ; провести контроль действий технического специалиста по экспорту аудиозаписей ответов участников ЕГЭ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Организатор в аудитории проведения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1087"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После завершения сдачи экзамена в аудитории проведения завершить экзамен в ПО «Станция записи» на всех рабочих местах участников</a:t>
                      </a:r>
                    </a:p>
                  </a:txBody>
                  <a:tcPr marL="69388" marR="69388" marT="26797" marB="26797"/>
                </a:tc>
                <a:tc>
                  <a:txBody>
                    <a:bodyPr/>
                    <a:lstStyle/>
                    <a:p>
                      <a:pPr marL="0" marR="0" indent="0" algn="ctr" defTabSz="984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Технический специалист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9388" marR="69388" marT="26797" marB="2679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91317"/>
              </p:ext>
            </p:extLst>
          </p:nvPr>
        </p:nvGraphicFramePr>
        <p:xfrm>
          <a:off x="342900" y="1169194"/>
          <a:ext cx="11615738" cy="5597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6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65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800" b="1" kern="1200" dirty="0" smtClean="0"/>
                        <a:t>Функции работника ППЭ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800" b="1" kern="1200" dirty="0" smtClean="0"/>
                        <a:t>Категория работника ППЭ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142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Сверить данные в ПО рабочего места участника ЕГЭ о записанных ответах с данными в ведомости проведения экзамена (форма ППЭ-05-03-У) 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Технический специалист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804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Сформировать средствами ПО сопроводительный бланк к </a:t>
                      </a:r>
                      <a:r>
                        <a:rPr lang="ru-RU" sz="1600" b="1" kern="1200" dirty="0" err="1" smtClean="0"/>
                        <a:t>флеш</a:t>
                      </a:r>
                      <a:r>
                        <a:rPr lang="ru-RU" sz="1600" b="1" kern="1200" dirty="0" smtClean="0"/>
                        <a:t>-накопителю и протокол создания аудионосителя ППЭ. 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Технический специалист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444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Получить от технического специалиста </a:t>
                      </a:r>
                      <a:r>
                        <a:rPr lang="ru-RU" sz="1600" b="1" kern="1200" dirty="0" err="1" smtClean="0"/>
                        <a:t>флеш</a:t>
                      </a:r>
                      <a:r>
                        <a:rPr lang="ru-RU" sz="1600" b="1" kern="1200" dirty="0" smtClean="0"/>
                        <a:t>-носитель с аудиозаписями ответов; сопроводительный бланк к носителю; протокол создания аудионосителя ППЭ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Руководитель ППЭ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23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Запечатать бланки регистрации участников ЕГЭ и компакт-диски в возвратные доставочные пакеты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Организатор в аудитории проведения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11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Передать руководителю ППЭ сопроводительные документы, в том числе запечатанные регистрационные бланки участников ЕГЭ, компакт-диски с КИМ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Организатор в аудитории проведения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38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Сверить данные протокола создания аудионосителя</a:t>
                      </a:r>
                      <a:r>
                        <a:rPr lang="ru-RU" sz="1600" b="1" kern="1200" smtClean="0"/>
                        <a:t>, содержащего </a:t>
                      </a:r>
                      <a:r>
                        <a:rPr lang="ru-RU" sz="1600" b="1" kern="1200" dirty="0" smtClean="0"/>
                        <a:t>аудиозаписи ответов, с ведомостями сдачи экзамена в аудиториях (форма ППЭ-05-03-У)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Руководитель ППЭ, член ГЭК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35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Выполнить приемку-передачу материалов экзамена после завершения экзамена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600" b="1" kern="1200" dirty="0" smtClean="0"/>
                        <a:t>Член ГЭК, руководитель ППЭ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6" marR="69376" marT="26799" marB="2679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4959" name="Заголовок 1"/>
          <p:cNvSpPr>
            <a:spLocks noGrp="1"/>
          </p:cNvSpPr>
          <p:nvPr>
            <p:ph type="title"/>
          </p:nvPr>
        </p:nvSpPr>
        <p:spPr>
          <a:xfrm>
            <a:off x="342900" y="506413"/>
            <a:ext cx="11615738" cy="1325562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FF3300"/>
                </a:solidFill>
              </a:rPr>
              <a:t>Особенности подготовки ППЭ к проведению экзамена.</a:t>
            </a:r>
            <a:br>
              <a:rPr lang="ru-RU" altLang="ru-RU" sz="2800" b="1" dirty="0" smtClean="0">
                <a:solidFill>
                  <a:srgbClr val="FF3300"/>
                </a:solidFill>
              </a:rPr>
            </a:br>
            <a:endParaRPr lang="ru-RU" altLang="ru-RU" sz="2800" b="1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attractgetwomen.com/wp-content/uploads/2015/07/judged-by-wo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70" y="6107549"/>
            <a:ext cx="1158835" cy="9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1900" y="618091"/>
            <a:ext cx="10223499" cy="88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79" b="1" dirty="0">
                <a:solidFill>
                  <a:srgbClr val="FF0000"/>
                </a:solidFill>
                <a:latin typeface="+mn-lt"/>
              </a:rPr>
              <a:t>Наиболее распространённые нарушения </a:t>
            </a:r>
          </a:p>
          <a:p>
            <a:pPr algn="ctr"/>
            <a:r>
              <a:rPr lang="ru-RU" sz="2579" b="1" dirty="0">
                <a:solidFill>
                  <a:srgbClr val="FF0000"/>
                </a:solidFill>
                <a:latin typeface="+mn-lt"/>
              </a:rPr>
              <a:t>поведения работников ППЭ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2392" y="1613801"/>
            <a:ext cx="3588185" cy="9583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76" b="1" dirty="0"/>
              <a:t>Работники ППЭ  при проведении экзамена занимаются личными делами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1573" y="1577714"/>
            <a:ext cx="4628509" cy="11023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41" b="1" dirty="0"/>
              <a:t>Организаторы читают, рисуют на бумаге, </a:t>
            </a:r>
          </a:p>
          <a:p>
            <a:r>
              <a:rPr lang="ru-RU" sz="1641" b="1" dirty="0"/>
              <a:t>разговаривают между собой, занимаются цветами, </a:t>
            </a:r>
            <a:r>
              <a:rPr lang="en-US" sz="1641" b="1" dirty="0"/>
              <a:t>с</a:t>
            </a:r>
            <a:r>
              <a:rPr lang="ru-RU" sz="1641" b="1" dirty="0"/>
              <a:t>пят, сидя в конце аудитории; весь экзамен просидели за столом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2392" y="2645623"/>
            <a:ext cx="3588185" cy="1247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76" b="1" dirty="0"/>
              <a:t>Работники ППЭ при проведении экзамена не соблюдают корректное общение с участниками экзамена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09896" y="4153786"/>
            <a:ext cx="4628509" cy="8498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41" b="1" dirty="0"/>
              <a:t>Невнимание к обращению участника (прерывание речи ученика, беседа с другими во время обращения).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11572" y="5293563"/>
            <a:ext cx="4626833" cy="8498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41" b="1" dirty="0"/>
              <a:t>Моральное порицание, постановка участника в неудобное, унизительное положение при проведении ГИА в ППЭ.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1572" y="2729370"/>
            <a:ext cx="4628509" cy="13548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ru-RU" sz="1641" dirty="0"/>
              <a:t>Обращение на «ты», не по имени и отчеству, а по фамилии. Приказной, административный характер просьб работника ППЭ без приглашающих интонаций, без слова "пожалуйста".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2392" y="3949524"/>
            <a:ext cx="3588185" cy="1247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 b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ru-RU" sz="1876" dirty="0"/>
              <a:t>При решении конфликтных ситуаций не выслушивают мнение и точку зрения участника экзамена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2392" y="5305818"/>
            <a:ext cx="3588185" cy="669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 b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ru-RU" sz="1876" dirty="0"/>
              <a:t>При удалении с экзамена член </a:t>
            </a:r>
            <a:r>
              <a:rPr lang="ru-RU" sz="1876"/>
              <a:t>ГЭК превышает </a:t>
            </a:r>
            <a:r>
              <a:rPr lang="ru-RU" sz="1876" dirty="0"/>
              <a:t>полномочия</a:t>
            </a:r>
          </a:p>
        </p:txBody>
      </p:sp>
      <p:sp>
        <p:nvSpPr>
          <p:cNvPr id="21" name="Нашивка 20"/>
          <p:cNvSpPr/>
          <p:nvPr/>
        </p:nvSpPr>
        <p:spPr>
          <a:xfrm>
            <a:off x="5505005" y="1796784"/>
            <a:ext cx="378249" cy="337712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5550599" y="2912354"/>
            <a:ext cx="378249" cy="337712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5559841" y="4146637"/>
            <a:ext cx="378249" cy="337712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5552448" y="5370841"/>
            <a:ext cx="378249" cy="337712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 descr="http://be.free.2776.free.fr/img/PERSO%20JARDIN%2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69" y="1613801"/>
            <a:ext cx="1086598" cy="127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reviews.123rf.com/images/kharlamova/kharlamova1111/kharlamova111100003/11196307-Angry-people-3d-render-Stock-Photo-pers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78" y="3133682"/>
            <a:ext cx="865386" cy="8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331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Прямоугольник 2"/>
          <p:cNvSpPr>
            <a:spLocks noChangeArrowheads="1"/>
          </p:cNvSpPr>
          <p:nvPr/>
        </p:nvSpPr>
        <p:spPr bwMode="auto">
          <a:xfrm>
            <a:off x="6297613" y="2895600"/>
            <a:ext cx="6096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Yeseva One"/>
              </a:rPr>
              <a:t>Заместитель директора</a:t>
            </a:r>
          </a:p>
          <a:p>
            <a:pPr algn="ctr" eaLnBrk="1" hangingPunct="1"/>
            <a:r>
              <a:rPr lang="ru-RU" altLang="ru-RU">
                <a:solidFill>
                  <a:srgbClr val="000000"/>
                </a:solidFill>
                <a:latin typeface="Yeseva One"/>
              </a:rPr>
              <a:t>Корсунова Елена Федоровна</a:t>
            </a:r>
          </a:p>
          <a:p>
            <a:pPr algn="ctr" eaLnBrk="1" hangingPunct="1"/>
            <a:r>
              <a:rPr lang="ru-RU" altLang="ru-RU">
                <a:solidFill>
                  <a:srgbClr val="000000"/>
                </a:solidFill>
                <a:latin typeface="Yeseva One"/>
              </a:rPr>
              <a:t/>
            </a:r>
            <a:br>
              <a:rPr lang="ru-RU" altLang="ru-RU">
                <a:solidFill>
                  <a:srgbClr val="000000"/>
                </a:solidFill>
                <a:latin typeface="Yeseva One"/>
              </a:rPr>
            </a:br>
            <a:r>
              <a:rPr lang="ru-RU" altLang="ru-RU" sz="2400" b="1">
                <a:solidFill>
                  <a:srgbClr val="FF0000"/>
                </a:solidFill>
                <a:latin typeface="Yeseva One"/>
              </a:rPr>
              <a:t>тел. +7(863)2105007</a:t>
            </a:r>
            <a:r>
              <a:rPr lang="ru-RU" altLang="ru-RU">
                <a:solidFill>
                  <a:srgbClr val="000000"/>
                </a:solidFill>
                <a:latin typeface="Yeseva One"/>
              </a:rPr>
              <a:t/>
            </a:r>
            <a:br>
              <a:rPr lang="ru-RU" altLang="ru-RU">
                <a:solidFill>
                  <a:srgbClr val="000000"/>
                </a:solidFill>
                <a:latin typeface="Yeseva One"/>
              </a:rPr>
            </a:br>
            <a:r>
              <a:rPr lang="ru-RU" altLang="ru-RU">
                <a:solidFill>
                  <a:srgbClr val="000000"/>
                </a:solidFill>
                <a:latin typeface="Yeseva One"/>
                <a:hlinkClick r:id="rId2"/>
              </a:rPr>
              <a:t>еkorsunova@rcoi61.org.ru</a:t>
            </a:r>
            <a:r>
              <a:rPr lang="ru-RU" altLang="ru-RU">
                <a:solidFill>
                  <a:srgbClr val="000000"/>
                </a:solidFill>
                <a:latin typeface="Yeseva One"/>
              </a:rPr>
              <a:t> </a:t>
            </a:r>
          </a:p>
        </p:txBody>
      </p:sp>
      <p:sp>
        <p:nvSpPr>
          <p:cNvPr id="135171" name="Прямоугольник 3"/>
          <p:cNvSpPr>
            <a:spLocks noChangeArrowheads="1"/>
          </p:cNvSpPr>
          <p:nvPr/>
        </p:nvSpPr>
        <p:spPr bwMode="auto">
          <a:xfrm>
            <a:off x="6096000" y="1527175"/>
            <a:ext cx="6096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Yeseva One"/>
              </a:rPr>
              <a:t>Директор</a:t>
            </a:r>
          </a:p>
          <a:p>
            <a:pPr algn="ctr" eaLnBrk="1" hangingPunct="1"/>
            <a:r>
              <a:rPr lang="ru-RU" altLang="ru-RU">
                <a:solidFill>
                  <a:srgbClr val="000000"/>
                </a:solidFill>
                <a:latin typeface="Yeseva One"/>
              </a:rPr>
              <a:t>Снежко Галина Евгеньевна</a:t>
            </a:r>
            <a:br>
              <a:rPr lang="ru-RU" altLang="ru-RU">
                <a:solidFill>
                  <a:srgbClr val="000000"/>
                </a:solidFill>
                <a:latin typeface="Yeseva One"/>
              </a:rPr>
            </a:br>
            <a:r>
              <a:rPr lang="ru-RU" altLang="ru-RU" sz="2400">
                <a:solidFill>
                  <a:srgbClr val="FF0000"/>
                </a:solidFill>
                <a:latin typeface="Yeseva One"/>
              </a:rPr>
              <a:t>тел. +7(909)4253444, +7(863)2105006</a:t>
            </a:r>
            <a:r>
              <a:rPr lang="ru-RU" altLang="ru-RU">
                <a:solidFill>
                  <a:srgbClr val="000000"/>
                </a:solidFill>
                <a:latin typeface="Yeseva One"/>
              </a:rPr>
              <a:t/>
            </a:r>
            <a:br>
              <a:rPr lang="ru-RU" altLang="ru-RU">
                <a:solidFill>
                  <a:srgbClr val="000000"/>
                </a:solidFill>
                <a:latin typeface="Yeseva One"/>
              </a:rPr>
            </a:br>
            <a:r>
              <a:rPr lang="ru-RU" altLang="ru-RU">
                <a:solidFill>
                  <a:srgbClr val="000000"/>
                </a:solidFill>
                <a:latin typeface="Yeseva One"/>
                <a:hlinkClick r:id="rId3"/>
              </a:rPr>
              <a:t>gsnezhko@rcoi61.org.ru</a:t>
            </a:r>
            <a:r>
              <a:rPr lang="ru-RU" altLang="ru-RU">
                <a:solidFill>
                  <a:srgbClr val="000000"/>
                </a:solidFill>
                <a:latin typeface="Yeseva One"/>
              </a:rPr>
              <a:t> </a:t>
            </a:r>
          </a:p>
        </p:txBody>
      </p:sp>
      <p:sp>
        <p:nvSpPr>
          <p:cNvPr id="135172" name="Rectangle 5"/>
          <p:cNvSpPr txBox="1">
            <a:spLocks noChangeArrowheads="1"/>
          </p:cNvSpPr>
          <p:nvPr/>
        </p:nvSpPr>
        <p:spPr bwMode="auto">
          <a:xfrm>
            <a:off x="533400" y="1527175"/>
            <a:ext cx="5689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 b="1">
                <a:latin typeface="Calibri" panose="020F0502020204030204" pitchFamily="34" charset="0"/>
              </a:rPr>
              <a:t>Минобразование Ростовской области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>
                <a:latin typeface="Calibri" panose="020F0502020204030204" pitchFamily="34" charset="0"/>
              </a:rPr>
              <a:t>web-</a:t>
            </a:r>
            <a:r>
              <a:rPr lang="ru-RU" altLang="ru-RU" sz="2400">
                <a:latin typeface="Calibri" panose="020F0502020204030204" pitchFamily="34" charset="0"/>
              </a:rPr>
              <a:t>сайт: </a:t>
            </a:r>
            <a:r>
              <a:rPr lang="en-US" altLang="ru-RU" sz="2400">
                <a:latin typeface="Calibri" panose="020F0502020204030204" pitchFamily="34" charset="0"/>
                <a:hlinkClick r:id="rId4"/>
              </a:rPr>
              <a:t>www.rostobr.ru</a:t>
            </a:r>
            <a:r>
              <a:rPr lang="ru-RU" altLang="ru-RU" sz="240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2400" b="1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2400" b="1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2400" b="1">
                <a:latin typeface="Calibri" panose="020F0502020204030204" pitchFamily="34" charset="0"/>
              </a:rPr>
              <a:t>Ростовский областной центр обработки информации в сфере образования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latin typeface="Calibri" panose="020F0502020204030204" pitchFamily="34" charset="0"/>
              </a:rPr>
              <a:t>г. Ростов-на-Дону, пр. Ленина, 92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>
                <a:latin typeface="Calibri" panose="020F0502020204030204" pitchFamily="34" charset="0"/>
              </a:rPr>
              <a:t>web-</a:t>
            </a:r>
            <a:r>
              <a:rPr lang="ru-RU" altLang="ru-RU" sz="2400">
                <a:latin typeface="Calibri" panose="020F0502020204030204" pitchFamily="34" charset="0"/>
              </a:rPr>
              <a:t>сайт: </a:t>
            </a:r>
            <a:r>
              <a:rPr lang="en-US" altLang="ru-RU" sz="2400">
                <a:latin typeface="Calibri" panose="020F0502020204030204" pitchFamily="34" charset="0"/>
                <a:hlinkClick r:id="rId5"/>
              </a:rPr>
              <a:t>www.rcoi61.ru</a:t>
            </a:r>
            <a:r>
              <a:rPr lang="ru-RU" altLang="ru-RU" sz="2400">
                <a:latin typeface="Calibri" panose="020F050202020403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latin typeface="Calibri" panose="020F0502020204030204" pitchFamily="34" charset="0"/>
              </a:rPr>
              <a:t>закрытая часть: </a:t>
            </a:r>
            <a:r>
              <a:rPr lang="en-US" altLang="ru-RU" sz="2400">
                <a:latin typeface="Calibri" panose="020F0502020204030204" pitchFamily="34" charset="0"/>
                <a:hlinkClick r:id="rId6"/>
              </a:rPr>
              <a:t>http://lk.rcoi61.ru/</a:t>
            </a:r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en-US" altLang="ru-RU" sz="240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>
                <a:latin typeface="Calibri" panose="020F0502020204030204" pitchFamily="34" charset="0"/>
              </a:rPr>
              <a:t>e-mail: </a:t>
            </a:r>
            <a:r>
              <a:rPr lang="en-US" altLang="ru-RU" sz="2400">
                <a:latin typeface="Calibri" panose="020F0502020204030204" pitchFamily="34" charset="0"/>
                <a:hlinkClick r:id="rId7"/>
              </a:rPr>
              <a:t>rocoiso@rostobr.ru</a:t>
            </a:r>
            <a:r>
              <a:rPr lang="ru-RU" altLang="ru-RU" sz="2400">
                <a:latin typeface="Calibri" panose="020F0502020204030204" pitchFamily="34" charset="0"/>
              </a:rPr>
              <a:t>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>
                <a:latin typeface="Calibri" panose="020F0502020204030204" pitchFamily="34" charset="0"/>
              </a:rPr>
              <a:t>Режим работы: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>
                <a:latin typeface="Calibri" panose="020F0502020204030204" pitchFamily="34" charset="0"/>
              </a:rPr>
              <a:t>понедельник-четверг: 9.00-18.00;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>
                <a:latin typeface="Calibri" panose="020F0502020204030204" pitchFamily="34" charset="0"/>
              </a:rPr>
              <a:t>пятница: 9.00-17.00;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i="1">
                <a:latin typeface="Calibri" panose="020F0502020204030204" pitchFamily="34" charset="0"/>
              </a:rPr>
              <a:t>перерыв: 13.00-14.00.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3400" y="679450"/>
            <a:ext cx="11456988" cy="706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КОНТАКТНЫЕ ДАННЫЕ</a:t>
            </a:r>
            <a:endParaRPr lang="ru-RU" alt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427163" y="669925"/>
            <a:ext cx="10517187" cy="858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600" b="1" smtClean="0">
                <a:solidFill>
                  <a:srgbClr val="2241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Организация видеонаблюдения в аудитории ППЭ (2 камеры)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9501188" y="1679575"/>
            <a:ext cx="1514475" cy="941388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Calibri" panose="020F0502020204030204" pitchFamily="34" charset="0"/>
              </a:rPr>
              <a:t>Номер аудитории в РИС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7129463" y="2806700"/>
            <a:ext cx="552450" cy="554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Picture 5" descr="2 каме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539875"/>
            <a:ext cx="7126287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00050" y="2686050"/>
            <a:ext cx="1512888" cy="941388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Calibri" panose="020F0502020204030204" pitchFamily="34" charset="0"/>
              </a:rPr>
              <a:t>Номер аудитории в РИС</a:t>
            </a:r>
          </a:p>
        </p:txBody>
      </p:sp>
      <p:cxnSp>
        <p:nvCxnSpPr>
          <p:cNvPr id="2" name="Прямая со стрелкой 8"/>
          <p:cNvCxnSpPr/>
          <p:nvPr/>
        </p:nvCxnSpPr>
        <p:spPr>
          <a:xfrm flipH="1">
            <a:off x="1423988" y="2259013"/>
            <a:ext cx="706437" cy="3762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4516438"/>
            <a:ext cx="19224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287624" y="2845836"/>
            <a:ext cx="10114384" cy="625150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49902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cs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000250" y="1106488"/>
            <a:ext cx="921543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0" rIns="91360" bIns="45680">
            <a:spAutoFit/>
          </a:bodyPr>
          <a:lstStyle>
            <a:lvl1pPr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Размещение участников в аудитории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450850" y="2236788"/>
            <a:ext cx="5664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0" tIns="45680" rIns="91360" bIns="45680">
            <a:spAutoFit/>
          </a:bodyPr>
          <a:lstStyle>
            <a:lvl1pPr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ru-RU" altLang="ru-RU" sz="2000" i="1">
                <a:latin typeface="Times New Roman" panose="02020603050405020304" pitchFamily="18" charset="0"/>
              </a:rPr>
              <a:t>Заполняет организатор при выдаче бланка</a:t>
            </a:r>
          </a:p>
        </p:txBody>
      </p:sp>
      <p:pic>
        <p:nvPicPr>
          <p:cNvPr id="15364" name="Picture 14" descr="клас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713"/>
            <a:ext cx="12168188" cy="5094287"/>
          </a:xfrm>
          <a:prstGeom prst="rect">
            <a:avLst/>
          </a:prstGeom>
          <a:noFill/>
          <a:ln w="19050">
            <a:solidFill>
              <a:srgbClr val="004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18"/>
          <p:cNvSpPr>
            <a:spLocks noChangeArrowheads="1"/>
          </p:cNvSpPr>
          <p:nvPr/>
        </p:nvSpPr>
        <p:spPr bwMode="auto">
          <a:xfrm>
            <a:off x="2705100" y="2332038"/>
            <a:ext cx="6242050" cy="144462"/>
          </a:xfrm>
          <a:prstGeom prst="rect">
            <a:avLst/>
          </a:prstGeom>
          <a:solidFill>
            <a:srgbClr val="FF0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60" tIns="45680" rIns="91360" bIns="45680" anchor="ctr"/>
          <a:lstStyle>
            <a:lvl1pPr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82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ru-RU" altLang="ru-RU" sz="19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6"/>
          <p:cNvGrpSpPr>
            <a:grpSpLocks/>
          </p:cNvGrpSpPr>
          <p:nvPr/>
        </p:nvGrpSpPr>
        <p:grpSpPr bwMode="auto">
          <a:xfrm>
            <a:off x="827088" y="765175"/>
            <a:ext cx="11366500" cy="784225"/>
            <a:chOff x="391" y="482"/>
            <a:chExt cx="5370" cy="494"/>
          </a:xfrm>
        </p:grpSpPr>
        <p:pic>
          <p:nvPicPr>
            <p:cNvPr id="1639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482"/>
              <a:ext cx="537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8" name="Text Box 8"/>
            <p:cNvSpPr txBox="1">
              <a:spLocks noChangeArrowheads="1"/>
            </p:cNvSpPr>
            <p:nvPr/>
          </p:nvSpPr>
          <p:spPr bwMode="auto">
            <a:xfrm>
              <a:off x="444" y="497"/>
              <a:ext cx="5268" cy="479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Требования к аудиториям для участников ГИА</a:t>
              </a:r>
            </a:p>
          </p:txBody>
        </p:sp>
      </p:grp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814388" y="1773238"/>
            <a:ext cx="10825162" cy="23431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аудитории должны быть:</a:t>
            </a:r>
          </a:p>
          <a:p>
            <a:pPr algn="just"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табличка о том, что в аудитории ведется видеонаблюдение;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часы;</a:t>
            </a:r>
          </a:p>
          <a:p>
            <a:pPr algn="just" eaLnBrk="1" hangingPunct="1"/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канцелярские принадлежности (ножницы, ручки);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-"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недопустимости наличия при себе средств связи;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-"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закрыты стенды, плакаты со справочной информацией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5529263"/>
            <a:ext cx="18875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4171950"/>
            <a:ext cx="15367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6390" name="Группа 16"/>
          <p:cNvGrpSpPr>
            <a:grpSpLocks/>
          </p:cNvGrpSpPr>
          <p:nvPr/>
        </p:nvGrpSpPr>
        <p:grpSpPr bwMode="auto">
          <a:xfrm>
            <a:off x="5694363" y="4148138"/>
            <a:ext cx="3532187" cy="2063750"/>
            <a:chOff x="0" y="1857364"/>
            <a:chExt cx="1785950" cy="1756513"/>
          </a:xfrm>
        </p:grpSpPr>
        <p:pic>
          <p:nvPicPr>
            <p:cNvPr id="16393" name="Рисунок 6" descr="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857364"/>
              <a:ext cx="1147650" cy="105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Рисунок 7" descr="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9" b="59184"/>
            <a:stretch>
              <a:fillRect/>
            </a:stretch>
          </p:blipFill>
          <p:spPr bwMode="auto">
            <a:xfrm>
              <a:off x="0" y="2714620"/>
              <a:ext cx="1785950" cy="899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142876" y="2072199"/>
              <a:ext cx="1500198" cy="14295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42876" y="2072199"/>
              <a:ext cx="1500198" cy="14295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1" name="Picture 17" descr="no_mob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4406900"/>
            <a:ext cx="16224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460875"/>
            <a:ext cx="19224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"/>
          <p:cNvGrpSpPr>
            <a:grpSpLocks/>
          </p:cNvGrpSpPr>
          <p:nvPr/>
        </p:nvGrpSpPr>
        <p:grpSpPr bwMode="auto">
          <a:xfrm>
            <a:off x="827088" y="765175"/>
            <a:ext cx="11366500" cy="784225"/>
            <a:chOff x="391" y="482"/>
            <a:chExt cx="5370" cy="494"/>
          </a:xfrm>
        </p:grpSpPr>
        <p:pic>
          <p:nvPicPr>
            <p:cNvPr id="1741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482"/>
              <a:ext cx="537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13" name="Text Box 8"/>
            <p:cNvSpPr txBox="1">
              <a:spLocks noChangeArrowheads="1"/>
            </p:cNvSpPr>
            <p:nvPr/>
          </p:nvSpPr>
          <p:spPr bwMode="auto">
            <a:xfrm>
              <a:off x="444" y="497"/>
              <a:ext cx="5268" cy="479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Требования к аудиториям для участников ГИА с ОВЗ</a:t>
              </a:r>
            </a:p>
          </p:txBody>
        </p:sp>
      </p:grp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584325"/>
            <a:ext cx="1035208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/>
          </p:cNvSpPr>
          <p:nvPr/>
        </p:nvSpPr>
        <p:spPr bwMode="auto">
          <a:xfrm>
            <a:off x="1198563" y="1004888"/>
            <a:ext cx="1069498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Подготовка аудитории при применении технологии</a:t>
            </a:r>
            <a:b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</a:b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печати КИМ в аудитории ППЭ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671638"/>
            <a:ext cx="1038383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231900"/>
            <a:ext cx="9580562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Заголовок 1"/>
          <p:cNvSpPr>
            <a:spLocks/>
          </p:cNvSpPr>
          <p:nvPr/>
        </p:nvSpPr>
        <p:spPr bwMode="auto">
          <a:xfrm>
            <a:off x="1216025" y="811213"/>
            <a:ext cx="106949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Присутствуют в ППЭ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59900" y="6221413"/>
            <a:ext cx="1160463" cy="5413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1" name="Заголовок 1"/>
          <p:cNvSpPr>
            <a:spLocks/>
          </p:cNvSpPr>
          <p:nvPr/>
        </p:nvSpPr>
        <p:spPr bwMode="auto">
          <a:xfrm>
            <a:off x="1216025" y="811213"/>
            <a:ext cx="106949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Общественное наблюдение за проведением ГИА в ППЭ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" y="1231900"/>
            <a:ext cx="1203954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623888" y="1412875"/>
            <a:ext cx="11358562" cy="8826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закон «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Об образовании в Российской Федерации»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 от 29.12.2012  № 273-ФЗ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30236" y="5192712"/>
            <a:ext cx="11360150" cy="8826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Постановление Правительства РФ от 31.08.2013 № 755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623887" y="2476500"/>
            <a:ext cx="11358563" cy="80962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закон Российской Федерации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«Об информации, информационных технологиях и защите информации»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от 27.07.2006 № 149-ФЗ</a:t>
            </a: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623886" y="3467100"/>
            <a:ext cx="11358563" cy="48101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закон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«О персональных данных»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от 27.07. 2006 № 152-ФЗ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630236" y="4129087"/>
            <a:ext cx="11358563" cy="8826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3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закон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«Кодекс Российской Федерации об административных  правонарушениях»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от 30.12.2001 № 195</a:t>
            </a:r>
            <a:r>
              <a:rPr lang="ru-RU" altLang="ru-RU" sz="2000">
                <a:solidFill>
                  <a:srgbClr val="006AB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оловок 1"/>
          <p:cNvSpPr>
            <a:spLocks/>
          </p:cNvSpPr>
          <p:nvPr/>
        </p:nvSpPr>
        <p:spPr bwMode="auto">
          <a:xfrm>
            <a:off x="811213" y="811213"/>
            <a:ext cx="10896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 и правовое обеспечение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4075" y="5964238"/>
            <a:ext cx="2946400" cy="400050"/>
          </a:xfrm>
        </p:spPr>
        <p:txBody>
          <a:bodyPr/>
          <a:lstStyle/>
          <a:p>
            <a:r>
              <a:rPr lang="ru-RU" altLang="ru-RU" sz="2000" smtClean="0"/>
              <a:t>Формат А6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50025" y="5943600"/>
            <a:ext cx="396240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smtClean="0"/>
              <a:t>Формат А5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228725"/>
            <a:ext cx="676433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252538"/>
            <a:ext cx="355600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Заголовок 1"/>
          <p:cNvSpPr>
            <a:spLocks/>
          </p:cNvSpPr>
          <p:nvPr/>
        </p:nvSpPr>
        <p:spPr bwMode="auto">
          <a:xfrm>
            <a:off x="1171575" y="808038"/>
            <a:ext cx="106949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400" b="1">
                <a:solidFill>
                  <a:srgbClr val="D34B58"/>
                </a:solidFill>
                <a:cs typeface="Arial" panose="020B0604020202020204" pitchFamily="34" charset="0"/>
              </a:rPr>
              <a:t>Форма удостоверения общественного наблюдателя в 2017 году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95550" y="669925"/>
            <a:ext cx="9310688" cy="885825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hlink"/>
                </a:solidFill>
              </a:rPr>
              <a:t>Регистрация работников ППЭ в день экзамена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8" y="1368425"/>
            <a:ext cx="6003925" cy="4706938"/>
          </a:xfr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1368425"/>
            <a:ext cx="5729287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779838"/>
            <a:ext cx="6080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62413"/>
            <a:ext cx="5159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Заголовок 1"/>
          <p:cNvSpPr txBox="1">
            <a:spLocks/>
          </p:cNvSpPr>
          <p:nvPr/>
        </p:nvSpPr>
        <p:spPr bwMode="auto">
          <a:xfrm>
            <a:off x="6081713" y="5075238"/>
            <a:ext cx="5807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25" tIns="49213" rIns="98425" bIns="49213" anchor="ctr"/>
          <a:lstStyle>
            <a:lvl1pPr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08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0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100" b="1"/>
              <a:t>ППЭ-07 </a:t>
            </a:r>
          </a:p>
          <a:p>
            <a:pPr algn="ctr" eaLnBrk="1" hangingPunct="1"/>
            <a:r>
              <a:rPr lang="ru-RU" altLang="ru-RU" sz="2100" b="1"/>
              <a:t>«Список работников ППЭ»</a:t>
            </a:r>
          </a:p>
        </p:txBody>
      </p:sp>
      <p:sp>
        <p:nvSpPr>
          <p:cNvPr id="24584" name="Заголовок 1"/>
          <p:cNvSpPr>
            <a:spLocks/>
          </p:cNvSpPr>
          <p:nvPr/>
        </p:nvSpPr>
        <p:spPr bwMode="auto">
          <a:xfrm>
            <a:off x="2495550" y="66992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Регистрация работников ППЭ в день экзамена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95550" y="669925"/>
            <a:ext cx="9310688" cy="885825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hlink"/>
                </a:solidFill>
              </a:rPr>
              <a:t>Регистрация работников ППЭ в день экзамена</a:t>
            </a:r>
          </a:p>
        </p:txBody>
      </p:sp>
      <p:sp>
        <p:nvSpPr>
          <p:cNvPr id="25603" name="Заголовок 1"/>
          <p:cNvSpPr>
            <a:spLocks/>
          </p:cNvSpPr>
          <p:nvPr/>
        </p:nvSpPr>
        <p:spPr bwMode="auto">
          <a:xfrm>
            <a:off x="2495550" y="66992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Регистрация работников ППЭ в день экзамена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393825"/>
            <a:ext cx="918051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>
                <a:solidFill>
                  <a:srgbClr val="D34B58"/>
                </a:solidFill>
                <a:latin typeface="Calibri Light" panose="020F0302020204030204" pitchFamily="34" charset="0"/>
              </a:rPr>
              <a:t>Инструктаж работников ППЭ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2597"/>
            <a:ext cx="9532938" cy="48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>
                <a:solidFill>
                  <a:srgbClr val="D34B58"/>
                </a:solidFill>
                <a:latin typeface="Calibri Light" panose="020F0302020204030204" pitchFamily="34" charset="0"/>
              </a:rPr>
              <a:t>Инструктаж работников ППЭ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424463"/>
            <a:ext cx="9956800" cy="50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628650" y="1050925"/>
            <a:ext cx="11563350" cy="860425"/>
            <a:chOff x="295" y="300"/>
            <a:chExt cx="5463" cy="542"/>
          </a:xfrm>
        </p:grpSpPr>
        <p:pic>
          <p:nvPicPr>
            <p:cNvPr id="2868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00"/>
              <a:ext cx="5464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681" name="Text Box 4"/>
            <p:cNvSpPr txBox="1">
              <a:spLocks noChangeArrowheads="1"/>
            </p:cNvSpPr>
            <p:nvPr/>
          </p:nvSpPr>
          <p:spPr bwMode="auto">
            <a:xfrm>
              <a:off x="343" y="376"/>
              <a:ext cx="5369" cy="414"/>
            </a:xfrm>
            <a:prstGeom prst="rect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При проведении экзамена запрещается</a:t>
              </a:r>
            </a:p>
          </p:txBody>
        </p:sp>
      </p:grp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675746" y="2011364"/>
            <a:ext cx="11418888" cy="646113"/>
            <a:chOff x="307" y="793"/>
            <a:chExt cx="5419" cy="407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793"/>
              <a:ext cx="5420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344" y="851"/>
              <a:ext cx="5348" cy="31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9933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Лицам, привлекаемым к проведению ГИА в день экзамена</a:t>
              </a:r>
            </a:p>
          </p:txBody>
        </p:sp>
      </p:grp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720725" y="2909886"/>
            <a:ext cx="11280775" cy="1247775"/>
          </a:xfrm>
          <a:prstGeom prst="rect">
            <a:avLst/>
          </a:prstGeom>
          <a:solidFill>
            <a:srgbClr val="FF99CC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оказывать содействие  обучающимся, в том числе  передавать им средства связи, электронно-вычислительную технику, фото, аудио и видеоаппаратуру, справочные материалы, письменные заметки и иные средства  хранения и передачи информации</a:t>
            </a:r>
          </a:p>
        </p:txBody>
      </p:sp>
      <p:sp>
        <p:nvSpPr>
          <p:cNvPr id="28677" name="Text Box 12"/>
          <p:cNvSpPr txBox="1">
            <a:spLocks noChangeArrowheads="1"/>
          </p:cNvSpPr>
          <p:nvPr/>
        </p:nvSpPr>
        <p:spPr bwMode="auto">
          <a:xfrm>
            <a:off x="720724" y="4340225"/>
            <a:ext cx="11280775" cy="1622425"/>
          </a:xfrm>
          <a:prstGeom prst="rect">
            <a:avLst/>
          </a:prstGeom>
          <a:solidFill>
            <a:srgbClr val="FF99CC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иметь при себе средства связи;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выносить из аудитории и ППЭ экзаменационные материалы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бумажном или электронном носителях, фотографировать экзаменационные материалы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2032000" y="1828800"/>
            <a:ext cx="8955088" cy="2814638"/>
            <a:chOff x="960" y="1152"/>
            <a:chExt cx="4231" cy="1773"/>
          </a:xfrm>
        </p:grpSpPr>
        <p:pic>
          <p:nvPicPr>
            <p:cNvPr id="296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4232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1077" y="1208"/>
              <a:ext cx="4003" cy="1614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2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Обязанности организаторов  ППЭ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331788" y="1069975"/>
            <a:ext cx="11566525" cy="862013"/>
            <a:chOff x="295" y="346"/>
            <a:chExt cx="5464" cy="543"/>
          </a:xfrm>
        </p:grpSpPr>
        <p:pic>
          <p:nvPicPr>
            <p:cNvPr id="307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46"/>
              <a:ext cx="5465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35" name="Text Box 4"/>
            <p:cNvSpPr txBox="1">
              <a:spLocks noChangeArrowheads="1"/>
            </p:cNvSpPr>
            <p:nvPr/>
          </p:nvSpPr>
          <p:spPr bwMode="auto">
            <a:xfrm>
              <a:off x="343" y="422"/>
              <a:ext cx="5370" cy="415"/>
            </a:xfrm>
            <a:prstGeom prst="rect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Роли организаторов вне аудитории</a:t>
              </a:r>
            </a:p>
          </p:txBody>
        </p:sp>
      </p:grpSp>
      <p:grpSp>
        <p:nvGrpSpPr>
          <p:cNvPr id="30723" name="Group 5"/>
          <p:cNvGrpSpPr>
            <a:grpSpLocks/>
          </p:cNvGrpSpPr>
          <p:nvPr/>
        </p:nvGrpSpPr>
        <p:grpSpPr bwMode="auto">
          <a:xfrm>
            <a:off x="420688" y="2005013"/>
            <a:ext cx="11477625" cy="831850"/>
            <a:chOff x="337" y="935"/>
            <a:chExt cx="5422" cy="524"/>
          </a:xfrm>
        </p:grpSpPr>
        <p:pic>
          <p:nvPicPr>
            <p:cNvPr id="307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" y="935"/>
              <a:ext cx="5423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33" name="Text Box 7"/>
            <p:cNvSpPr txBox="1">
              <a:spLocks noChangeArrowheads="1"/>
            </p:cNvSpPr>
            <p:nvPr/>
          </p:nvSpPr>
          <p:spPr bwMode="auto">
            <a:xfrm>
              <a:off x="375" y="1010"/>
              <a:ext cx="5350" cy="40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9933"/>
              </a:solidFill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Организаторы вне аудитории</a:t>
              </a:r>
              <a:r>
                <a:rPr lang="ru-RU" altLang="ru-RU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0724" name="Group 8"/>
          <p:cNvGrpSpPr>
            <a:grpSpLocks/>
          </p:cNvGrpSpPr>
          <p:nvPr/>
        </p:nvGrpSpPr>
        <p:grpSpPr bwMode="auto">
          <a:xfrm>
            <a:off x="1771650" y="2941638"/>
            <a:ext cx="2284413" cy="1106487"/>
            <a:chOff x="975" y="1525"/>
            <a:chExt cx="1079" cy="697"/>
          </a:xfrm>
        </p:grpSpPr>
        <p:pic>
          <p:nvPicPr>
            <p:cNvPr id="3073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525"/>
              <a:ext cx="1080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31" name="Text Box 10"/>
            <p:cNvSpPr txBox="1">
              <a:spLocks noChangeArrowheads="1"/>
            </p:cNvSpPr>
            <p:nvPr/>
          </p:nvSpPr>
          <p:spPr bwMode="auto">
            <a:xfrm>
              <a:off x="1262" y="1549"/>
              <a:ext cx="508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725" name="Group 11"/>
          <p:cNvGrpSpPr>
            <a:grpSpLocks/>
          </p:cNvGrpSpPr>
          <p:nvPr/>
        </p:nvGrpSpPr>
        <p:grpSpPr bwMode="auto">
          <a:xfrm>
            <a:off x="7723188" y="2870200"/>
            <a:ext cx="2239962" cy="2130425"/>
            <a:chOff x="3787" y="1480"/>
            <a:chExt cx="1058" cy="1342"/>
          </a:xfrm>
        </p:grpSpPr>
        <p:pic>
          <p:nvPicPr>
            <p:cNvPr id="30728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480"/>
              <a:ext cx="1059" cy="1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29" name="Text Box 13"/>
            <p:cNvSpPr txBox="1">
              <a:spLocks noChangeArrowheads="1"/>
            </p:cNvSpPr>
            <p:nvPr/>
          </p:nvSpPr>
          <p:spPr bwMode="auto">
            <a:xfrm>
              <a:off x="4070" y="1505"/>
              <a:ext cx="498" cy="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811213" y="4165600"/>
            <a:ext cx="4319587" cy="8826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Дежурные на входе </a:t>
            </a:r>
            <a:b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в ППЭ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6477000" y="5102225"/>
            <a:ext cx="4319588" cy="5175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Дежурные на этаже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" y="597694"/>
            <a:ext cx="12138025" cy="885825"/>
          </a:xfrm>
        </p:spPr>
        <p:txBody>
          <a:bodyPr lIns="117180" tIns="58591" rIns="117180" bIns="58591"/>
          <a:lstStyle/>
          <a:p>
            <a:pPr algn="ctr"/>
            <a:r>
              <a:rPr lang="ru-RU" altLang="ru-RU" sz="3600" b="1" dirty="0" smtClean="0">
                <a:solidFill>
                  <a:srgbClr val="FF0000"/>
                </a:solidFill>
              </a:rPr>
              <a:t>Печать КИМ в аудиториях ППЭ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4294967295"/>
          </p:nvPr>
        </p:nvSpPr>
        <p:spPr>
          <a:xfrm>
            <a:off x="566738" y="1335088"/>
            <a:ext cx="10974387" cy="4525962"/>
          </a:xfrm>
        </p:spPr>
        <p:txBody>
          <a:bodyPr lIns="117180" tIns="58591" rIns="117180" bIns="58591"/>
          <a:lstStyle/>
          <a:p>
            <a:pPr marL="639763" indent="-639763" algn="ctr" defTabSz="1708150">
              <a:buFont typeface="Arial" panose="020B0604020202020204" pitchFamily="34" charset="0"/>
              <a:buNone/>
            </a:pPr>
            <a:r>
              <a:rPr lang="ru-RU" altLang="ru-RU" sz="2000" b="1" smtClean="0">
                <a:solidFill>
                  <a:srgbClr val="006AB3"/>
                </a:solidFill>
              </a:rPr>
              <a:t>В процессе использования технологии печати КИМ в аудитории ППЭ следует учитывать следующее распределение функций между двумя организаторами в аудитории</a:t>
            </a: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517775"/>
            <a:ext cx="33639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2289175"/>
            <a:ext cx="1944687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685800" y="4084638"/>
            <a:ext cx="5197475" cy="8588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525" algn="ctr">
            <a:solidFill>
              <a:srgbClr val="87888A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2728" tIns="31364" rIns="62728" bIns="31364" anchor="ctr"/>
          <a:lstStyle/>
          <a:p>
            <a:pPr algn="ctr" defTabSz="1171575">
              <a:defRPr/>
            </a:pPr>
            <a:r>
              <a:rPr lang="ru-RU" sz="2300" b="1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Организатор 2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6367463" y="4084638"/>
            <a:ext cx="5199062" cy="8588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525" algn="ctr">
            <a:solidFill>
              <a:srgbClr val="87888A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2728" tIns="31364" rIns="62728" bIns="31364" anchor="ctr"/>
          <a:lstStyle/>
          <a:p>
            <a:pPr algn="ctr" defTabSz="1171575">
              <a:defRPr/>
            </a:pPr>
            <a:r>
              <a:rPr lang="ru-RU" sz="2300" b="1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Организатор 1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6367463" y="5160963"/>
            <a:ext cx="5199062" cy="83661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87888A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728" tIns="31364" rIns="62728" bIns="31364" anchor="ctr"/>
          <a:lstStyle/>
          <a:p>
            <a:pPr algn="ctr" defTabSz="1171575">
              <a:defRPr/>
            </a:pPr>
            <a:r>
              <a:rPr lang="ru-RU" sz="2200">
                <a:solidFill>
                  <a:srgbClr val="006AB3"/>
                </a:solidFill>
              </a:rPr>
              <a:t>является оператором станции печати КИМ</a:t>
            </a:r>
            <a:endParaRPr lang="ru-RU" sz="2200" b="1">
              <a:solidFill>
                <a:srgbClr val="006AB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685800" y="5159374"/>
            <a:ext cx="5197475" cy="11017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87888A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728" tIns="31364" rIns="62728" bIns="31364" anchor="ctr"/>
          <a:lstStyle/>
          <a:p>
            <a:pPr algn="ctr" defTabSz="1171575">
              <a:defRPr/>
            </a:pPr>
            <a:r>
              <a:rPr lang="ru-RU" sz="2200" dirty="0">
                <a:solidFill>
                  <a:srgbClr val="006AB3"/>
                </a:solidFill>
              </a:rPr>
              <a:t>выполняет инструктаж участников апробации и комплектование напечатанных КИМ с ИК</a:t>
            </a:r>
            <a:endParaRPr lang="ru-RU" sz="2200" b="1" dirty="0">
              <a:solidFill>
                <a:srgbClr val="006AB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98425" y="1476375"/>
            <a:ext cx="11963400" cy="1700213"/>
            <a:chOff x="107" y="402"/>
            <a:chExt cx="5652" cy="1071"/>
          </a:xfrm>
        </p:grpSpPr>
        <p:pic>
          <p:nvPicPr>
            <p:cNvPr id="3277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402"/>
              <a:ext cx="5653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2774" name="Text Box 4"/>
            <p:cNvSpPr txBox="1">
              <a:spLocks noChangeArrowheads="1"/>
            </p:cNvSpPr>
            <p:nvPr/>
          </p:nvSpPr>
          <p:spPr bwMode="auto">
            <a:xfrm>
              <a:off x="265" y="436"/>
              <a:ext cx="5346" cy="976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27013" y="1916113"/>
            <a:ext cx="115204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подготовки к проведению ГИА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 ППЭ обязаны: 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465138" y="3467100"/>
            <a:ext cx="11229975" cy="236061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 обучение по: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процедуре проведения экзамена;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правилам заполнения бланков ответов участников экзамена;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порядку оформления ведомостей, протоколов, актов и служебных документов в аудитории и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8463" y="2847181"/>
            <a:ext cx="11466514" cy="13716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Приказ Министерства образования и науки Российской Федерации «Об утверждении Порядка  аккредитации граждан в качестве общественных наблюдателей при проведении государственной  итоговой аттестации по образовательным программам  основного общего и среднего общего образования, всероссийской олимпиады школьников и олимпиад школьников» от 28.06.2013  № 491</a:t>
            </a:r>
          </a:p>
        </p:txBody>
      </p:sp>
      <p:sp>
        <p:nvSpPr>
          <p:cNvPr id="4099" name="Заголовок 1"/>
          <p:cNvSpPr>
            <a:spLocks/>
          </p:cNvSpPr>
          <p:nvPr/>
        </p:nvSpPr>
        <p:spPr bwMode="auto">
          <a:xfrm>
            <a:off x="811213" y="811213"/>
            <a:ext cx="10896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 и правовое обеспечение 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398463" y="1379538"/>
            <a:ext cx="11466514" cy="124777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Приказ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Минобрнауки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от 26.12.2013   № 1400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 Об утверждении Порядка проведения государственной итоговой аттестации по образовательным программам основного общего образования»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92115" y="4438649"/>
            <a:ext cx="11472862" cy="198120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Приказ Министерства образования и науки Российской Федерации «Об утверждении Порядка разработки, использования и хранения контрольных измерительных материалов проведения государственной итоговой  аттестации по образовательным программам основного общего образования и порядка разработки, использования и хранения контрольных измерительных материалов при проведении государственной итоговой  аттестации по образовательным программам среднего общего образования» от 17.12.2013</a:t>
            </a: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№</a:t>
            </a: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1274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187" y="582453"/>
            <a:ext cx="7194019" cy="886493"/>
          </a:xfrm>
        </p:spPr>
        <p:txBody>
          <a:bodyPr/>
          <a:lstStyle/>
          <a:p>
            <a:r>
              <a:rPr lang="ru-RU" dirty="0"/>
              <a:t>Явка в ППЭ</a:t>
            </a:r>
          </a:p>
        </p:txBody>
      </p:sp>
      <p:sp>
        <p:nvSpPr>
          <p:cNvPr id="4" name="Нашивка 3"/>
          <p:cNvSpPr/>
          <p:nvPr/>
        </p:nvSpPr>
        <p:spPr>
          <a:xfrm>
            <a:off x="529106" y="1571858"/>
            <a:ext cx="7854799" cy="663530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76" dirty="0">
                <a:solidFill>
                  <a:schemeClr val="tx1"/>
                </a:solidFill>
              </a:rPr>
              <a:t>РУКОВОДИТЕЛЬ ППЭ,</a:t>
            </a:r>
            <a:br>
              <a:rPr lang="ru-RU" sz="1876" dirty="0">
                <a:solidFill>
                  <a:schemeClr val="tx1"/>
                </a:solidFill>
              </a:rPr>
            </a:br>
            <a:r>
              <a:rPr lang="ru-RU" sz="1876" dirty="0">
                <a:solidFill>
                  <a:schemeClr val="tx1"/>
                </a:solidFill>
              </a:rPr>
              <a:t>ПОМОЩНИКИ РУКОВОДИТЕЛЯ ППЭ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313549"/>
            <a:ext cx="7926705" cy="7183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75455"/>
            <a:ext cx="7926705" cy="7183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37361"/>
            <a:ext cx="7926705" cy="7183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99266"/>
            <a:ext cx="7926705" cy="7183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5348430"/>
            <a:ext cx="7926705" cy="718379"/>
          </a:xfrm>
          <a:prstGeom prst="rect">
            <a:avLst/>
          </a:prstGeom>
        </p:spPr>
      </p:pic>
      <p:sp>
        <p:nvSpPr>
          <p:cNvPr id="18" name="Нашивка 17"/>
          <p:cNvSpPr/>
          <p:nvPr/>
        </p:nvSpPr>
        <p:spPr>
          <a:xfrm>
            <a:off x="8355352" y="1609270"/>
            <a:ext cx="2973048" cy="663530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41" b="1" dirty="0">
                <a:solidFill>
                  <a:schemeClr val="tx1"/>
                </a:solidFill>
              </a:rPr>
              <a:t>Не позднее 7.30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5352" y="2335312"/>
            <a:ext cx="3016467" cy="6790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5353" y="3095112"/>
            <a:ext cx="3016467" cy="6790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5351" y="3854912"/>
            <a:ext cx="3016467" cy="6790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5351" y="4614712"/>
            <a:ext cx="3016467" cy="6790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5351" y="5368087"/>
            <a:ext cx="3016467" cy="67906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62001" y="2393071"/>
            <a:ext cx="7244374" cy="66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76" dirty="0"/>
              <a:t>ЧЛЕНЫ ГЭК</a:t>
            </a:r>
            <a:br>
              <a:rPr lang="ru-RU" sz="1876" dirty="0"/>
            </a:br>
            <a:endParaRPr lang="ru-RU" sz="1876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62001" y="3281278"/>
            <a:ext cx="5715461" cy="38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76" dirty="0"/>
              <a:t>ОРГАНИЗАТОРЫ В АУДИТОРИИ ППЭ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2001" y="4015291"/>
            <a:ext cx="7244373" cy="38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76" dirty="0"/>
              <a:t>ОРГАНИЗАТОРЫ ВНЕ АУДИТОРИИ ППЭ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62001" y="4773813"/>
            <a:ext cx="5396976" cy="38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76" dirty="0"/>
              <a:t>ОБЩЕСТВЕННЫЕ НАБЛЮДАТЕЛИ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62001" y="5554254"/>
            <a:ext cx="3391684" cy="38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76" dirty="0"/>
              <a:t>УЧАСТНИКИ ЕГЭ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783782" y="2529641"/>
            <a:ext cx="2031927" cy="34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41" b="1" dirty="0"/>
              <a:t>Не позднее 7.30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877206" y="3284247"/>
            <a:ext cx="2780161" cy="34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41" b="1" dirty="0"/>
              <a:t>Не позднее 7.50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688706" y="4026549"/>
            <a:ext cx="2200736" cy="34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41" b="1" dirty="0"/>
              <a:t>Не позднее 8.00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670426" y="4694082"/>
            <a:ext cx="2086214" cy="59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41" b="1" dirty="0"/>
              <a:t>Не позднее, чем за 1 час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670426" y="5535200"/>
            <a:ext cx="1371864" cy="34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41" b="1" dirty="0"/>
              <a:t>с 9.00</a:t>
            </a:r>
          </a:p>
        </p:txBody>
      </p:sp>
    </p:spTree>
    <p:extLst>
      <p:ext uri="{BB962C8B-B14F-4D97-AF65-F5344CB8AC3E}">
        <p14:creationId xmlns:p14="http://schemas.microsoft.com/office/powerpoint/2010/main" val="1907287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9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Подготовительные мероприятия в день экзамена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06359" y="3777374"/>
            <a:ext cx="979283" cy="17155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856958" y="1442638"/>
            <a:ext cx="8478085" cy="465196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10" dirty="0">
                <a:solidFill>
                  <a:schemeClr val="bg1"/>
                </a:solidFill>
              </a:rPr>
              <a:t>Руководитель ППЭ и член ГЭК прибывают в ППЭ не позднее 7.30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2085" y="2056640"/>
            <a:ext cx="9034146" cy="20338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76" b="1" i="1" dirty="0">
                <a:solidFill>
                  <a:srgbClr val="006AB3"/>
                </a:solidFill>
              </a:rPr>
              <a:t>До организации входа участников в ППЭ руководитель ППЭ осуществляет: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876" dirty="0">
                <a:solidFill>
                  <a:srgbClr val="006AB3"/>
                </a:solidFill>
              </a:rPr>
              <a:t>Получение экзаменационных материалов (форма 14-ППЭ), проверка комплектности и целостности ЭМ, размещение их в сейфе ППЭ – </a:t>
            </a:r>
            <a:r>
              <a:rPr lang="ru-RU" sz="1876" b="1" dirty="0">
                <a:solidFill>
                  <a:srgbClr val="006AB3"/>
                </a:solidFill>
              </a:rPr>
              <a:t>не позднее 7.30</a:t>
            </a:r>
            <a:r>
              <a:rPr lang="ru-RU" sz="1876" dirty="0">
                <a:solidFill>
                  <a:srgbClr val="006AB3"/>
                </a:solidFill>
              </a:rPr>
              <a:t>;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876" dirty="0">
                <a:solidFill>
                  <a:srgbClr val="006AB3"/>
                </a:solidFill>
              </a:rPr>
              <a:t>Вскрытие пакета руководителя ППЭ, регистрация (по форме ППЭ-07), распределение, назначение ответственных организаторов (форма ППЭ-07) – </a:t>
            </a:r>
            <a:r>
              <a:rPr lang="ru-RU" sz="1876" b="1" dirty="0">
                <a:solidFill>
                  <a:srgbClr val="006AB3"/>
                </a:solidFill>
              </a:rPr>
              <a:t>7.50</a:t>
            </a:r>
            <a:r>
              <a:rPr lang="ru-RU" sz="1876" dirty="0">
                <a:solidFill>
                  <a:srgbClr val="006AB3"/>
                </a:solidFill>
              </a:rPr>
              <a:t>;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876" dirty="0">
                <a:solidFill>
                  <a:srgbClr val="006AB3"/>
                </a:solidFill>
              </a:rPr>
              <a:t> Проведение краткого инструктажа организаторов и работников ППЭ, выдача ведомостей и протоколов организаторам – </a:t>
            </a:r>
            <a:r>
              <a:rPr lang="ru-RU" sz="1876" b="1" dirty="0">
                <a:solidFill>
                  <a:srgbClr val="006AB3"/>
                </a:solidFill>
              </a:rPr>
              <a:t>не ранее 8.15</a:t>
            </a:r>
            <a:r>
              <a:rPr lang="ru-RU" sz="1876" dirty="0">
                <a:solidFill>
                  <a:srgbClr val="006AB3"/>
                </a:solidFill>
              </a:rPr>
              <a:t>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12084" y="4225395"/>
            <a:ext cx="5202912" cy="24359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41" b="1" i="1" dirty="0">
                <a:solidFill>
                  <a:srgbClr val="006AB3"/>
                </a:solidFill>
              </a:rPr>
              <a:t>Организаторам в аудиториях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641" dirty="0">
                <a:solidFill>
                  <a:srgbClr val="006AB3"/>
                </a:solidFill>
              </a:rPr>
              <a:t>списки участников экзамена в аудиториях, протоколы (формы ППЭ-05-01, ППЭ-05-02, 12-02, 12-03, ППЭ-16);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641" dirty="0">
                <a:solidFill>
                  <a:srgbClr val="006AB3"/>
                </a:solidFill>
              </a:rPr>
              <a:t>таблички с номером аудитории, ножницы;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641" dirty="0">
                <a:solidFill>
                  <a:srgbClr val="006AB3"/>
                </a:solidFill>
              </a:rPr>
              <a:t>инструкцию, зачитываемую организатором в аудитории перед началом экзамена для участников;</a:t>
            </a:r>
          </a:p>
          <a:p>
            <a:pPr marL="268011" indent="-268011">
              <a:buFont typeface="Wingdings" panose="05000000000000000000" pitchFamily="2" charset="2"/>
              <a:buChar char="ü"/>
            </a:pPr>
            <a:r>
              <a:rPr lang="ru-RU" sz="1641" dirty="0">
                <a:solidFill>
                  <a:srgbClr val="006AB3"/>
                </a:solidFill>
              </a:rPr>
              <a:t>Черновики, конверты для упаковки черновиков;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30324" y="4546944"/>
            <a:ext cx="3131090" cy="17666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41" b="1" i="1" dirty="0">
                <a:solidFill>
                  <a:srgbClr val="006AB3"/>
                </a:solidFill>
              </a:rPr>
              <a:t>Ответственному организатору вне аудитории </a:t>
            </a:r>
          </a:p>
          <a:p>
            <a:pPr algn="ctr"/>
            <a:r>
              <a:rPr lang="ru-RU" sz="1641" dirty="0">
                <a:solidFill>
                  <a:srgbClr val="006AB3"/>
                </a:solidFill>
              </a:rPr>
              <a:t>ППЭ-06-01 – для размещения  на информационном стенде при входе в ППЭ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5621" y="4090505"/>
            <a:ext cx="974025" cy="507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9458" y="4093530"/>
            <a:ext cx="1350489" cy="2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17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1063014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Подготовка </a:t>
            </a:r>
            <a:r>
              <a:rPr lang="ru-RU" sz="4000" dirty="0"/>
              <a:t>аудиторий</a:t>
            </a:r>
            <a:r>
              <a:rPr lang="ru-RU" dirty="0"/>
              <a:t> ППЭ организаторами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2035940"/>
            <a:ext cx="10782300" cy="4525963"/>
          </a:xfrm>
        </p:spPr>
        <p:txBody>
          <a:bodyPr>
            <a:normAutofit/>
          </a:bodyPr>
          <a:lstStyle/>
          <a:p>
            <a:r>
              <a:rPr lang="ru-RU" sz="2110" dirty="0"/>
              <a:t>Не позднее 8.45 пройти в свою аудиторию, проверить ее готовность к экзамену и приступить к выполнению своих обязанностей;</a:t>
            </a:r>
          </a:p>
          <a:p>
            <a:r>
              <a:rPr lang="ru-RU" sz="2110" dirty="0"/>
              <a:t>Вывесить у входа в аудиторию 1 экз. списка участников в аудитории ППЭ (ППЭ-05-01).</a:t>
            </a:r>
          </a:p>
          <a:p>
            <a:r>
              <a:rPr lang="ru-RU" sz="2110" dirty="0"/>
              <a:t>Подготовить на доске необходимую информацию для заполнения бланков регистрации.</a:t>
            </a:r>
          </a:p>
          <a:p>
            <a:endParaRPr lang="ru-RU" sz="2110" dirty="0"/>
          </a:p>
          <a:p>
            <a:r>
              <a:rPr lang="ru-RU" sz="2110" dirty="0"/>
              <a:t> Раздать на рабочие места </a:t>
            </a:r>
          </a:p>
          <a:p>
            <a:pPr marL="375029" indent="101435">
              <a:buNone/>
            </a:pPr>
            <a:r>
              <a:rPr lang="ru-RU" sz="2110" dirty="0"/>
              <a:t>участников черновики </a:t>
            </a:r>
          </a:p>
          <a:p>
            <a:pPr marL="375029" indent="101435">
              <a:buNone/>
            </a:pPr>
            <a:r>
              <a:rPr lang="ru-RU" sz="2110" dirty="0"/>
              <a:t>(минимальное количество – </a:t>
            </a:r>
          </a:p>
          <a:p>
            <a:pPr marL="375029" indent="101435">
              <a:buNone/>
            </a:pPr>
            <a:r>
              <a:rPr lang="ru-RU" sz="2110" dirty="0"/>
              <a:t>два листа) на каждого участника.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1116" y="3888602"/>
            <a:ext cx="6098225" cy="2321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6513" y="1525824"/>
            <a:ext cx="6843715" cy="417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10" b="1" dirty="0">
                <a:solidFill>
                  <a:srgbClr val="006AB3"/>
                </a:solidFill>
              </a:rPr>
              <a:t>Организаторы в аудитории обязаны:</a:t>
            </a:r>
          </a:p>
        </p:txBody>
      </p:sp>
    </p:spTree>
    <p:extLst>
      <p:ext uri="{BB962C8B-B14F-4D97-AF65-F5344CB8AC3E}">
        <p14:creationId xmlns:p14="http://schemas.microsoft.com/office/powerpoint/2010/main" val="361470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527050" y="333375"/>
            <a:ext cx="11468100" cy="1258888"/>
            <a:chOff x="294" y="412"/>
            <a:chExt cx="5418" cy="793"/>
          </a:xfrm>
        </p:grpSpPr>
        <p:pic>
          <p:nvPicPr>
            <p:cNvPr id="3380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412"/>
              <a:ext cx="5418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3802" name="Text Box 3"/>
            <p:cNvSpPr txBox="1">
              <a:spLocks noChangeArrowheads="1"/>
            </p:cNvSpPr>
            <p:nvPr/>
          </p:nvSpPr>
          <p:spPr bwMode="auto">
            <a:xfrm>
              <a:off x="362" y="581"/>
              <a:ext cx="5316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день проведения экзамена организаторы должны:</a:t>
              </a:r>
            </a:p>
          </p:txBody>
        </p:sp>
      </p:grp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90563" y="3030537"/>
            <a:ext cx="11233150" cy="10795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зарегистрироваться </a:t>
            </a:r>
            <a:r>
              <a:rPr lang="ru-RU" altLang="ru-RU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себе иметь паспорт) – подпись в форме ППЭ-07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90563" y="6259513"/>
            <a:ext cx="11279187" cy="5905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получить бейджи с соответствующей информацией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690563" y="4160837"/>
            <a:ext cx="11277600" cy="13827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информацию: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распределении в аудитории, о назначении ответственных организаторов  в аудитории и о распределении</a:t>
            </a:r>
            <a:r>
              <a:rPr lang="ru-RU" altLang="ru-RU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организаторов вне аудитории по местам дежурства</a:t>
            </a:r>
            <a:endParaRPr lang="ru-RU" altLang="ru-RU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704850" y="1612900"/>
            <a:ext cx="11279188" cy="65246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явиться в ППЭ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>
                <a:solidFill>
                  <a:srgbClr val="CC3300"/>
                </a:solidFill>
                <a:latin typeface="Times New Roman" panose="02020603050405020304" pitchFamily="18" charset="0"/>
              </a:rPr>
              <a:t>не позднее 08.30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700617" y="2321719"/>
            <a:ext cx="11279187" cy="65246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- оставить личные вещи в специальной аудитории</a:t>
            </a:r>
            <a:endParaRPr lang="ru-RU" altLang="ru-RU" sz="2800" b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682626" y="5606256"/>
            <a:ext cx="11280775" cy="5905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пройти</a:t>
            </a:r>
            <a:r>
              <a:rPr lang="ru-RU" altLang="ru-RU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инструктаж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09550" y="1798638"/>
            <a:ext cx="11682413" cy="46069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Не позднее 09.00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в штабе ППЭ получить:</a:t>
            </a: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форму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ППЭ-05-01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«Список участников ГИА в аудитории»;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форму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ППЭ-05-02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2400">
                <a:latin typeface="Times New Roman" panose="02020603050405020304" pitchFamily="18" charset="0"/>
              </a:rPr>
              <a:t>Протокол проведения ГИА в аудитории ППЭ»;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- форму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ППЭ-12-02 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«Ведомость коррекции персональных данных участников ГИА в аудитории»;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форму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ППЭ-16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« Расшифровка кодов образовательных организаций»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бумагу для черновиков;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инструкцию для организаторов в аудиторию;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сценарий проведения инструктажа для участников экзамена;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сопроводительный бланк к экз.матер. (Форма ППЭ-9 11-01);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- конверт для упаковки использованных черновиков;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- памятку со сроками ознакомления обучающихся с результатами экзамена</a:t>
            </a:r>
          </a:p>
        </p:txBody>
      </p:sp>
      <p:grpSp>
        <p:nvGrpSpPr>
          <p:cNvPr id="34819" name="Group 6"/>
          <p:cNvGrpSpPr>
            <a:grpSpLocks/>
          </p:cNvGrpSpPr>
          <p:nvPr/>
        </p:nvGrpSpPr>
        <p:grpSpPr bwMode="auto">
          <a:xfrm>
            <a:off x="1495425" y="831850"/>
            <a:ext cx="10174288" cy="784225"/>
            <a:chOff x="227" y="340"/>
            <a:chExt cx="5670" cy="494"/>
          </a:xfrm>
        </p:grpSpPr>
        <p:pic>
          <p:nvPicPr>
            <p:cNvPr id="3482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0"/>
              <a:ext cx="567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4821" name="Text Box 8"/>
            <p:cNvSpPr txBox="1">
              <a:spLocks noChangeArrowheads="1"/>
            </p:cNvSpPr>
            <p:nvPr/>
          </p:nvSpPr>
          <p:spPr bwMode="auto">
            <a:xfrm>
              <a:off x="322" y="353"/>
              <a:ext cx="5563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Ответственный организатор в аудитории должен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0888" y="947738"/>
            <a:ext cx="10517187" cy="4352925"/>
          </a:xfrm>
        </p:spPr>
        <p:txBody>
          <a:bodyPr lIns="90000" tIns="46800" rIns="90000" bIns="46800"/>
          <a:lstStyle/>
          <a:p>
            <a:pPr marL="342900" indent="-342900" defTabSz="449263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  <a:p>
            <a:pPr marL="342900" indent="-342900" defTabSz="449263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/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561975" y="1882775"/>
            <a:ext cx="11258550" cy="831850"/>
            <a:chOff x="227" y="340"/>
            <a:chExt cx="5670" cy="524"/>
          </a:xfrm>
        </p:grpSpPr>
        <p:pic>
          <p:nvPicPr>
            <p:cNvPr id="3584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0"/>
              <a:ext cx="567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5847" name="Text Box 5"/>
            <p:cNvSpPr txBox="1">
              <a:spLocks noChangeArrowheads="1"/>
            </p:cNvSpPr>
            <p:nvPr/>
          </p:nvSpPr>
          <p:spPr bwMode="auto">
            <a:xfrm>
              <a:off x="322" y="353"/>
              <a:ext cx="5563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2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Организатор вне аудитории должен</a:t>
              </a:r>
            </a:p>
          </p:txBody>
        </p:sp>
      </p:grp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517525" y="3930650"/>
            <a:ext cx="11472863" cy="193357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дежурный на входе: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- форму 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ППЭ-06-01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«Список участников ГИА образовательной организации»  - по 3 экземпляра;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форму 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ППЭ-20 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«Акт об идентификации личности участника ГИА»</a:t>
            </a:r>
            <a:endParaRPr lang="ru-RU" altLang="ru-RU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685800" y="2944813"/>
            <a:ext cx="11134725" cy="65246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>
                <a:solidFill>
                  <a:srgbClr val="CC3300"/>
                </a:solidFill>
                <a:latin typeface="Times New Roman" panose="02020603050405020304" pitchFamily="18" charset="0"/>
              </a:rPr>
              <a:t>Не позднее 09.00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получить у руководителя ППЭ: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27000"/>
            <a:ext cx="1068228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Заголовок 1"/>
          <p:cNvSpPr>
            <a:spLocks/>
          </p:cNvSpPr>
          <p:nvPr/>
        </p:nvSpPr>
        <p:spPr bwMode="auto">
          <a:xfrm>
            <a:off x="623888" y="5373688"/>
            <a:ext cx="105854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b="1">
                <a:solidFill>
                  <a:srgbClr val="F8263A"/>
                </a:solidFill>
              </a:rPr>
              <a:t>Если участник ЕГЭ опоздал на экзамен (но не более, чем на два часа от начала проведения экзамена (10:00)), он допускается к сдаче ЕГЭ в установленном порядке, при этом время окончания экзамена не продлевается, о чем сообщается участнику ЕГЭ.</a:t>
            </a:r>
            <a:r>
              <a:rPr lang="ru-RU" altLang="ru-RU">
                <a:solidFill>
                  <a:srgbClr val="F8263A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Идентификация личности участников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695450"/>
            <a:ext cx="1015523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1511300"/>
            <a:ext cx="5543550" cy="5026025"/>
          </a:xfrm>
        </p:spPr>
      </p:pic>
      <p:sp>
        <p:nvSpPr>
          <p:cNvPr id="5" name="Прямоугольник 4"/>
          <p:cNvSpPr/>
          <p:nvPr/>
        </p:nvSpPr>
        <p:spPr>
          <a:xfrm>
            <a:off x="7050088" y="2716213"/>
            <a:ext cx="4048125" cy="3636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200">
                <a:solidFill>
                  <a:srgbClr val="0033CC"/>
                </a:solidFill>
                <a:latin typeface="Arial" pitchFamily="34" charset="0"/>
              </a:rPr>
              <a:t>В случае отсутствия у обучающегося документа, удостоверяющего личность, форма ППЭ-20 заполняется сопровождающим от ОО в присутствии члена ГЭК при входе в ППЭ</a:t>
            </a:r>
          </a:p>
          <a:p>
            <a:pPr algn="ctr">
              <a:defRPr/>
            </a:pPr>
            <a:r>
              <a:rPr lang="ru-RU" b="1">
                <a:solidFill>
                  <a:srgbClr val="FF5050"/>
                </a:solidFill>
                <a:latin typeface="Arial" pitchFamily="34" charset="0"/>
              </a:rPr>
              <a:t>Обязательно наличие паспорта у сопровождающего</a:t>
            </a:r>
          </a:p>
          <a:p>
            <a:pPr algn="ctr">
              <a:defRPr/>
            </a:pPr>
            <a:r>
              <a:rPr lang="ru-RU" sz="2200">
                <a:solidFill>
                  <a:srgbClr val="0033CC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6583363" y="1503363"/>
            <a:ext cx="51435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/>
              <a:t>форма ППЭ-20 </a:t>
            </a:r>
          </a:p>
          <a:p>
            <a:pPr algn="ctr" eaLnBrk="1" hangingPunct="1"/>
            <a:r>
              <a:rPr lang="ru-RU" altLang="ru-RU" sz="2200" b="1"/>
              <a:t>«Акт об идентификации личности участника ГИА»</a:t>
            </a:r>
          </a:p>
        </p:txBody>
      </p:sp>
      <p:sp>
        <p:nvSpPr>
          <p:cNvPr id="38917" name="Заголовок 1"/>
          <p:cNvSpPr>
            <a:spLocks/>
          </p:cNvSpPr>
          <p:nvPr/>
        </p:nvSpPr>
        <p:spPr bwMode="auto">
          <a:xfrm>
            <a:off x="341313" y="614363"/>
            <a:ext cx="116982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600" b="1">
                <a:solidFill>
                  <a:schemeClr val="hlink"/>
                </a:solidFill>
                <a:latin typeface="Calibri Light" panose="020F0302020204030204" pitchFamily="34" charset="0"/>
              </a:rPr>
              <a:t>Формы ППЭ вне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Идентификация личности участников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601788"/>
            <a:ext cx="103711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641350" y="1065214"/>
            <a:ext cx="11271250" cy="757237"/>
            <a:chOff x="340" y="346"/>
            <a:chExt cx="5325" cy="477"/>
          </a:xfrm>
        </p:grpSpPr>
        <p:pic>
          <p:nvPicPr>
            <p:cNvPr id="51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46"/>
              <a:ext cx="5326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6" name="Text Box 4"/>
            <p:cNvSpPr txBox="1">
              <a:spLocks noChangeArrowheads="1"/>
            </p:cNvSpPr>
            <p:nvPr/>
          </p:nvSpPr>
          <p:spPr bwMode="auto">
            <a:xfrm>
              <a:off x="387" y="413"/>
              <a:ext cx="5234" cy="364"/>
            </a:xfrm>
            <a:prstGeom prst="rect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200" b="1" i="1">
                  <a:solidFill>
                    <a:srgbClr val="FFFFFF"/>
                  </a:solidFill>
                  <a:cs typeface="Times New Roman" panose="02020603050405020304" pitchFamily="18" charset="0"/>
                </a:rPr>
                <a:t>Методическое обеспечение ГИА-</a:t>
              </a:r>
              <a:r>
                <a:rPr lang="ru-RU" altLang="ru-RU" sz="32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49288" y="2112963"/>
            <a:ext cx="11356975" cy="124777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Методические рекомендации по подготовке и проведению  государственной итоговой аттестации по образовательным программам среднего общего образования в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форме единого государственного экзамена</a:t>
            </a: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41350" y="3651250"/>
            <a:ext cx="11360150" cy="197802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Методические рекомендации по организации и проведению государственной итоговой аттестации по образовательным программам основного общего и среднего общего образования в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форме основного государственного экзамена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rPr>
              <a:t> и единого государственного экзамена для 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</a:rPr>
              <a:t>лиц с ограниченными возможностями здоровья, детей-инвалидов и инвалидов</a:t>
            </a: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30200" y="4279900"/>
            <a:ext cx="11599863" cy="22971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участникам экзамена и лицам, имеющим право присутствовать в ППЭ в день экзамена, ориентироваться в помещениях ППЭ, указывать местонахождение нужной аудитории;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контроль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перемещением по ППЭ лиц, имеющих право присутствовать в ППЭ в день проведения экзамена;</a:t>
            </a:r>
          </a:p>
        </p:txBody>
      </p:sp>
      <p:grpSp>
        <p:nvGrpSpPr>
          <p:cNvPr id="40963" name="Group 2"/>
          <p:cNvGrpSpPr>
            <a:grpSpLocks/>
          </p:cNvGrpSpPr>
          <p:nvPr/>
        </p:nvGrpSpPr>
        <p:grpSpPr bwMode="auto">
          <a:xfrm>
            <a:off x="427038" y="3328988"/>
            <a:ext cx="11466512" cy="788987"/>
            <a:chOff x="249" y="436"/>
            <a:chExt cx="5417" cy="862"/>
          </a:xfrm>
        </p:grpSpPr>
        <p:pic>
          <p:nvPicPr>
            <p:cNvPr id="4096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436"/>
              <a:ext cx="541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0969" name="Text Box 4"/>
            <p:cNvSpPr txBox="1">
              <a:spLocks noChangeArrowheads="1"/>
            </p:cNvSpPr>
            <p:nvPr/>
          </p:nvSpPr>
          <p:spPr bwMode="auto">
            <a:xfrm>
              <a:off x="303" y="479"/>
              <a:ext cx="5315" cy="793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44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Организатор вне аудитории -   дежурный на этаже должен:</a:t>
              </a:r>
            </a:p>
          </p:txBody>
        </p:sp>
      </p:grpSp>
      <p:grpSp>
        <p:nvGrpSpPr>
          <p:cNvPr id="40964" name="Group 8"/>
          <p:cNvGrpSpPr>
            <a:grpSpLocks/>
          </p:cNvGrpSpPr>
          <p:nvPr/>
        </p:nvGrpSpPr>
        <p:grpSpPr bwMode="auto">
          <a:xfrm>
            <a:off x="488950" y="866775"/>
            <a:ext cx="11468100" cy="815975"/>
            <a:chOff x="306" y="421"/>
            <a:chExt cx="5418" cy="690"/>
          </a:xfrm>
        </p:grpSpPr>
        <p:pic>
          <p:nvPicPr>
            <p:cNvPr id="4096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" y="421"/>
              <a:ext cx="5418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0967" name="Text Box 10"/>
            <p:cNvSpPr txBox="1">
              <a:spLocks noChangeArrowheads="1"/>
            </p:cNvSpPr>
            <p:nvPr/>
          </p:nvSpPr>
          <p:spPr bwMode="auto">
            <a:xfrm>
              <a:off x="397" y="438"/>
              <a:ext cx="5316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Организатор в аудитории должен:</a:t>
              </a:r>
            </a:p>
          </p:txBody>
        </p:sp>
      </p:grp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411163" y="1801813"/>
            <a:ext cx="11526837" cy="120015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 i="1">
                <a:solidFill>
                  <a:srgbClr val="000000"/>
                </a:solidFill>
                <a:latin typeface="Times New Roman" panose="02020603050405020304" pitchFamily="18" charset="0"/>
              </a:rPr>
              <a:t>вывесить</a:t>
            </a:r>
            <a:r>
              <a:rPr lang="ru-RU" altLang="ru-RU" sz="3200">
                <a:solidFill>
                  <a:srgbClr val="000000"/>
                </a:solidFill>
                <a:latin typeface="Times New Roman" panose="02020603050405020304" pitchFamily="18" charset="0"/>
              </a:rPr>
              <a:t> у входа в аудиторию «Список участников ГИА в аудитории ППЭ»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Форма ППЭ-05-01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);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438" y="1412875"/>
            <a:ext cx="3841750" cy="27447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4365625"/>
            <a:ext cx="590391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23888" y="2011759"/>
            <a:ext cx="5432425" cy="150653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разложить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на рабочие места участников черновики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623888" y="4005263"/>
            <a:ext cx="5432425" cy="193357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подготовить</a:t>
            </a:r>
            <a:r>
              <a:rPr lang="en-US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на доске </a:t>
            </a:r>
            <a:r>
              <a:rPr lang="en-US" altLang="ru-RU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необходимую информацию</a:t>
            </a:r>
            <a:r>
              <a:rPr lang="en-US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для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заполнения регистрационных 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пол</a:t>
            </a:r>
            <a:r>
              <a:rPr lang="en-US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ей бланков</a:t>
            </a:r>
            <a:endParaRPr lang="ru-RU" altLang="ru-RU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1990" name="Group 8"/>
          <p:cNvGrpSpPr>
            <a:grpSpLocks/>
          </p:cNvGrpSpPr>
          <p:nvPr/>
        </p:nvGrpSpPr>
        <p:grpSpPr bwMode="auto">
          <a:xfrm>
            <a:off x="554038" y="708819"/>
            <a:ext cx="11468100" cy="815975"/>
            <a:chOff x="306" y="421"/>
            <a:chExt cx="5418" cy="690"/>
          </a:xfrm>
        </p:grpSpPr>
        <p:pic>
          <p:nvPicPr>
            <p:cNvPr id="4199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" y="421"/>
              <a:ext cx="5418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92" name="Text Box 10"/>
            <p:cNvSpPr txBox="1">
              <a:spLocks noChangeArrowheads="1"/>
            </p:cNvSpPr>
            <p:nvPr/>
          </p:nvSpPr>
          <p:spPr bwMode="auto">
            <a:xfrm>
              <a:off x="397" y="438"/>
              <a:ext cx="5316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Организатор в аудитории должен:</a:t>
              </a:r>
            </a:p>
          </p:txBody>
        </p:sp>
      </p:grp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96888" y="2733675"/>
            <a:ext cx="11472862" cy="309086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обучающегося  в 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форме </a:t>
            </a:r>
            <a:r>
              <a:rPr lang="ru-RU" altLang="ru-RU" sz="2800" b="1">
                <a:solidFill>
                  <a:srgbClr val="000000"/>
                </a:solidFill>
                <a:latin typeface="Times New Roman" panose="02020603050405020304" pitchFamily="18" charset="0"/>
              </a:rPr>
              <a:t>ППЭ  05-01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писок участников ГИА в аудитории ППЭ»;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идентификацию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обучающегося по документу, удостоверяющему личность;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</a:t>
            </a: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участнику ГИА номер его места в аудитории;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i="1">
                <a:latin typeface="Times New Roman" panose="02020603050405020304" pitchFamily="18" charset="0"/>
              </a:rPr>
              <a:t>проконтролировать</a:t>
            </a:r>
            <a:r>
              <a:rPr lang="ru-RU" altLang="ru-RU" sz="2800">
                <a:latin typeface="Times New Roman" panose="02020603050405020304" pitchFamily="18" charset="0"/>
              </a:rPr>
              <a:t>, чтобы у обучающегося не было с собой запрещенных средств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496888" y="1371600"/>
            <a:ext cx="11577637" cy="1008063"/>
            <a:chOff x="288" y="432"/>
            <a:chExt cx="5470" cy="412"/>
          </a:xfrm>
        </p:grpSpPr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32"/>
              <a:ext cx="5471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>
              <a:off x="342" y="445"/>
              <a:ext cx="5368" cy="376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Организаторы в аудитории организуют запуск обучающихся в аудиторию: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9113" y="5611813"/>
            <a:ext cx="9310687" cy="887412"/>
          </a:xfrm>
        </p:spPr>
        <p:txBody>
          <a:bodyPr/>
          <a:lstStyle/>
          <a:p>
            <a:pPr eaLnBrk="1" hangingPunct="1"/>
            <a:r>
              <a:rPr lang="ru-RU" altLang="ru-RU" sz="1800" smtClean="0"/>
              <a:t>форма ППЭ-12-02 «Ведомость коррекции персональных данных участников ГИА в аудитории»</a:t>
            </a:r>
          </a:p>
        </p:txBody>
      </p:sp>
      <p:pic>
        <p:nvPicPr>
          <p:cNvPr id="4403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1484313"/>
            <a:ext cx="8591550" cy="4083050"/>
          </a:xfrm>
        </p:spPr>
      </p:pic>
      <p:pic>
        <p:nvPicPr>
          <p:cNvPr id="440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655888"/>
            <a:ext cx="3270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270250"/>
            <a:ext cx="603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276850"/>
            <a:ext cx="5715000" cy="2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786063"/>
            <a:ext cx="5248275" cy="25320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290050" y="1501775"/>
            <a:ext cx="2522538" cy="1284288"/>
          </a:xfrm>
          <a:prstGeom prst="rect">
            <a:avLst/>
          </a:prstGeom>
          <a:ln>
            <a:solidFill>
              <a:srgbClr val="E2001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В графу «Измененные данные» вносятся только те  сведения, которые не соответствуют РИС</a:t>
            </a:r>
          </a:p>
        </p:txBody>
      </p:sp>
      <p:sp>
        <p:nvSpPr>
          <p:cNvPr id="44041" name="Заголовок 1"/>
          <p:cNvSpPr>
            <a:spLocks/>
          </p:cNvSpPr>
          <p:nvPr/>
        </p:nvSpPr>
        <p:spPr bwMode="auto">
          <a:xfrm>
            <a:off x="2495550" y="66992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  <a:latin typeface="Calibri Light" panose="020F0302020204030204" pitchFamily="34" charset="0"/>
              </a:rPr>
              <a:t>Формы ППЭ в аудитории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11400" y="722313"/>
            <a:ext cx="9313863" cy="887412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hlink"/>
                </a:solidFill>
              </a:rPr>
              <a:t>Получение экзаменационных материалов</a:t>
            </a:r>
          </a:p>
        </p:txBody>
      </p:sp>
      <p:sp>
        <p:nvSpPr>
          <p:cNvPr id="45059" name="Прямоугольник 6"/>
          <p:cNvSpPr>
            <a:spLocks noChangeArrowheads="1"/>
          </p:cNvSpPr>
          <p:nvPr/>
        </p:nvSpPr>
        <p:spPr bwMode="auto">
          <a:xfrm>
            <a:off x="0" y="1766888"/>
            <a:ext cx="12192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chemeClr val="hlink"/>
                </a:solidFill>
              </a:rPr>
              <a:t>Форма ППЭ-14-02 </a:t>
            </a:r>
          </a:p>
          <a:p>
            <a:pPr algn="ctr" eaLnBrk="1" hangingPunct="1"/>
            <a:r>
              <a:rPr lang="ru-RU" altLang="ru-RU" sz="2200" b="1">
                <a:solidFill>
                  <a:schemeClr val="hlink"/>
                </a:solidFill>
              </a:rPr>
              <a:t>«Ведомость выдачи и возврата экзаменационных материалов по аудиториям ППЭ»</a:t>
            </a:r>
          </a:p>
        </p:txBody>
      </p:sp>
      <p:sp>
        <p:nvSpPr>
          <p:cNvPr id="45060" name="Прямоугольник 7"/>
          <p:cNvSpPr>
            <a:spLocks noChangeArrowheads="1"/>
          </p:cNvSpPr>
          <p:nvPr/>
        </p:nvSpPr>
        <p:spPr bwMode="auto">
          <a:xfrm>
            <a:off x="914400" y="1350963"/>
            <a:ext cx="11137900" cy="41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>
                <a:solidFill>
                  <a:srgbClr val="FF5050"/>
                </a:solidFill>
                <a:latin typeface="Calibri" panose="020F0502020204030204" pitchFamily="34" charset="0"/>
              </a:rPr>
              <a:t>Не позднее чем за 15 минут до начала экзамена</a:t>
            </a:r>
            <a:endParaRPr lang="ru-RU" altLang="ru-RU" sz="2300" b="1" u="sng"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95550"/>
            <a:ext cx="1061878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4856163"/>
            <a:ext cx="517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5446713"/>
            <a:ext cx="5143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233988"/>
            <a:ext cx="517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5021263"/>
            <a:ext cx="5143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649913"/>
            <a:ext cx="5143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484188" y="1006475"/>
            <a:ext cx="11377613" cy="1295400"/>
            <a:chOff x="324" y="434"/>
            <a:chExt cx="5375" cy="816"/>
          </a:xfrm>
        </p:grpSpPr>
        <p:pic>
          <p:nvPicPr>
            <p:cNvPr id="4608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" y="434"/>
              <a:ext cx="537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375" y="573"/>
              <a:ext cx="5273" cy="479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80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</a:rPr>
                <a:t>Ответственный организатор в аудитории должен:</a:t>
              </a:r>
            </a:p>
          </p:txBody>
        </p:sp>
      </p:grp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15937" y="2435225"/>
            <a:ext cx="11134725" cy="12001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>
                <a:solidFill>
                  <a:srgbClr val="CC3300"/>
                </a:solidFill>
                <a:latin typeface="Times New Roman" panose="02020603050405020304" pitchFamily="18" charset="0"/>
              </a:rPr>
              <a:t>Не ранее 09.50</a:t>
            </a:r>
            <a:endParaRPr lang="ru-RU" altLang="ru-RU" sz="32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начать первую часть инструктажа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515938" y="3768725"/>
            <a:ext cx="11134725" cy="217487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>
                <a:solidFill>
                  <a:srgbClr val="CC3300"/>
                </a:solidFill>
                <a:latin typeface="Times New Roman" panose="02020603050405020304" pitchFamily="18" charset="0"/>
              </a:rPr>
              <a:t>Не ранее 10.00</a:t>
            </a:r>
            <a:r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3200" b="1">
                <a:latin typeface="Times New Roman" panose="02020603050405020304" pitchFamily="18" charset="0"/>
              </a:rPr>
              <a:t>начать</a:t>
            </a:r>
            <a:r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</a:rPr>
              <a:t>вторую часть инструктажа,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</a:rPr>
              <a:t>которая начинается с вскрытия доставочного спецпакета с индивидуальными комплектами экзаменационных материалов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1362"/>
            <a:ext cx="10960100" cy="66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42875"/>
            <a:ext cx="82962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0138"/>
            <a:ext cx="101060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8687" y="474308"/>
            <a:ext cx="10032144" cy="88649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Заполнение дополнительного бланка ответов №</a:t>
            </a:r>
            <a:r>
              <a:rPr lang="ru-RU" sz="3600" dirty="0" smtClean="0">
                <a:latin typeface="+mn-lt"/>
                <a:cs typeface="Times New Roman" panose="02020603050405020304" pitchFamily="18" charset="0"/>
              </a:rPr>
              <a:t>2</a:t>
            </a:r>
            <a:endParaRPr lang="ru-RU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954" y="1347064"/>
            <a:ext cx="9420094" cy="100563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Ответственность за заполнение полей регистрации несет организатор в аудитории</a:t>
            </a:r>
          </a:p>
          <a:p>
            <a:pPr marL="0" indent="0" algn="ctr">
              <a:buNone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Невыполнение инструкции по заполнению бланков ведет к потере дополнительного бланка.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2307" y="2177997"/>
            <a:ext cx="6574799" cy="1935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622" y="4162417"/>
            <a:ext cx="6070082" cy="1816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7511" y="3072038"/>
            <a:ext cx="2709212" cy="412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7855" y="4467146"/>
            <a:ext cx="1813312" cy="373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0316" y="4442933"/>
            <a:ext cx="2392119" cy="443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88767" y="5036200"/>
            <a:ext cx="850870" cy="2529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1606" y="4880742"/>
            <a:ext cx="4346306" cy="387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9085" y="3113813"/>
            <a:ext cx="3328024" cy="1396240"/>
          </a:xfrm>
          <a:prstGeom prst="rect">
            <a:avLst/>
          </a:prstGeom>
        </p:spPr>
      </p:pic>
      <p:sp>
        <p:nvSpPr>
          <p:cNvPr id="15" name="Управляющая кнопка: назад 14">
            <a:hlinkClick r:id="" action="ppaction://hlinkshowjump?jump=nextslide" highlightClick="1"/>
          </p:cNvPr>
          <p:cNvSpPr/>
          <p:nvPr/>
        </p:nvSpPr>
        <p:spPr>
          <a:xfrm rot="10800000">
            <a:off x="8800179" y="6237779"/>
            <a:ext cx="781751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67755" y="4378696"/>
            <a:ext cx="2587084" cy="19007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7" b="1" dirty="0"/>
              <a:t>В поле «Лист №» </a:t>
            </a:r>
          </a:p>
          <a:p>
            <a:pPr algn="ctr"/>
            <a:r>
              <a:rPr lang="ru-RU" sz="1407" b="1" dirty="0"/>
              <a:t>организатор в аудитории при выдаче дополнительного бланка ответов № 2 вносит порядковый номер листа работы участника ЕГЭ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41696" y="2261031"/>
            <a:ext cx="2376984" cy="16627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7" b="1" dirty="0">
                <a:solidFill>
                  <a:srgbClr val="FF0000"/>
                </a:solidFill>
              </a:rPr>
              <a:t>ВВОДИТСЯ </a:t>
            </a:r>
          </a:p>
          <a:p>
            <a:pPr algn="ctr"/>
            <a:r>
              <a:rPr lang="ru-RU" sz="1407" b="1" dirty="0">
                <a:solidFill>
                  <a:srgbClr val="FF0000"/>
                </a:solidFill>
              </a:rPr>
              <a:t>ЦИФРОВОЕ ЗНАЧЕНИЕ </a:t>
            </a:r>
          </a:p>
          <a:p>
            <a:pPr algn="ctr"/>
            <a:r>
              <a:rPr lang="ru-RU" sz="1407" b="1" dirty="0">
                <a:solidFill>
                  <a:srgbClr val="FF0000"/>
                </a:solidFill>
              </a:rPr>
              <a:t>ШТРИХ-КОДА </a:t>
            </a:r>
          </a:p>
          <a:p>
            <a:pPr algn="ctr"/>
            <a:r>
              <a:rPr lang="ru-RU" sz="1407" b="1" dirty="0">
                <a:solidFill>
                  <a:srgbClr val="FF0000"/>
                </a:solidFill>
              </a:rPr>
              <a:t>ДОПОЛНИТЕЛЬНОГО БЛАНКА №2</a:t>
            </a:r>
          </a:p>
        </p:txBody>
      </p:sp>
    </p:spTree>
    <p:extLst>
      <p:ext uri="{BB962C8B-B14F-4D97-AF65-F5344CB8AC3E}">
        <p14:creationId xmlns:p14="http://schemas.microsoft.com/office/powerpoint/2010/main" val="6603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8288"/>
            <a:ext cx="1130141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>
            <a:spLocks/>
          </p:cNvSpPr>
          <p:nvPr/>
        </p:nvSpPr>
        <p:spPr bwMode="auto">
          <a:xfrm>
            <a:off x="1497013" y="881063"/>
            <a:ext cx="1069498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Материалы на сайте ГБУ РО «РОЦОИСО»</a:t>
            </a:r>
            <a:r>
              <a:rPr lang="ru-RU" altLang="ru-RU" sz="3200" b="1">
                <a:solidFill>
                  <a:srgbClr val="D34B58"/>
                </a:solidFill>
                <a:latin typeface="Calibri Light" panose="020F0302020204030204" pitchFamily="34" charset="0"/>
              </a:rPr>
              <a:t> </a:t>
            </a:r>
            <a:r>
              <a:rPr lang="ru-RU" altLang="ru-RU" sz="2800" b="1">
                <a:solidFill>
                  <a:srgbClr val="0033CC"/>
                </a:solidFill>
                <a:latin typeface="Calibri Light" panose="020F0302020204030204" pitchFamily="34" charset="0"/>
              </a:rPr>
              <a:t>http://rcoi61.ru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Выдача дополнительных бланков ответов №2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08000" y="1346200"/>
            <a:ext cx="11239500" cy="52451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8011" indent="-268011">
              <a:spcAft>
                <a:spcPts val="352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AB3"/>
                </a:solidFill>
              </a:rPr>
              <a:t>убедиться, чтобы обе стороны основного бланка ответов № 2 были полностью заполнены, </a:t>
            </a:r>
            <a:r>
              <a:rPr lang="ru-RU" sz="2800" b="1" dirty="0">
                <a:solidFill>
                  <a:srgbClr val="FF0000"/>
                </a:solidFill>
              </a:rPr>
              <a:t>в противном случае ответы, внесенные на дополнительный бланк ответов № 2, оцениваться не будут</a:t>
            </a:r>
            <a:r>
              <a:rPr lang="ru-RU" sz="2800" dirty="0">
                <a:solidFill>
                  <a:srgbClr val="006AB3"/>
                </a:solidFill>
              </a:rPr>
              <a:t>;</a:t>
            </a:r>
          </a:p>
          <a:p>
            <a:pPr marL="268011" indent="-268011">
              <a:spcAft>
                <a:spcPts val="352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AB3"/>
                </a:solidFill>
              </a:rPr>
              <a:t>зафиксировать количество выданных дополнительных бланков ответов № 2 в форме </a:t>
            </a:r>
            <a:r>
              <a:rPr lang="ru-RU" sz="2800" b="1" dirty="0">
                <a:solidFill>
                  <a:srgbClr val="FF0000"/>
                </a:solidFill>
              </a:rPr>
              <a:t>ППЭ-05-02</a:t>
            </a:r>
            <a:r>
              <a:rPr lang="ru-RU" sz="2800" dirty="0">
                <a:solidFill>
                  <a:srgbClr val="006AB3"/>
                </a:solidFill>
              </a:rPr>
              <a:t> «Протокол проведения ЕГЭ в аудитории»;</a:t>
            </a:r>
          </a:p>
          <a:p>
            <a:pPr marL="268011" indent="-268011">
              <a:spcAft>
                <a:spcPts val="352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AB3"/>
                </a:solidFill>
              </a:rPr>
              <a:t>прописать номера выданных дополнительных бланков в </a:t>
            </a:r>
            <a:r>
              <a:rPr lang="ru-RU" sz="2800" b="1" dirty="0">
                <a:solidFill>
                  <a:srgbClr val="FF0000"/>
                </a:solidFill>
              </a:rPr>
              <a:t>форме ППЭ-12-03 </a:t>
            </a:r>
            <a:r>
              <a:rPr lang="ru-RU" sz="2800" dirty="0">
                <a:solidFill>
                  <a:srgbClr val="006AB3"/>
                </a:solidFill>
              </a:rPr>
              <a:t>«Ведомость использования дополнительных бланков ответов № 2»;</a:t>
            </a:r>
          </a:p>
          <a:p>
            <a:pPr marL="268011" indent="-268011">
              <a:spcAft>
                <a:spcPts val="352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AB3"/>
                </a:solidFill>
              </a:rPr>
              <a:t>вписать номер выдаваемого дополнительного бланка ответов № 2 в основной бланк участника ЕГЭ</a:t>
            </a:r>
          </a:p>
        </p:txBody>
      </p:sp>
    </p:spTree>
    <p:extLst>
      <p:ext uri="{BB962C8B-B14F-4D97-AF65-F5344CB8AC3E}">
        <p14:creationId xmlns:p14="http://schemas.microsoft.com/office/powerpoint/2010/main" val="3521685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536" y="614083"/>
            <a:ext cx="10236364" cy="886493"/>
          </a:xfrm>
        </p:spPr>
        <p:txBody>
          <a:bodyPr>
            <a:noAutofit/>
          </a:bodyPr>
          <a:lstStyle/>
          <a:p>
            <a:r>
              <a:rPr lang="ru-RU" sz="2345" b="1" dirty="0"/>
              <a:t>Возможные ситуации в аудитории во время экзамена. </a:t>
            </a:r>
            <a:r>
              <a:rPr lang="en-US" sz="2345" b="1" dirty="0" smtClean="0"/>
              <a:t/>
            </a:r>
            <a:br>
              <a:rPr lang="en-US" sz="2345" b="1" dirty="0" smtClean="0"/>
            </a:br>
            <a:r>
              <a:rPr lang="ru-RU" sz="2345" b="1" dirty="0" smtClean="0"/>
              <a:t>Оформление </a:t>
            </a:r>
            <a:r>
              <a:rPr lang="ru-RU" sz="2345" b="1" dirty="0"/>
              <a:t>в ППЭ данных фактов.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334804"/>
            <a:ext cx="11328400" cy="493899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6AB3"/>
                </a:solidFill>
              </a:rPr>
              <a:t>УДАЛЕНИЕ В СЛУЧАЕ НАРУШЕНИЯ ПОРЯДКА ПРОВЕДЕНИЯ ЕГЭ.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6AB3"/>
                </a:solidFill>
              </a:rPr>
              <a:t>Действия организатора: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Отметка в форме ППЭ-05-02 «Протокол проведения ЕГЭ в аудитории»;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Отметка в бланке регистрации и подпись организатора в присутствии члена ГЭК;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Подпись участника в форме ППЭ-05-02 «Протокол проведения ЕГЭ в аудитории»;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Акт ППЭ-21 (оформление в штабе ППЭ, организатор ставит подпись в акте</a:t>
            </a:r>
            <a:r>
              <a:rPr lang="ru-RU" sz="1600" dirty="0" smtClean="0">
                <a:solidFill>
                  <a:srgbClr val="006AB3"/>
                </a:solidFill>
              </a:rPr>
              <a:t>).</a:t>
            </a:r>
            <a:endParaRPr lang="ru-RU" sz="1600" dirty="0">
              <a:solidFill>
                <a:srgbClr val="006AB3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6AB3"/>
                </a:solidFill>
              </a:rPr>
              <a:t>ДОСРОЧНОЕ ЗАВЕРШЕНИЕ ЭКЗАМЕНА ПО УВАЖИТЕЛЬНОЙ ПРИЧИНЕ.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6AB3"/>
                </a:solidFill>
              </a:rPr>
              <a:t>Действия организатора: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Отметка в форме ППЭ-05-02 «Протокол проведения ЕГЭ в аудитории»;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Отметка в бланке регистрации и подпись организатора в присутствии члена ГЭК;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Подпись участника в форме ППЭ-05-02 «Протокол проведения ЕГЭ в аудитории»;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Акт ППЭ-22 (оформление в медицинском кабинете, организатор ставит подпись в акте</a:t>
            </a:r>
            <a:r>
              <a:rPr lang="ru-RU" sz="1600" dirty="0" smtClean="0">
                <a:solidFill>
                  <a:srgbClr val="006AB3"/>
                </a:solidFill>
              </a:rPr>
              <a:t>).</a:t>
            </a:r>
            <a:endParaRPr lang="ru-RU" sz="1600" dirty="0">
              <a:solidFill>
                <a:srgbClr val="006AB3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6AB3"/>
                </a:solidFill>
              </a:rPr>
              <a:t>АПЕЛЛЯЦИЯ О НАРУШЕНИИ УСТАНОВЛЕННОГО ПОРЯДКА ПРОВЕДЕНИЯ ГИА-11.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6AB3"/>
                </a:solidFill>
              </a:rPr>
              <a:t>Действия организатора: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Подается до выхода из ППЭ (пригласить члена ГЭК);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6AB3"/>
                </a:solidFill>
              </a:rPr>
              <a:t>ППЭ-02, ППЭ-03 (оформляются членом ГЭК в штабе ППЭ, организатор может привлекаться к рассмотрению факта, изложенного участником ГИА в апелляции).</a:t>
            </a:r>
          </a:p>
        </p:txBody>
      </p:sp>
    </p:spTree>
    <p:extLst>
      <p:ext uri="{BB962C8B-B14F-4D97-AF65-F5344CB8AC3E}">
        <p14:creationId xmlns:p14="http://schemas.microsoft.com/office/powerpoint/2010/main" val="3962612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365125"/>
            <a:ext cx="107442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Заполнение регистрационных частей бланков ответов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6" y="1524107"/>
            <a:ext cx="9463901" cy="51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7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/>
          </p:cNvSpPr>
          <p:nvPr/>
        </p:nvSpPr>
        <p:spPr bwMode="auto">
          <a:xfrm>
            <a:off x="552450" y="781050"/>
            <a:ext cx="106140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Применение технологии печати КИМ в аудитории ППЭ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541463"/>
            <a:ext cx="109188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/>
          </p:cNvSpPr>
          <p:nvPr/>
        </p:nvSpPr>
        <p:spPr bwMode="auto">
          <a:xfrm>
            <a:off x="552450" y="781050"/>
            <a:ext cx="106140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Применение технологии печати КИМ в аудитории ППЭ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" y="1550988"/>
            <a:ext cx="12115355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547688" y="1217613"/>
            <a:ext cx="11466512" cy="1363662"/>
            <a:chOff x="227" y="385"/>
            <a:chExt cx="5417" cy="862"/>
          </a:xfrm>
        </p:grpSpPr>
        <p:pic>
          <p:nvPicPr>
            <p:cNvPr id="5223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85"/>
              <a:ext cx="541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2232" name="Text Box 4"/>
            <p:cNvSpPr txBox="1">
              <a:spLocks noChangeArrowheads="1"/>
            </p:cNvSpPr>
            <p:nvPr/>
          </p:nvSpPr>
          <p:spPr bwMode="auto">
            <a:xfrm>
              <a:off x="281" y="429"/>
              <a:ext cx="5315" cy="728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44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Проверка правильности заполнения регистрационных полей</a:t>
              </a:r>
            </a:p>
          </p:txBody>
        </p:sp>
      </p:grpSp>
      <p:sp>
        <p:nvSpPr>
          <p:cNvPr id="52227" name="Text Box 12"/>
          <p:cNvSpPr txBox="1">
            <a:spLocks noChangeArrowheads="1"/>
          </p:cNvSpPr>
          <p:nvPr/>
        </p:nvSpPr>
        <p:spPr bwMode="auto">
          <a:xfrm>
            <a:off x="404813" y="4598988"/>
            <a:ext cx="11042650" cy="100647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В ту же ячейку</a:t>
            </a:r>
            <a:r>
              <a:rPr lang="ru-RU" altLang="ru-RU" sz="2800">
                <a:latin typeface="Times New Roman" panose="02020603050405020304" pitchFamily="18" charset="0"/>
              </a:rPr>
              <a:t>, в которую внесены некорректные данные, необходимо внести новые данные более «жирными» линиями </a:t>
            </a:r>
          </a:p>
        </p:txBody>
      </p:sp>
      <p:grpSp>
        <p:nvGrpSpPr>
          <p:cNvPr id="52228" name="Group 13"/>
          <p:cNvGrpSpPr>
            <a:grpSpLocks/>
          </p:cNvGrpSpPr>
          <p:nvPr/>
        </p:nvGrpSpPr>
        <p:grpSpPr bwMode="auto">
          <a:xfrm>
            <a:off x="1377950" y="3038475"/>
            <a:ext cx="8877300" cy="935038"/>
            <a:chOff x="227" y="1134"/>
            <a:chExt cx="5328" cy="566"/>
          </a:xfrm>
        </p:grpSpPr>
        <p:pic>
          <p:nvPicPr>
            <p:cNvPr id="52229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134"/>
              <a:ext cx="5329" cy="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2230" name="Text Box 15"/>
            <p:cNvSpPr txBox="1">
              <a:spLocks noChangeArrowheads="1"/>
            </p:cNvSpPr>
            <p:nvPr/>
          </p:nvSpPr>
          <p:spPr bwMode="auto">
            <a:xfrm>
              <a:off x="265" y="1162"/>
              <a:ext cx="5257" cy="4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600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обнаружении ошибок в заполнении регистрационных полей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635000" y="850900"/>
            <a:ext cx="11466513" cy="1368425"/>
            <a:chOff x="252" y="499"/>
            <a:chExt cx="5417" cy="862"/>
          </a:xfrm>
        </p:grpSpPr>
        <p:pic>
          <p:nvPicPr>
            <p:cNvPr id="532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499"/>
              <a:ext cx="541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3254" name="Text Box 4"/>
            <p:cNvSpPr txBox="1">
              <a:spLocks noChangeArrowheads="1"/>
            </p:cNvSpPr>
            <p:nvPr/>
          </p:nvSpPr>
          <p:spPr bwMode="auto">
            <a:xfrm>
              <a:off x="306" y="543"/>
              <a:ext cx="5315" cy="726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144000" rIns="90000" bIns="144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 время проведения экзамена 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организатор в аудитории ППЭ должен:</a:t>
              </a:r>
            </a:p>
          </p:txBody>
        </p:sp>
      </p:grp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477838" y="3041650"/>
            <a:ext cx="11366500" cy="323373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сверить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 документа обучающегося в бланке ответов №1 со сведениями в форме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«Протокол проведения ГИА в аудитории» (формируется в РЦОИ) , в случае расхождения – заполнить форму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«Ведомость коррекции персональных данных обучающихся»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порядком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аудитории;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 случае выхода обучающегося из аудитории – </a:t>
            </a:r>
            <a:r>
              <a:rPr lang="ru-RU" altLang="ru-RU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сопровождение</a:t>
            </a:r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 ГИА;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744663"/>
            <a:ext cx="21129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495300" y="965200"/>
            <a:ext cx="11466513" cy="1368425"/>
            <a:chOff x="252" y="499"/>
            <a:chExt cx="5417" cy="862"/>
          </a:xfrm>
        </p:grpSpPr>
        <p:pic>
          <p:nvPicPr>
            <p:cNvPr id="542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499"/>
              <a:ext cx="541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77" name="Text Box 4"/>
            <p:cNvSpPr txBox="1">
              <a:spLocks noChangeArrowheads="1"/>
            </p:cNvSpPr>
            <p:nvPr/>
          </p:nvSpPr>
          <p:spPr bwMode="auto">
            <a:xfrm>
              <a:off x="300" y="543"/>
              <a:ext cx="5321" cy="726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144000" rIns="90000" bIns="1440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 время проведения экзамена 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организатор в аудитории ППЭ должен:</a:t>
              </a:r>
            </a:p>
          </p:txBody>
        </p:sp>
      </p:grp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596904" y="2332038"/>
            <a:ext cx="11215683" cy="366553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wrap="square"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состоянием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 ГИА;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•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i="1" dirty="0">
                <a:latin typeface="Times New Roman" panose="02020603050405020304" pitchFamily="18" charset="0"/>
              </a:rPr>
              <a:t>выдавать</a:t>
            </a:r>
            <a:r>
              <a:rPr lang="ru-RU" altLang="ru-RU" sz="2800" dirty="0">
                <a:latin typeface="Times New Roman" panose="02020603050405020304" pitchFamily="18" charset="0"/>
              </a:rPr>
              <a:t> по просьбе участника ГИА </a:t>
            </a:r>
            <a:r>
              <a:rPr lang="ru-RU" altLang="ru-RU" sz="2800" b="1" i="1" dirty="0">
                <a:latin typeface="Times New Roman" panose="02020603050405020304" pitchFamily="18" charset="0"/>
              </a:rPr>
              <a:t>дополнительные бланки</a:t>
            </a:r>
            <a:r>
              <a:rPr lang="ru-RU" altLang="ru-RU" sz="2800" dirty="0">
                <a:latin typeface="Times New Roman" panose="02020603050405020304" pitchFamily="18" charset="0"/>
              </a:rPr>
              <a:t> ответов №2;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•</a:t>
            </a: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 нарушении обучающимся  установленного порядка проведения экзамена – </a:t>
            </a:r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провести процедуру удаления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обучающегося из ППЭ;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 ухудшении  состояния здоровья обучающегося –</a:t>
            </a:r>
            <a: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провести процедуру досрочного завершения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экзамена по объективным причинам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-"/>
            </a:pPr>
            <a:endParaRPr lang="ru-RU" altLang="ru-RU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552450" y="781050"/>
            <a:ext cx="9356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Устная часть ЕГЭ по иностранным языкам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1103471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/>
          </p:cNvSpPr>
          <p:nvPr/>
        </p:nvSpPr>
        <p:spPr bwMode="auto">
          <a:xfrm>
            <a:off x="552450" y="781050"/>
            <a:ext cx="9356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chemeClr val="hlink"/>
                </a:solidFill>
              </a:rPr>
              <a:t>Устная часть ЕГЭ по иностранным языкам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110331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 txBox="1">
            <a:spLocks noGrp="1"/>
          </p:cNvSpPr>
          <p:nvPr/>
        </p:nvSpPr>
        <p:spPr bwMode="auto">
          <a:xfrm>
            <a:off x="11488738" y="6361113"/>
            <a:ext cx="685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D21D9D-91E0-4CF7-BD18-5B19F0AE6423}" type="slidenum">
              <a:rPr lang="ru-RU" altLang="ru-RU"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979488" y="1676400"/>
            <a:ext cx="105330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>
                <a:cs typeface="Arial" panose="020B0604020202020204" pitchFamily="34" charset="0"/>
              </a:rPr>
              <a:t>Знание нормативной правовой базы порядка проведения ГИА, меры ответственности привлекаемых к проведению ГИА, а также внимательное изучение всех предлагаемых методических рекомендаций и инструкций уменьшает количество ошибок при проведении ОГЭ и ГВЭ.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176213" y="3789363"/>
            <a:ext cx="5537200" cy="2319337"/>
          </a:xfrm>
          <a:prstGeom prst="foldedCorne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000" b="1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Обязательное изучение нормативной документации, методических рекомендаций Рособрнадзора, инструкций, правил заполнения бланков и пр.</a:t>
            </a:r>
            <a:endParaRPr lang="en-US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173" name="Picture 7" descr="http://pacific-meridian.ru/mein/uploads/2013/12/docum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427413"/>
            <a:ext cx="69040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"/>
          <p:cNvSpPr txBox="1">
            <a:spLocks noChangeArrowheads="1"/>
          </p:cNvSpPr>
          <p:nvPr/>
        </p:nvSpPr>
        <p:spPr bwMode="auto">
          <a:xfrm>
            <a:off x="1350963" y="819150"/>
            <a:ext cx="10493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22419B"/>
                </a:solidFill>
              </a:rPr>
              <a:t>Изучение документации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 bwMode="auto">
          <a:xfrm>
            <a:off x="1214438" y="161924"/>
            <a:ext cx="10476426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550988"/>
            <a:ext cx="90011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88" y="6619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625" y="661988"/>
            <a:ext cx="2332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536700"/>
            <a:ext cx="90011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88" y="6619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2250" y="661988"/>
            <a:ext cx="23304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921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988"/>
            <a:ext cx="2332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042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795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715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988"/>
            <a:ext cx="2332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4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93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6959600" y="4508500"/>
            <a:ext cx="3097213" cy="18002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981200" y="5778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ВИДЕОАРХИВ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61988"/>
            <a:ext cx="2332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246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71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661988"/>
            <a:ext cx="2332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912"/>
            <a:ext cx="121348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92689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157609"/>
            <a:ext cx="9718675" cy="61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79700" y="568325"/>
            <a:ext cx="9310688" cy="885825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0033CC"/>
                </a:solidFill>
              </a:rPr>
              <a:t>Удаление участника ГИА</a:t>
            </a:r>
          </a:p>
        </p:txBody>
      </p:sp>
      <p:pic>
        <p:nvPicPr>
          <p:cNvPr id="6451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0500" y="1263650"/>
            <a:ext cx="4933950" cy="5500688"/>
          </a:xfrm>
        </p:spPr>
      </p:pic>
      <p:sp>
        <p:nvSpPr>
          <p:cNvPr id="64516" name="Прямоугольник 4"/>
          <p:cNvSpPr>
            <a:spLocks noChangeArrowheads="1"/>
          </p:cNvSpPr>
          <p:nvPr/>
        </p:nvSpPr>
        <p:spPr bwMode="auto">
          <a:xfrm>
            <a:off x="188913" y="2127250"/>
            <a:ext cx="25114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rgbClr val="0033CC"/>
                </a:solidFill>
              </a:rPr>
              <a:t>форма </a:t>
            </a:r>
            <a:r>
              <a:rPr lang="ru-RU" altLang="ru-RU" sz="2200" b="1"/>
              <a:t>ППЭ-21 </a:t>
            </a:r>
          </a:p>
          <a:p>
            <a:pPr algn="ctr" eaLnBrk="1" hangingPunct="1"/>
            <a:r>
              <a:rPr lang="ru-RU" altLang="ru-RU" sz="2200" b="1"/>
              <a:t>«Акт об удалении участника ГИА»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04150" y="889000"/>
            <a:ext cx="4106863" cy="27447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000">
                <a:solidFill>
                  <a:srgbClr val="000000"/>
                </a:solidFill>
                <a:latin typeface="Arial" pitchFamily="34" charset="0"/>
              </a:rPr>
              <a:t>Акт составляется в 2-х экземплярах членом ГЭК совместно с ответственным организатором в аудитории и руководителем ППЭ в штабе ППЭ в зоне видимости камеры видеонаблюдения на любом этапе проведения экзамена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18475" y="4295775"/>
            <a:ext cx="3814763" cy="16589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>
                <a:solidFill>
                  <a:srgbClr val="000000"/>
                </a:solidFill>
                <a:latin typeface="Arial" pitchFamily="34" charset="0"/>
              </a:rPr>
              <a:t>Член ГЭК осуществляет контроль наличия соответствующих отметок в бланках регистрации таких участников ЕГЭ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0850" y="981075"/>
            <a:ext cx="4927600" cy="5478463"/>
          </a:xfrm>
        </p:spPr>
      </p:pic>
      <p:sp>
        <p:nvSpPr>
          <p:cNvPr id="65539" name="Прямоугольник 4"/>
          <p:cNvSpPr>
            <a:spLocks noChangeArrowheads="1"/>
          </p:cNvSpPr>
          <p:nvPr/>
        </p:nvSpPr>
        <p:spPr bwMode="auto">
          <a:xfrm>
            <a:off x="0" y="1625600"/>
            <a:ext cx="29908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33CC"/>
                </a:solidFill>
              </a:rPr>
              <a:t>форма</a:t>
            </a:r>
            <a:r>
              <a:rPr lang="ru-RU" altLang="ru-RU" sz="2000" b="1"/>
              <a:t> ППЭ-22 </a:t>
            </a:r>
          </a:p>
          <a:p>
            <a:pPr algn="ctr" eaLnBrk="1" hangingPunct="1"/>
            <a:endParaRPr lang="ru-RU" altLang="ru-RU" sz="2000" b="1"/>
          </a:p>
          <a:p>
            <a:pPr algn="ctr" eaLnBrk="1" hangingPunct="1"/>
            <a:r>
              <a:rPr lang="ru-RU" altLang="ru-RU" sz="2000" b="1"/>
              <a:t>«Акт о досрочном завершении экзамена по объективным причинам»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1813" y="946150"/>
            <a:ext cx="3911600" cy="2740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000">
                <a:solidFill>
                  <a:srgbClr val="000000"/>
                </a:solidFill>
                <a:latin typeface="Arial" pitchFamily="34" charset="0"/>
              </a:rPr>
              <a:t>Акт составляется в 2-х экземплярах членом ГЭК совместно с ответственным организатором в аудитории и руководителем ППЭ </a:t>
            </a:r>
          </a:p>
          <a:p>
            <a:pPr algn="ctr">
              <a:defRPr/>
            </a:pPr>
            <a:r>
              <a:rPr lang="ru-RU" sz="2000">
                <a:solidFill>
                  <a:srgbClr val="000000"/>
                </a:solidFill>
                <a:latin typeface="Arial" pitchFamily="34" charset="0"/>
              </a:rPr>
              <a:t>в штабе ППЭ в зоне видимости камеры видеонаблюдения</a:t>
            </a:r>
          </a:p>
          <a:p>
            <a:pPr algn="ctr">
              <a:defRPr/>
            </a:pPr>
            <a:r>
              <a:rPr lang="ru-RU" sz="2000">
                <a:solidFill>
                  <a:srgbClr val="000000"/>
                </a:solidFill>
                <a:latin typeface="Arial" pitchFamily="34" charset="0"/>
              </a:rPr>
              <a:t>на любом этапе проведения экзамена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37538" y="4217988"/>
            <a:ext cx="3605212" cy="1914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>
                <a:solidFill>
                  <a:srgbClr val="000000"/>
                </a:solidFill>
                <a:latin typeface="Arial" pitchFamily="34" charset="0"/>
              </a:rPr>
              <a:t>Член ГЭК осуществляет контроль наличия соответствующих отметок в бланках регистрации таких участников ЕГЭ</a:t>
            </a:r>
          </a:p>
          <a:p>
            <a:pPr algn="ctr">
              <a:defRPr/>
            </a:pPr>
            <a:endParaRPr lang="ru-RU" sz="2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8338" y="692150"/>
            <a:ext cx="11328400" cy="865188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rgbClr val="CC3300"/>
                </a:solidFill>
              </a:rPr>
              <a:t>Информационная БЕЗОПАСНОСТЬ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27063" y="1441450"/>
            <a:ext cx="11291887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Согласно приказа Рособрнадзора от 17 декабря 2013 г. № 1274 «Об утверждении порядка разработки, использования и хранения контрольных измерительных материалов при проведении государственной итоговой аттестации по образовательным программам основного общего образования и порядка разработки, использования и хранения контрольных измерительных материалов при проведении государственной итоговой аттестации по образовательным программам среднего общего образования»:</a:t>
            </a:r>
          </a:p>
          <a:p>
            <a:pPr eaLnBrk="1" hangingPunct="1"/>
            <a:r>
              <a:rPr lang="ru-RU" altLang="ru-RU"/>
              <a:t>«Юридические и физические лица, имеющие доступ к информации, содержащейся в КИМ, принимают меры по защите указанной информации от неправомерного доступа, уничтожения, модифицирования, блокирования, </a:t>
            </a:r>
            <a:r>
              <a:rPr lang="ru-RU" altLang="ru-RU" b="1"/>
              <a:t>копирования, предоставления, распространения</a:t>
            </a:r>
            <a:r>
              <a:rPr lang="ru-RU" altLang="ru-RU"/>
              <a:t>, а также от иных неправомерных действий в отношении такой информации в соответствии с законодательством Российской Федерации в области защиты информации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&lt;Федеральный закон от 27 июля 2006 г. N 149-ФЗ "Об информации, информационных технологиях и о защите информации"» &gt;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244600"/>
            <a:ext cx="4354512" cy="5305425"/>
          </a:xfrm>
        </p:spPr>
      </p:pic>
      <p:sp>
        <p:nvSpPr>
          <p:cNvPr id="66563" name="Прямоугольник 4"/>
          <p:cNvSpPr>
            <a:spLocks noChangeArrowheads="1"/>
          </p:cNvSpPr>
          <p:nvPr/>
        </p:nvSpPr>
        <p:spPr bwMode="auto">
          <a:xfrm>
            <a:off x="5856288" y="1227138"/>
            <a:ext cx="49498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688" tIns="26344" rIns="52688" bIns="26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33CC"/>
                </a:solidFill>
              </a:rPr>
              <a:t>форма ППЭ-02 </a:t>
            </a:r>
          </a:p>
          <a:p>
            <a:pPr algn="ctr" eaLnBrk="1" hangingPunct="1"/>
            <a:r>
              <a:rPr lang="ru-RU" altLang="ru-RU" sz="2400" b="1">
                <a:solidFill>
                  <a:srgbClr val="0033CC"/>
                </a:solidFill>
              </a:rPr>
              <a:t>«Апелляция о нарушении установленного порядка проведения ГИА»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7413" y="3468688"/>
            <a:ext cx="4948237" cy="2533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200">
                <a:solidFill>
                  <a:srgbClr val="000000"/>
                </a:solidFill>
                <a:latin typeface="Arial" pitchFamily="34" charset="0"/>
              </a:rPr>
              <a:t>Апелляция принимается от участника экзамена </a:t>
            </a:r>
            <a:r>
              <a:rPr lang="ru-RU" sz="2200" b="1">
                <a:solidFill>
                  <a:srgbClr val="FF3300"/>
                </a:solidFill>
                <a:latin typeface="Arial" pitchFamily="34" charset="0"/>
              </a:rPr>
              <a:t>(не выходя из ППЭ)</a:t>
            </a:r>
            <a:r>
              <a:rPr lang="ru-RU" sz="2200">
                <a:solidFill>
                  <a:srgbClr val="000000"/>
                </a:solidFill>
                <a:latin typeface="Arial" pitchFamily="34" charset="0"/>
              </a:rPr>
              <a:t> членом ГЭК в </a:t>
            </a:r>
          </a:p>
          <a:p>
            <a:pPr algn="ctr">
              <a:defRPr/>
            </a:pPr>
            <a:r>
              <a:rPr lang="ru-RU" sz="2200">
                <a:solidFill>
                  <a:srgbClr val="000000"/>
                </a:solidFill>
                <a:latin typeface="Arial" pitchFamily="34" charset="0"/>
              </a:rPr>
              <a:t>2-х экземплярах в штабе ППЭ в зоне видимости камеры видеонаблюдения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74625"/>
            <a:ext cx="87820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2713"/>
            <a:ext cx="63166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3"/>
          <p:cNvSpPr>
            <a:spLocks noChangeArrowheads="1"/>
          </p:cNvSpPr>
          <p:nvPr/>
        </p:nvSpPr>
        <p:spPr bwMode="auto">
          <a:xfrm>
            <a:off x="560388" y="1158875"/>
            <a:ext cx="7818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hlin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СБОР МАТЕРИАЛОВ: БЛАНКИ ОТВЕТОВ</a:t>
            </a:r>
          </a:p>
        </p:txBody>
      </p:sp>
      <p:pic>
        <p:nvPicPr>
          <p:cNvPr id="25" name="Picture 9" descr="Бланки ЕГЭ 2009 проект10_в приказ_штрихкоды_2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2314575"/>
            <a:ext cx="2049463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Содержимое 7" descr="Форма 11-ППЭ_ne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7850" y="4508500"/>
            <a:ext cx="3562350" cy="1963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9" descr="Бланки ЕГЭ 2009 проект10_в приказ_штрихкоды_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5071" y="2282953"/>
            <a:ext cx="2048255" cy="223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BottomDown"/>
            <a:lightRig rig="threePt" dir="t"/>
          </a:scene3d>
          <a:sp3d/>
        </p:spPr>
      </p:pic>
      <p:pic>
        <p:nvPicPr>
          <p:cNvPr id="31" name="Picture 8" descr="Бланки ЕГЭ 2009 проект10_в приказ_штрихкоды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1746" y="2341734"/>
            <a:ext cx="2047753" cy="223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BottomDown"/>
            <a:lightRig rig="threePt" dir="t"/>
          </a:scene3d>
        </p:spPr>
      </p:pic>
      <p:pic>
        <p:nvPicPr>
          <p:cNvPr id="32" name="Picture 3" descr="Бланки ЕГЭ 2009 проект10_в приказ_штрихкоды_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9660" y="2422136"/>
            <a:ext cx="2115518" cy="223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BottomDown"/>
            <a:lightRig rig="threePt" dir="t"/>
          </a:scene3d>
        </p:spPr>
      </p:pic>
      <p:sp>
        <p:nvSpPr>
          <p:cNvPr id="33" name="Штриховая стрелка вправо 32"/>
          <p:cNvSpPr/>
          <p:nvPr/>
        </p:nvSpPr>
        <p:spPr>
          <a:xfrm rot="5400000">
            <a:off x="9292432" y="3388519"/>
            <a:ext cx="1289050" cy="1728787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85750" y="4970463"/>
            <a:ext cx="7231063" cy="148272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БЛАНКИ ЕГЭ в аудитории 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РАСКЛАДЫВАЮТСЯ ПО ТИПАМ БЛАНКОВ</a:t>
            </a:r>
            <a:b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И УПАКОВЫВАЮТСЯ В </a:t>
            </a:r>
            <a:r>
              <a:rPr lang="ru-RU" altLang="ru-RU" sz="2000" b="1" u="sng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ОДИН</a:t>
            </a: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16682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ВОЗВРАТНЫЙ ДОСТАВОЧНЫЙ ПАКЕТ!</a:t>
            </a:r>
          </a:p>
        </p:txBody>
      </p:sp>
      <p:pic>
        <p:nvPicPr>
          <p:cNvPr id="39" name="Picture 9" descr="Бланки ЕГЭ 2009 проект10_в приказ_штрихкоды_2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7338" y="2417763"/>
            <a:ext cx="2047875" cy="2233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9" descr="Бланки ЕГЭ 2009 проект10_в приказ_штрихкоды_2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8938" y="2513013"/>
            <a:ext cx="2047875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Штриховая стрелка вправо 2"/>
          <p:cNvSpPr/>
          <p:nvPr/>
        </p:nvSpPr>
        <p:spPr>
          <a:xfrm>
            <a:off x="6777038" y="2951163"/>
            <a:ext cx="1719262" cy="1296987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Выгнутая вниз стрелка 25"/>
          <p:cNvSpPr/>
          <p:nvPr/>
        </p:nvSpPr>
        <p:spPr>
          <a:xfrm rot="10800000" flipH="1">
            <a:off x="3938588" y="1851025"/>
            <a:ext cx="2208212" cy="7207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22" name="Picture 8" descr="Бланки ЕГЭ 2009 проект10_в приказ_штрихкоды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8763" y="2314575"/>
            <a:ext cx="2047875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8" descr="Бланки ЕГЭ 2009 проект10_в приказ_штрихкоды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9888" y="2432050"/>
            <a:ext cx="2049462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8" descr="Бланки ЕГЭ 2009 проект10_в приказ_штрихкоды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4663" y="2551113"/>
            <a:ext cx="2047875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Выгнутая вниз стрелка 27"/>
          <p:cNvSpPr/>
          <p:nvPr/>
        </p:nvSpPr>
        <p:spPr>
          <a:xfrm rot="10800000" flipH="1">
            <a:off x="1497013" y="1851025"/>
            <a:ext cx="2206625" cy="7207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21" name="Picture 3" descr="Бланки ЕГЭ 2009 проект10_в приказ_штрихкоды_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2314575"/>
            <a:ext cx="2114550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" descr="Бланки ЕГЭ 2009 проект10_в приказ_штрихкоды_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150" y="2432050"/>
            <a:ext cx="2114550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" descr="Бланки ЕГЭ 2009 проект10_в приказ_штрихкоды_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438" y="2547938"/>
            <a:ext cx="2114550" cy="2233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629" name="Выноска 1 22"/>
          <p:cNvSpPr>
            <a:spLocks/>
          </p:cNvSpPr>
          <p:nvPr/>
        </p:nvSpPr>
        <p:spPr bwMode="auto">
          <a:xfrm>
            <a:off x="7920038" y="1090613"/>
            <a:ext cx="4032250" cy="1401762"/>
          </a:xfrm>
          <a:prstGeom prst="borderCallout1">
            <a:avLst>
              <a:gd name="adj1" fmla="val 88972"/>
              <a:gd name="adj2" fmla="val -1889"/>
              <a:gd name="adj3" fmla="val 119190"/>
              <a:gd name="adj4" fmla="val -17310"/>
            </a:avLst>
          </a:prstGeom>
          <a:solidFill>
            <a:schemeClr val="bg1"/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>
            <a:outerShdw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hlin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ДБО №2 – ЗА ОСНОВНЫМ БЛАНКОМ ОТВЕТОВ №2 КОНКРЕТНОГО УЧАСТНИКА</a:t>
            </a:r>
          </a:p>
        </p:txBody>
      </p:sp>
      <p:pic>
        <p:nvPicPr>
          <p:cNvPr id="68630" name="Рисунок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t="17233" r="27846" b="7414"/>
          <a:stretch>
            <a:fillRect/>
          </a:stretch>
        </p:blipFill>
        <p:spPr bwMode="auto">
          <a:xfrm>
            <a:off x="3048000" y="2571750"/>
            <a:ext cx="19510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31" name="Номер слайда 26"/>
          <p:cNvSpPr txBox="1">
            <a:spLocks noGrp="1"/>
          </p:cNvSpPr>
          <p:nvPr/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5193941-7849-4140-A2E5-3C8B8A2CE668}" type="slidenum">
              <a:rPr lang="ru-RU" altLang="ru-RU" sz="120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/>
              <a:t>72</a:t>
            </a:fld>
            <a:endParaRPr lang="ru-RU" altLang="ru-RU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719138" y="641350"/>
            <a:ext cx="11464925" cy="974725"/>
            <a:chOff x="340" y="404"/>
            <a:chExt cx="5416" cy="614"/>
          </a:xfrm>
        </p:grpSpPr>
        <p:pic>
          <p:nvPicPr>
            <p:cNvPr id="6964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404"/>
              <a:ext cx="5417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43" name="Text Box 4"/>
            <p:cNvSpPr txBox="1">
              <a:spLocks noChangeArrowheads="1"/>
            </p:cNvSpPr>
            <p:nvPr/>
          </p:nvSpPr>
          <p:spPr bwMode="auto">
            <a:xfrm>
              <a:off x="394" y="453"/>
              <a:ext cx="5315" cy="531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упаковке экзаменационных материалов</a:t>
              </a:r>
            </a:p>
          </p:txBody>
        </p:sp>
      </p:grpSp>
      <p:sp>
        <p:nvSpPr>
          <p:cNvPr id="69635" name="AutoShape 5"/>
          <p:cNvSpPr>
            <a:spLocks noChangeArrowheads="1"/>
          </p:cNvSpPr>
          <p:nvPr/>
        </p:nvSpPr>
        <p:spPr bwMode="auto">
          <a:xfrm>
            <a:off x="579438" y="3419475"/>
            <a:ext cx="2540000" cy="27432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560">
            <a:solidFill>
              <a:srgbClr val="CC6600"/>
            </a:solidFill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Использовать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какие-либо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иные пакеты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вместо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выданных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возвратных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спецпакетов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6" name="AutoShape 6"/>
          <p:cNvSpPr>
            <a:spLocks noChangeArrowheads="1"/>
          </p:cNvSpPr>
          <p:nvPr/>
        </p:nvSpPr>
        <p:spPr bwMode="auto">
          <a:xfrm>
            <a:off x="3357563" y="3060700"/>
            <a:ext cx="2641600" cy="28194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560">
            <a:solidFill>
              <a:srgbClr val="CC6600"/>
            </a:solidFill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Вкладывать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вместе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с бланками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какие-либо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другие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anose="02020603050405020304" pitchFamily="18" charset="0"/>
              </a:rPr>
              <a:t>материалы</a:t>
            </a:r>
          </a:p>
        </p:txBody>
      </p:sp>
      <p:sp>
        <p:nvSpPr>
          <p:cNvPr id="69637" name="AutoShape 7"/>
          <p:cNvSpPr>
            <a:spLocks noChangeArrowheads="1"/>
          </p:cNvSpPr>
          <p:nvPr/>
        </p:nvSpPr>
        <p:spPr bwMode="auto">
          <a:xfrm>
            <a:off x="6240463" y="2700338"/>
            <a:ext cx="2641600" cy="28194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560">
            <a:solidFill>
              <a:srgbClr val="CC6600"/>
            </a:solidFill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Скреплять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бланки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(скрепками,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степлерами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и т.п.)</a:t>
            </a:r>
          </a:p>
        </p:txBody>
      </p:sp>
      <p:sp>
        <p:nvSpPr>
          <p:cNvPr id="69638" name="AutoShape 8"/>
          <p:cNvSpPr>
            <a:spLocks noChangeArrowheads="1"/>
          </p:cNvSpPr>
          <p:nvPr/>
        </p:nvSpPr>
        <p:spPr bwMode="auto">
          <a:xfrm>
            <a:off x="9220200" y="2400300"/>
            <a:ext cx="2540000" cy="3119438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25560">
            <a:solidFill>
              <a:srgbClr val="CC6600"/>
            </a:solidFill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Менять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ориентацию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бланков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 пакете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(верх-низ,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лицевая-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оборотная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сторона)</a:t>
            </a:r>
          </a:p>
        </p:txBody>
      </p:sp>
      <p:grpSp>
        <p:nvGrpSpPr>
          <p:cNvPr id="69639" name="Group 9"/>
          <p:cNvGrpSpPr>
            <a:grpSpLocks/>
          </p:cNvGrpSpPr>
          <p:nvPr/>
        </p:nvGrpSpPr>
        <p:grpSpPr bwMode="auto">
          <a:xfrm>
            <a:off x="723900" y="1800225"/>
            <a:ext cx="11271250" cy="509588"/>
            <a:chOff x="342" y="1134"/>
            <a:chExt cx="5325" cy="321"/>
          </a:xfrm>
        </p:grpSpPr>
        <p:pic>
          <p:nvPicPr>
            <p:cNvPr id="6964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1134"/>
              <a:ext cx="5326" cy="3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41" name="Text Box 11"/>
            <p:cNvSpPr txBox="1">
              <a:spLocks noChangeArrowheads="1"/>
            </p:cNvSpPr>
            <p:nvPr/>
          </p:nvSpPr>
          <p:spPr bwMode="auto">
            <a:xfrm>
              <a:off x="380" y="1150"/>
              <a:ext cx="5254" cy="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ЗАПРЕЩАЕТСЯ: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3"/>
          <p:cNvSpPr>
            <a:spLocks noChangeArrowheads="1"/>
          </p:cNvSpPr>
          <p:nvPr/>
        </p:nvSpPr>
        <p:spPr bwMode="auto">
          <a:xfrm>
            <a:off x="0" y="879475"/>
            <a:ext cx="1219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chemeClr val="hlin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СБОР МАТЕРИАЛОВ: БЛАНКИ ОТВЕТОВ</a:t>
            </a:r>
          </a:p>
        </p:txBody>
      </p:sp>
      <p:pic>
        <p:nvPicPr>
          <p:cNvPr id="70659" name="Содержимое 7" descr="Форма 11-ППЭ_new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2963" y="1574800"/>
            <a:ext cx="7966075" cy="4394200"/>
          </a:xfrm>
        </p:spPr>
      </p:pic>
      <p:pic>
        <p:nvPicPr>
          <p:cNvPr id="70660" name="Picture 15" descr="образец нананесения ме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151313"/>
            <a:ext cx="223838" cy="1682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Овал 43"/>
          <p:cNvSpPr/>
          <p:nvPr/>
        </p:nvSpPr>
        <p:spPr>
          <a:xfrm>
            <a:off x="5200650" y="3956050"/>
            <a:ext cx="671513" cy="10795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0662" name="Picture 15" descr="образец нананесения ме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411663"/>
            <a:ext cx="223838" cy="1666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образец нананесения ме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659313"/>
            <a:ext cx="223838" cy="1666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 rot="5400000">
            <a:off x="7550944" y="3901281"/>
            <a:ext cx="304800" cy="1055688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 rot="5400000">
            <a:off x="8178007" y="4207669"/>
            <a:ext cx="304800" cy="105568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Выноска 1 11"/>
          <p:cNvSpPr/>
          <p:nvPr/>
        </p:nvSpPr>
        <p:spPr>
          <a:xfrm>
            <a:off x="239713" y="4711700"/>
            <a:ext cx="2974975" cy="1333500"/>
          </a:xfrm>
          <a:prstGeom prst="borderCallout1">
            <a:avLst>
              <a:gd name="adj1" fmla="val 77541"/>
              <a:gd name="adj2" fmla="val 101657"/>
              <a:gd name="adj3" fmla="val 12074"/>
              <a:gd name="adj4" fmla="val 168305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14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ПРОСТАВИТЬ ОТМЕТКИ ВСЕХ ТИПОВ БЛАНКОВ, </a:t>
            </a:r>
            <a:r>
              <a:rPr lang="ru-RU" altLang="ru-RU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УКАЗАТЬ КОЛИЧЕСТВО</a:t>
            </a:r>
          </a:p>
        </p:txBody>
      </p:sp>
      <p:sp>
        <p:nvSpPr>
          <p:cNvPr id="13" name="Выноска 1 12"/>
          <p:cNvSpPr/>
          <p:nvPr/>
        </p:nvSpPr>
        <p:spPr>
          <a:xfrm>
            <a:off x="8977313" y="2366963"/>
            <a:ext cx="2974975" cy="858837"/>
          </a:xfrm>
          <a:prstGeom prst="borderCallout1">
            <a:avLst>
              <a:gd name="adj1" fmla="val 88973"/>
              <a:gd name="adj2" fmla="val -1889"/>
              <a:gd name="adj3" fmla="val 222930"/>
              <a:gd name="adj4" fmla="val -34994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ОБЩЕЕ КОЛИЧЕСТВО БЛАНКОВ</a:t>
            </a:r>
          </a:p>
        </p:txBody>
      </p:sp>
      <p:sp>
        <p:nvSpPr>
          <p:cNvPr id="14" name="Выноска 1 13"/>
          <p:cNvSpPr/>
          <p:nvPr/>
        </p:nvSpPr>
        <p:spPr>
          <a:xfrm>
            <a:off x="8977313" y="3498850"/>
            <a:ext cx="2974975" cy="857250"/>
          </a:xfrm>
          <a:prstGeom prst="borderCallout1">
            <a:avLst>
              <a:gd name="adj1" fmla="val 88973"/>
              <a:gd name="adj2" fmla="val -1889"/>
              <a:gd name="adj3" fmla="val 122311"/>
              <a:gd name="adj4" fmla="val -107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ИЗ НИХ ДБО №2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4963" y="2366963"/>
            <a:ext cx="4800600" cy="153511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УПАКОВЫВАТЬ БЛАНКИ ОТВЕТОВ В ИНЫЕ КОНВЕРТЫ 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КАТЕГОРИЧЕСКИ ЗАПРЕЩЕНО!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Завершение экзамена в аудитории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687513"/>
            <a:ext cx="964723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Сдача материалов в штабе ППЭ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428750"/>
            <a:ext cx="38957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003425"/>
            <a:ext cx="672782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ChangeArrowheads="1"/>
          </p:cNvSpPr>
          <p:nvPr/>
        </p:nvSpPr>
        <p:spPr bwMode="auto">
          <a:xfrm>
            <a:off x="494506" y="4576762"/>
            <a:ext cx="8448675" cy="115252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3731" name="Group 2"/>
          <p:cNvGrpSpPr>
            <a:grpSpLocks/>
          </p:cNvGrpSpPr>
          <p:nvPr/>
        </p:nvGrpSpPr>
        <p:grpSpPr bwMode="auto">
          <a:xfrm>
            <a:off x="527050" y="836613"/>
            <a:ext cx="11463338" cy="1111250"/>
            <a:chOff x="342" y="432"/>
            <a:chExt cx="5416" cy="700"/>
          </a:xfrm>
        </p:grpSpPr>
        <p:pic>
          <p:nvPicPr>
            <p:cNvPr id="737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432"/>
              <a:ext cx="5417" cy="701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4"/>
            <p:cNvSpPr txBox="1">
              <a:spLocks noChangeArrowheads="1"/>
            </p:cNvSpPr>
            <p:nvPr/>
          </p:nvSpPr>
          <p:spPr bwMode="auto">
            <a:xfrm>
              <a:off x="396" y="454"/>
              <a:ext cx="5315" cy="638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этапе завершения экзамена организаторы вне аудитории должны:</a:t>
              </a:r>
            </a:p>
          </p:txBody>
        </p:sp>
      </p:grpSp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527050" y="4576762"/>
            <a:ext cx="9218612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 dirty="0">
                <a:latin typeface="Times New Roman" panose="02020603050405020304" pitchFamily="18" charset="0"/>
              </a:rPr>
              <a:t>контролировать незамедлительный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 dirty="0">
                <a:latin typeface="Times New Roman" panose="02020603050405020304" pitchFamily="18" charset="0"/>
              </a:rPr>
              <a:t>выход</a:t>
            </a:r>
            <a:r>
              <a:rPr lang="ru-RU" altLang="ru-RU" sz="2800" dirty="0">
                <a:latin typeface="Times New Roman" panose="02020603050405020304" pitchFamily="18" charset="0"/>
              </a:rPr>
              <a:t> участников из ППЭ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4125911"/>
            <a:ext cx="24003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10"/>
          <p:cNvSpPr txBox="1">
            <a:spLocks noChangeArrowheads="1"/>
          </p:cNvSpPr>
          <p:nvPr/>
        </p:nvSpPr>
        <p:spPr bwMode="auto">
          <a:xfrm>
            <a:off x="527050" y="2060575"/>
            <a:ext cx="11366500" cy="19415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latin typeface="Times New Roman" panose="02020603050405020304" pitchFamily="18" charset="0"/>
              </a:rPr>
              <a:t>сдать </a:t>
            </a:r>
            <a:r>
              <a:rPr lang="ru-RU" altLang="ru-RU" sz="2800">
                <a:latin typeface="Times New Roman" panose="02020603050405020304" pitchFamily="18" charset="0"/>
              </a:rPr>
              <a:t>руководителю ППЭ: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latin typeface="Times New Roman" panose="02020603050405020304" pitchFamily="18" charset="0"/>
              </a:rPr>
              <a:t>- форму </a:t>
            </a:r>
            <a:r>
              <a:rPr lang="ru-RU" altLang="ru-RU" sz="2800" b="1">
                <a:latin typeface="Times New Roman" panose="02020603050405020304" pitchFamily="18" charset="0"/>
              </a:rPr>
              <a:t>ППЭ-06-01</a:t>
            </a:r>
            <a:r>
              <a:rPr lang="ru-RU" altLang="ru-RU" sz="2800">
                <a:latin typeface="Times New Roman" panose="02020603050405020304" pitchFamily="18" charset="0"/>
              </a:rPr>
              <a:t> «Список участников ГИА образовательной организации;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>
                <a:latin typeface="Times New Roman" panose="02020603050405020304" pitchFamily="18" charset="0"/>
              </a:rPr>
              <a:t>- форму </a:t>
            </a:r>
            <a:r>
              <a:rPr lang="ru-RU" altLang="ru-RU" sz="2800" b="1">
                <a:latin typeface="Times New Roman" panose="02020603050405020304" pitchFamily="18" charset="0"/>
              </a:rPr>
              <a:t>ППЭ-20</a:t>
            </a:r>
            <a:r>
              <a:rPr lang="ru-RU" altLang="ru-RU" sz="2800">
                <a:latin typeface="Times New Roman" panose="02020603050405020304" pitchFamily="18" charset="0"/>
              </a:rPr>
              <a:t> «Акт об идентификации личности участника ГИА-9»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736600" y="1812925"/>
            <a:ext cx="11150600" cy="1111250"/>
            <a:chOff x="342" y="432"/>
            <a:chExt cx="5416" cy="700"/>
          </a:xfrm>
        </p:grpSpPr>
        <p:pic>
          <p:nvPicPr>
            <p:cNvPr id="7475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432"/>
              <a:ext cx="5417" cy="701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7" name="Text Box 5"/>
            <p:cNvSpPr txBox="1">
              <a:spLocks noChangeArrowheads="1"/>
            </p:cNvSpPr>
            <p:nvPr/>
          </p:nvSpPr>
          <p:spPr bwMode="auto">
            <a:xfrm>
              <a:off x="396" y="454"/>
              <a:ext cx="5315" cy="638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28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этапе завершения экзамена организаторы</a:t>
              </a:r>
            </a:p>
          </p:txBody>
        </p:sp>
      </p:grpSp>
      <p:sp>
        <p:nvSpPr>
          <p:cNvPr id="74755" name="Text Box 8"/>
          <p:cNvSpPr txBox="1">
            <a:spLocks noChangeArrowheads="1"/>
          </p:cNvSpPr>
          <p:nvPr/>
        </p:nvSpPr>
        <p:spPr bwMode="auto">
          <a:xfrm>
            <a:off x="1368660" y="3278188"/>
            <a:ext cx="9888538" cy="10795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108000" rIns="90000" bIns="108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800" b="1" i="1">
                <a:latin typeface="Times New Roman" panose="02020603050405020304" pitchFamily="18" charset="0"/>
              </a:rPr>
              <a:t>Организаторы могут покинуть ППЭ только по разрешению руководителя ППЭ</a:t>
            </a:r>
            <a:endParaRPr lang="ru-RU" altLang="ru-RU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/>
          </p:cNvSpPr>
          <p:nvPr/>
        </p:nvSpPr>
        <p:spPr bwMode="auto">
          <a:xfrm>
            <a:off x="1546225" y="5365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rgbClr val="D34B58"/>
                </a:solidFill>
                <a:latin typeface="Calibri Light" panose="020F0302020204030204" pitchFamily="34" charset="0"/>
              </a:rPr>
              <a:t>Сканирование ЭМ в штабе ППЭ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422400"/>
            <a:ext cx="1086961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298450" y="756444"/>
            <a:ext cx="4354513" cy="5481638"/>
            <a:chOff x="249" y="1117"/>
            <a:chExt cx="2057" cy="2848"/>
          </a:xfrm>
        </p:grpSpPr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17"/>
              <a:ext cx="2058" cy="2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4" name="Text Box 4"/>
            <p:cNvSpPr txBox="1">
              <a:spLocks noChangeArrowheads="1"/>
            </p:cNvSpPr>
            <p:nvPr/>
          </p:nvSpPr>
          <p:spPr bwMode="auto">
            <a:xfrm>
              <a:off x="249" y="1117"/>
              <a:ext cx="2058" cy="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 sz="1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4957763" y="2152650"/>
            <a:ext cx="7108825" cy="10668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закон от 30 декабря 2001г. №195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«Кодекс Российской Федерации об административных нарушениях»</a:t>
            </a: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4954588" y="3497263"/>
            <a:ext cx="7086600" cy="152558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Статья 13.11</a:t>
            </a: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. Нарушение установленного законом порядка сбора, хранения, использования или распространения информации о гражданах (персональных данных)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Статья 13.12. </a:t>
            </a: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Нарушение правил защиты информации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Статья 13.14. </a:t>
            </a: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Разглашение информации с ограниченным доступом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4992688" y="5300663"/>
            <a:ext cx="7048500" cy="10668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</p:spPr>
        <p:txBody>
          <a:bodyPr lIns="90000" tIns="72000" rIns="90000" bIns="720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Нарушение установленного законом порядка влечет </a:t>
            </a: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t>предупреждение</a:t>
            </a: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</a:rPr>
              <a:t> или </a:t>
            </a: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t>наложение административного штрафа</a:t>
            </a:r>
          </a:p>
        </p:txBody>
      </p:sp>
      <p:sp>
        <p:nvSpPr>
          <p:cNvPr id="9222" name="Заголовок 1"/>
          <p:cNvSpPr>
            <a:spLocks/>
          </p:cNvSpPr>
          <p:nvPr/>
        </p:nvSpPr>
        <p:spPr bwMode="auto">
          <a:xfrm>
            <a:off x="4992687" y="1054100"/>
            <a:ext cx="7032626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 i="1">
                <a:solidFill>
                  <a:schemeClr val="hlink"/>
                </a:solidFill>
                <a:latin typeface="Calibri Light" panose="020F0302020204030204" pitchFamily="34" charset="0"/>
              </a:rPr>
              <a:t>Ответственность за нарушение </a:t>
            </a:r>
            <a:br>
              <a:rPr lang="ru-RU" altLang="ru-RU" sz="2800" b="1" i="1">
                <a:solidFill>
                  <a:schemeClr val="hlink"/>
                </a:solidFill>
                <a:latin typeface="Calibri Light" panose="020F0302020204030204" pitchFamily="34" charset="0"/>
              </a:rPr>
            </a:br>
            <a:r>
              <a:rPr lang="ru-RU" altLang="ru-RU" sz="2800" b="1" i="1">
                <a:solidFill>
                  <a:schemeClr val="hlink"/>
                </a:solidFill>
                <a:latin typeface="Calibri Light" panose="020F0302020204030204" pitchFamily="34" charset="0"/>
              </a:rPr>
              <a:t>установленного порядка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/>
          </p:cNvSpPr>
          <p:nvPr/>
        </p:nvSpPr>
        <p:spPr bwMode="auto">
          <a:xfrm>
            <a:off x="1746250" y="4222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rgbClr val="D34B58"/>
                </a:solidFill>
                <a:latin typeface="Calibri Light" panose="020F0302020204030204" pitchFamily="34" charset="0"/>
              </a:rPr>
              <a:t>Завершение экзамена в штабе ППЭ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092512"/>
            <a:ext cx="4225925" cy="51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" y="1168401"/>
            <a:ext cx="6538839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/>
          </p:cNvSpPr>
          <p:nvPr/>
        </p:nvSpPr>
        <p:spPr bwMode="auto">
          <a:xfrm>
            <a:off x="1670050" y="714375"/>
            <a:ext cx="93106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b="1">
                <a:solidFill>
                  <a:srgbClr val="D34B58"/>
                </a:solidFill>
                <a:latin typeface="Calibri Light" panose="020F0302020204030204" pitchFamily="34" charset="0"/>
              </a:rPr>
              <a:t>Завершение экзамена в штабе ППЭ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627188"/>
            <a:ext cx="9771062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Galina\Downloads\2015_10_23_19.34.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43" y="3262244"/>
            <a:ext cx="2160000" cy="38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alina\Downloads\2015_10_23_19.31.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464520"/>
            <a:ext cx="2160000" cy="38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0892" y="574189"/>
            <a:ext cx="11713301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kern="0" dirty="0">
                <a:ln>
                  <a:solidFill>
                    <a:srgbClr val="2D2D8A"/>
                  </a:solidFill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Мобильное приложение «ЕГЭ в РО» 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kern="0" dirty="0">
                <a:ln>
                  <a:solidFill>
                    <a:srgbClr val="2D2D8A"/>
                  </a:solidFill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для </a:t>
            </a:r>
            <a:r>
              <a:rPr lang="ru-RU" altLang="ru-RU" sz="3200" b="1" kern="0" dirty="0" err="1">
                <a:ln>
                  <a:solidFill>
                    <a:srgbClr val="2D2D8A"/>
                  </a:solidFill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Android</a:t>
            </a:r>
            <a:r>
              <a:rPr lang="ru-RU" altLang="ru-RU" sz="3200" b="1" kern="0" dirty="0">
                <a:ln>
                  <a:solidFill>
                    <a:srgbClr val="2D2D8A"/>
                  </a:solidFill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и </a:t>
            </a:r>
            <a:r>
              <a:rPr lang="ru-RU" altLang="ru-RU" sz="3200" b="1" kern="0" dirty="0" err="1">
                <a:ln>
                  <a:solidFill>
                    <a:srgbClr val="2D2D8A"/>
                  </a:solidFill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iOS</a:t>
            </a:r>
            <a:endParaRPr lang="ru-RU" altLang="ru-RU" sz="3200" b="1" kern="0" dirty="0">
              <a:ln>
                <a:solidFill>
                  <a:srgbClr val="2D2D8A"/>
                </a:solidFill>
              </a:ln>
              <a:solidFill>
                <a:srgbClr val="2D2D8A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" y="657467"/>
            <a:ext cx="2143343" cy="381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26204" r="37055" b="20713"/>
          <a:stretch/>
        </p:blipFill>
        <p:spPr>
          <a:xfrm>
            <a:off x="10787167" y="716373"/>
            <a:ext cx="1218204" cy="174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8" y="1630571"/>
            <a:ext cx="2022359" cy="359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05" y="1268685"/>
            <a:ext cx="2225920" cy="395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17" y="2973978"/>
            <a:ext cx="2406479" cy="427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84" y="3921135"/>
            <a:ext cx="1873704" cy="333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3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C:\Users\nova_\Pictures\вебинар 13.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3567113"/>
            <a:ext cx="5556250" cy="310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333500" y="627063"/>
            <a:ext cx="107394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22419B"/>
                </a:solidFill>
              </a:rPr>
              <a:t>Методическая и техническая поддержка</a:t>
            </a:r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 rotWithShape="1">
          <a:blip r:embed="rId3"/>
          <a:srcRect b="15586"/>
          <a:stretch/>
        </p:blipFill>
        <p:spPr bwMode="auto">
          <a:xfrm>
            <a:off x="6265863" y="2109788"/>
            <a:ext cx="5537200" cy="269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9877" name="TextBox 3"/>
          <p:cNvSpPr txBox="1">
            <a:spLocks noChangeArrowheads="1"/>
          </p:cNvSpPr>
          <p:nvPr/>
        </p:nvSpPr>
        <p:spPr bwMode="auto">
          <a:xfrm>
            <a:off x="103188" y="1962150"/>
            <a:ext cx="575627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5000"/>
              </a:spcBef>
            </a:pPr>
            <a:r>
              <a:rPr lang="ru-RU" altLang="ru-RU" sz="2400"/>
              <a:t>Каждую пятницу на базе РЦОИ проводятся целевые вебинары (</a:t>
            </a:r>
            <a:r>
              <a:rPr lang="en-US" altLang="ru-RU" sz="2400"/>
              <a:t>Adobe</a:t>
            </a:r>
            <a:r>
              <a:rPr lang="ru-RU" altLang="ru-RU" sz="2400"/>
              <a:t> </a:t>
            </a:r>
            <a:r>
              <a:rPr lang="en-US" altLang="ru-RU" sz="2400"/>
              <a:t>Connect</a:t>
            </a:r>
            <a:r>
              <a:rPr lang="ru-RU" altLang="ru-RU" sz="2400"/>
              <a:t>) по всем вопросам ГИА. </a:t>
            </a:r>
          </a:p>
          <a:p>
            <a:pPr algn="ctr" eaLnBrk="1" hangingPunct="1">
              <a:lnSpc>
                <a:spcPct val="90000"/>
              </a:lnSpc>
              <a:spcBef>
                <a:spcPct val="35000"/>
              </a:spcBef>
            </a:pPr>
            <a:r>
              <a:rPr lang="ru-RU" altLang="ru-RU" sz="2400"/>
              <a:t>Тема анонсируется еженедельно</a:t>
            </a:r>
          </a:p>
        </p:txBody>
      </p:sp>
      <p:sp>
        <p:nvSpPr>
          <p:cNvPr id="79878" name="TextBox 3"/>
          <p:cNvSpPr txBox="1">
            <a:spLocks noChangeArrowheads="1"/>
          </p:cNvSpPr>
          <p:nvPr/>
        </p:nvSpPr>
        <p:spPr bwMode="auto">
          <a:xfrm>
            <a:off x="6154738" y="5078413"/>
            <a:ext cx="57578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5000"/>
              </a:spcBef>
            </a:pPr>
            <a:r>
              <a:rPr lang="ru-RU" altLang="ru-RU" sz="2400"/>
              <a:t>На сайте РЦОИ функционирует центр технической поддержки по всем вопросам ГИА и ВсОШ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3188" y="1584325"/>
            <a:ext cx="11969750" cy="4238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5000"/>
              </a:spcBef>
              <a:defRPr/>
            </a:pP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Помимо традиционных горячих линий </a:t>
            </a:r>
            <a:r>
              <a:rPr lang="ru-RU" sz="2400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минобразования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и РЦОИ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150938" y="2820988"/>
            <a:ext cx="107394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22419B"/>
                </a:solidFill>
              </a:rPr>
              <a:t>Основные действия организаторов при печати КИМ в аудитории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2255838" y="509588"/>
            <a:ext cx="9310687" cy="885825"/>
          </a:xfrm>
        </p:spPr>
        <p:txBody>
          <a:bodyPr/>
          <a:lstStyle/>
          <a:p>
            <a:r>
              <a:rPr lang="ru-RU" altLang="ru-RU" smtClean="0"/>
              <a:t>Функции организатора в аудитории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>
          <a:xfrm>
            <a:off x="566738" y="1335088"/>
            <a:ext cx="10974387" cy="4525962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2500" smtClean="0">
                <a:solidFill>
                  <a:srgbClr val="006AB3"/>
                </a:solidFill>
              </a:rPr>
              <a:t>В процессе использования технологии печати КИМ в аудитории ППЭ следует учитывать следующее распределение функций между двумя организаторами в аудитории</a:t>
            </a:r>
          </a:p>
        </p:txBody>
      </p:sp>
      <p:pic>
        <p:nvPicPr>
          <p:cNvPr id="8192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517775"/>
            <a:ext cx="33639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2289175"/>
            <a:ext cx="1944687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5800" y="4084638"/>
            <a:ext cx="5197475" cy="858837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2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67463" y="4084638"/>
            <a:ext cx="5199062" cy="858837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67463" y="5160963"/>
            <a:ext cx="5199062" cy="836612"/>
          </a:xfrm>
          <a:prstGeom prst="roundRect">
            <a:avLst/>
          </a:prstGeom>
          <a:noFill/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6AB3"/>
                </a:solidFill>
              </a:rPr>
              <a:t>является оператором станции печати КИМ</a:t>
            </a:r>
            <a:endParaRPr lang="ru-RU" sz="22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800" y="5159375"/>
            <a:ext cx="5197475" cy="838200"/>
          </a:xfrm>
          <a:prstGeom prst="roundRect">
            <a:avLst/>
          </a:prstGeom>
          <a:noFill/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006AB3"/>
                </a:solidFill>
              </a:rPr>
              <a:t>выполняет инструктаж </a:t>
            </a:r>
            <a:r>
              <a:rPr lang="ru-RU" sz="2200">
                <a:solidFill>
                  <a:srgbClr val="006AB3"/>
                </a:solidFill>
              </a:rPr>
              <a:t>участников ЕГЭ и </a:t>
            </a:r>
            <a:r>
              <a:rPr lang="ru-RU" sz="2200" dirty="0">
                <a:solidFill>
                  <a:srgbClr val="006AB3"/>
                </a:solidFill>
              </a:rPr>
              <a:t>комплектование напечатанных КИМ с ИК</a:t>
            </a:r>
            <a:endParaRPr lang="ru-RU" sz="22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2495550"/>
            <a:ext cx="22415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Заголовок 1"/>
          <p:cNvSpPr>
            <a:spLocks noGrp="1"/>
          </p:cNvSpPr>
          <p:nvPr>
            <p:ph type="title"/>
          </p:nvPr>
        </p:nvSpPr>
        <p:spPr>
          <a:xfrm>
            <a:off x="2392363" y="471488"/>
            <a:ext cx="9310687" cy="887412"/>
          </a:xfrm>
        </p:spPr>
        <p:txBody>
          <a:bodyPr/>
          <a:lstStyle/>
          <a:p>
            <a:r>
              <a:rPr lang="ru-RU" altLang="ru-RU" smtClean="0"/>
              <a:t>Функции организатора в аудитории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6738" y="1335088"/>
            <a:ext cx="9702800" cy="4525962"/>
          </a:xfrm>
        </p:spPr>
        <p:txBody>
          <a:bodyPr rtlCol="0">
            <a:normAutofit/>
          </a:bodyPr>
          <a:lstStyle/>
          <a:p>
            <a:pPr marL="127416" indent="430165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500" dirty="0">
                <a:solidFill>
                  <a:srgbClr val="006AB3"/>
                </a:solidFill>
              </a:rPr>
              <a:t>Не позднее 9.45 ответственный организатор в аудитории по местному времени получает от руководителя ППЭ в Штабе ППЭ: </a:t>
            </a:r>
          </a:p>
          <a:p>
            <a:pPr marL="127416" indent="430165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500" dirty="0">
              <a:solidFill>
                <a:srgbClr val="006AB3"/>
              </a:solidFill>
            </a:endParaRPr>
          </a:p>
          <a:p>
            <a:pPr marL="918048" indent="-360468" defTabSz="1171808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500" dirty="0">
                <a:solidFill>
                  <a:srgbClr val="006AB3"/>
                </a:solidFill>
              </a:rPr>
              <a:t>доставочный (-</a:t>
            </a:r>
            <a:r>
              <a:rPr lang="ru-RU" sz="2500" dirty="0" err="1">
                <a:solidFill>
                  <a:srgbClr val="006AB3"/>
                </a:solidFill>
              </a:rPr>
              <a:t>ые</a:t>
            </a:r>
            <a:r>
              <a:rPr lang="ru-RU" sz="2500" dirty="0">
                <a:solidFill>
                  <a:srgbClr val="006AB3"/>
                </a:solidFill>
              </a:rPr>
              <a:t>) </a:t>
            </a:r>
            <a:r>
              <a:rPr lang="ru-RU" sz="2500" dirty="0" err="1">
                <a:solidFill>
                  <a:srgbClr val="006AB3"/>
                </a:solidFill>
              </a:rPr>
              <a:t>спецпакет</a:t>
            </a:r>
            <a:r>
              <a:rPr lang="ru-RU" sz="2500" dirty="0">
                <a:solidFill>
                  <a:srgbClr val="006AB3"/>
                </a:solidFill>
              </a:rPr>
              <a:t> (-</a:t>
            </a:r>
            <a:r>
              <a:rPr lang="ru-RU" sz="2500" dirty="0" err="1">
                <a:solidFill>
                  <a:srgbClr val="006AB3"/>
                </a:solidFill>
              </a:rPr>
              <a:t>ы</a:t>
            </a:r>
            <a:r>
              <a:rPr lang="ru-RU" sz="2500" dirty="0">
                <a:solidFill>
                  <a:srgbClr val="006AB3"/>
                </a:solidFill>
              </a:rPr>
              <a:t>) с ИК; </a:t>
            </a:r>
          </a:p>
          <a:p>
            <a:pPr marL="918048" indent="-360468" defTabSz="1171808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500" dirty="0">
                <a:solidFill>
                  <a:srgbClr val="006AB3"/>
                </a:solidFill>
              </a:rPr>
              <a:t>возвратные доставочные пакеты для упаковки бланков участников; </a:t>
            </a:r>
          </a:p>
          <a:p>
            <a:pPr marL="918048" indent="-360468" defTabSz="1171808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500" dirty="0">
                <a:solidFill>
                  <a:srgbClr val="006AB3"/>
                </a:solidFill>
              </a:rPr>
              <a:t>дополнительные бланки ответов № 2</a:t>
            </a:r>
          </a:p>
          <a:p>
            <a:pPr marL="439428" indent="-439428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500" dirty="0">
              <a:solidFill>
                <a:srgbClr val="006AB3"/>
              </a:solidFill>
            </a:endParaRPr>
          </a:p>
          <a:p>
            <a:pPr marL="186224" indent="-186224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500" dirty="0">
                <a:solidFill>
                  <a:srgbClr val="006AB3"/>
                </a:solidFill>
              </a:rPr>
              <a:t>по форме ППЭ-14-02 «Ведомость выдачи и возврата экзаменационных материалов по аудиториям ППЭ»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6925" y="557213"/>
            <a:ext cx="9517063" cy="885825"/>
          </a:xfrm>
        </p:spPr>
        <p:txBody>
          <a:bodyPr rtlCol="0">
            <a:normAutofit fontScale="90000"/>
          </a:bodyPr>
          <a:lstStyle/>
          <a:p>
            <a:pPr defTabSz="1171808" fontAlgn="auto">
              <a:spcAft>
                <a:spcPts val="0"/>
              </a:spcAft>
              <a:defRPr/>
            </a:pPr>
            <a:r>
              <a:rPr lang="ru-RU" dirty="0" smtClean="0"/>
              <a:t>Подготовка к печати КИМ в аудитории ППЭ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0038" y="1187451"/>
            <a:ext cx="11599862" cy="965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9.30 </a:t>
            </a:r>
            <a:r>
              <a:rPr lang="ru-RU" altLang="ru-RU" sz="3200" dirty="0">
                <a:solidFill>
                  <a:srgbClr val="006AB3"/>
                </a:solidFill>
                <a:latin typeface="Calibri" panose="020F0502020204030204" pitchFamily="34" charset="0"/>
              </a:rPr>
              <a:t>в Штабе ППЭ член ГЭК совместно с техническим специалистом скачивают ключ доступа к КИМ.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05538" y="3430588"/>
            <a:ext cx="3387725" cy="1046162"/>
          </a:xfrm>
          <a:prstGeom prst="roundRect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50" y="3430588"/>
            <a:ext cx="4935538" cy="10461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90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Загружает ключ доступа к КИМ в ПО </a:t>
            </a:r>
          </a:p>
          <a:p>
            <a:pPr eaLnBrk="1" hangingPunct="1"/>
            <a:r>
              <a:rPr lang="ru-RU" altLang="ru-RU" sz="190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Печати КИМ в каждой аудитории</a:t>
            </a:r>
          </a:p>
          <a:p>
            <a:pPr eaLnBrk="1" hangingPunct="1"/>
            <a:r>
              <a:rPr lang="ru-RU" altLang="ru-RU" sz="190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Запускает АРМ Организатора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27763" y="4638675"/>
            <a:ext cx="3365500" cy="1071563"/>
          </a:xfrm>
          <a:prstGeom prst="roundRect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Член ГЭК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2575" y="4640263"/>
            <a:ext cx="4938713" cy="10699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90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Подключает к станции печати токен и вводит пароль доступа (активирует ключ доступа к КИМ)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00038" y="2282825"/>
            <a:ext cx="11599862" cy="10207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AB3"/>
                </a:solidFill>
              </a:rPr>
              <a:t>После успешного скачивания ключа доступа к КИМ с федерального портала член ГЭК и технический специалист в каждой аудитории загружают и активируют ключ доступа к КИМ. </a:t>
            </a:r>
            <a:endParaRPr lang="ru-RU" sz="24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977" name="Прямоугольник 34"/>
          <p:cNvSpPr>
            <a:spLocks noChangeArrowheads="1"/>
          </p:cNvSpPr>
          <p:nvPr/>
        </p:nvSpPr>
        <p:spPr bwMode="auto">
          <a:xfrm>
            <a:off x="494506" y="5780088"/>
            <a:ext cx="107330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E2001A"/>
                </a:solidFill>
              </a:rPr>
              <a:t>Организаторы в аудитории уже могут проводить первую часть инструктажа участников экзамена (с 9.50).</a:t>
            </a:r>
          </a:p>
        </p:txBody>
      </p:sp>
      <p:pic>
        <p:nvPicPr>
          <p:cNvPr id="8397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3375025"/>
            <a:ext cx="130175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3" descr="3D деловой человек на телефоне - Стоковое фото andresr #7757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3" y="4679950"/>
            <a:ext cx="12128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Нашивка 20"/>
          <p:cNvSpPr/>
          <p:nvPr/>
        </p:nvSpPr>
        <p:spPr>
          <a:xfrm rot="10800000">
            <a:off x="5468938" y="3835400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5492750" y="4968875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27" y="5410670"/>
            <a:ext cx="2933239" cy="1323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1"/>
          <a:stretch/>
        </p:blipFill>
        <p:spPr>
          <a:xfrm>
            <a:off x="1737461" y="5429707"/>
            <a:ext cx="1857610" cy="129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4996" name="Заголовок 15"/>
          <p:cNvSpPr>
            <a:spLocks noGrp="1"/>
          </p:cNvSpPr>
          <p:nvPr>
            <p:ph type="title"/>
          </p:nvPr>
        </p:nvSpPr>
        <p:spPr>
          <a:xfrm>
            <a:off x="1626402" y="665163"/>
            <a:ext cx="9310688" cy="885825"/>
          </a:xfrm>
        </p:spPr>
        <p:txBody>
          <a:bodyPr/>
          <a:lstStyle/>
          <a:p>
            <a:pPr algn="ctr"/>
            <a:r>
              <a:rPr lang="ru-RU" altLang="ru-RU" smtClean="0"/>
              <a:t>Инструктаж участников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34363" y="1690688"/>
            <a:ext cx="3630612" cy="7889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2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9600" y="3087688"/>
            <a:ext cx="3635375" cy="7953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7525" y="1563688"/>
            <a:ext cx="7089775" cy="104140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006AB3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Первая часть инструктажа с 9:50 (в т.ч. Информирование о процедуре печати КИМ в ППЭ)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7525" y="2884488"/>
            <a:ext cx="7089775" cy="113030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006AB3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Вскрывает пакет и устанавливает диск с электронными ЭМ в станцию печати, выполняет процедуру расшифровки КИМ                  с 10:00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7525" y="4294188"/>
            <a:ext cx="7089775" cy="118745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006AB3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Вводит количество участников в аудитории, нажимает кнопку «Печать КИМ»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29600" y="4491038"/>
            <a:ext cx="3635375" cy="7953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7740650" y="1941513"/>
            <a:ext cx="369888" cy="285750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7740650" y="3306763"/>
            <a:ext cx="369888" cy="284162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7740650" y="4673600"/>
            <a:ext cx="369888" cy="282575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5"/>
          <p:cNvSpPr>
            <a:spLocks noGrp="1"/>
          </p:cNvSpPr>
          <p:nvPr>
            <p:ph type="title"/>
          </p:nvPr>
        </p:nvSpPr>
        <p:spPr>
          <a:xfrm>
            <a:off x="2492375" y="630238"/>
            <a:ext cx="9310688" cy="885825"/>
          </a:xfrm>
        </p:spPr>
        <p:txBody>
          <a:bodyPr/>
          <a:lstStyle/>
          <a:p>
            <a:r>
              <a:rPr lang="ru-RU" altLang="ru-RU" smtClean="0"/>
              <a:t>Печать КИМ в аудитории ППЭ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7850" y="1587500"/>
            <a:ext cx="6883400" cy="1039813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нажимает кнопку «Начать печать»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7850" y="2844800"/>
            <a:ext cx="6883400" cy="709613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печати КИМ:</a:t>
            </a:r>
            <a:r>
              <a:rPr lang="en-US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экземпляр №1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7850" y="4703762"/>
            <a:ext cx="6883400" cy="866775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Подтверждение качества печати в ПО</a:t>
            </a:r>
          </a:p>
          <a:p>
            <a:pPr eaLnBrk="1" hangingPunct="1"/>
            <a:r>
              <a:rPr lang="ru-RU" altLang="ru-RU" sz="28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печати КИМ:</a:t>
            </a:r>
            <a:r>
              <a:rPr lang="en-US" altLang="ru-RU" sz="28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8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экземпляр №2</a:t>
            </a:r>
          </a:p>
        </p:txBody>
      </p:sp>
      <p:pic>
        <p:nvPicPr>
          <p:cNvPr id="86022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5573713"/>
            <a:ext cx="24955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77850" y="3773488"/>
            <a:ext cx="6883400" cy="71120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Экспресс-проверка качества печати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221663" y="2844800"/>
            <a:ext cx="3594100" cy="7127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21663" y="1751013"/>
            <a:ext cx="3595687" cy="7127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21663" y="3773488"/>
            <a:ext cx="3598862" cy="711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221663" y="4700588"/>
            <a:ext cx="3581400" cy="7127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22" name="Нашивка 21"/>
          <p:cNvSpPr/>
          <p:nvPr/>
        </p:nvSpPr>
        <p:spPr>
          <a:xfrm rot="10800000">
            <a:off x="7666038" y="2003425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10800000">
            <a:off x="7666038" y="3014663"/>
            <a:ext cx="368300" cy="285750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 rot="10800000">
            <a:off x="7666038" y="3986213"/>
            <a:ext cx="368300" cy="284162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 rot="10800000">
            <a:off x="7666038" y="4914900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2032000" y="1828800"/>
            <a:ext cx="8426450" cy="2433638"/>
            <a:chOff x="960" y="1152"/>
            <a:chExt cx="3981" cy="153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 w="936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6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Требования, предъявляемые 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ru-RU" altLang="ru-RU" sz="3600" b="1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 ППЭ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7" y="3178175"/>
            <a:ext cx="276701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Заголовок 5"/>
          <p:cNvSpPr>
            <a:spLocks noGrp="1"/>
          </p:cNvSpPr>
          <p:nvPr>
            <p:ph type="title"/>
          </p:nvPr>
        </p:nvSpPr>
        <p:spPr>
          <a:xfrm>
            <a:off x="952500" y="811213"/>
            <a:ext cx="10517188" cy="885825"/>
          </a:xfrm>
        </p:spPr>
        <p:txBody>
          <a:bodyPr/>
          <a:lstStyle/>
          <a:p>
            <a:pPr algn="ctr"/>
            <a:r>
              <a:rPr lang="ru-RU" altLang="ru-RU" dirty="0" smtClean="0"/>
              <a:t>Печать КИМ в аудитории ППЭ</a:t>
            </a:r>
          </a:p>
        </p:txBody>
      </p:sp>
      <p:sp>
        <p:nvSpPr>
          <p:cNvPr id="87044" name="Содержимое 2"/>
          <p:cNvSpPr>
            <a:spLocks noGrp="1"/>
          </p:cNvSpPr>
          <p:nvPr>
            <p:ph idx="1"/>
          </p:nvPr>
        </p:nvSpPr>
        <p:spPr>
          <a:xfrm>
            <a:off x="577850" y="2162174"/>
            <a:ext cx="8847138" cy="4086225"/>
          </a:xfrm>
        </p:spPr>
        <p:txBody>
          <a:bodyPr/>
          <a:lstStyle/>
          <a:p>
            <a:r>
              <a:rPr lang="ru-RU" altLang="ru-RU" sz="2500" dirty="0" smtClean="0">
                <a:solidFill>
                  <a:srgbClr val="006AB3"/>
                </a:solidFill>
              </a:rPr>
              <a:t>Для экспресс-проверки качества печати Организатор 1 открывает последний лист распечатанного экземпляра КИМ и проверяет:</a:t>
            </a:r>
          </a:p>
          <a:p>
            <a:endParaRPr lang="ru-RU" altLang="ru-RU" sz="2500" dirty="0" smtClean="0">
              <a:solidFill>
                <a:srgbClr val="006AB3"/>
              </a:solidFill>
            </a:endParaRPr>
          </a:p>
          <a:p>
            <a:r>
              <a:rPr lang="ru-RU" altLang="ru-RU" sz="2500" dirty="0" smtClean="0">
                <a:solidFill>
                  <a:srgbClr val="006AB3"/>
                </a:solidFill>
              </a:rPr>
              <a:t>отсутствие явного технического брака (картридж закачивается или «пачкает» лист)</a:t>
            </a:r>
          </a:p>
          <a:p>
            <a:endParaRPr lang="ru-RU" altLang="ru-RU" sz="2500" dirty="0" smtClean="0">
              <a:solidFill>
                <a:srgbClr val="006AB3"/>
              </a:solidFill>
            </a:endParaRPr>
          </a:p>
          <a:p>
            <a:r>
              <a:rPr lang="ru-RU" altLang="ru-RU" sz="2500" dirty="0" smtClean="0">
                <a:solidFill>
                  <a:srgbClr val="006AB3"/>
                </a:solidFill>
              </a:rPr>
              <a:t>комплектность листов распечатанного КИМ: на последнем листе в верхней части указан последний номер страницы (например 7/7)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97925" y="1906588"/>
            <a:ext cx="3216275" cy="604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r="6439" b="5379"/>
          <a:stretch>
            <a:fillRect/>
          </a:stretch>
        </p:blipFill>
        <p:spPr bwMode="auto">
          <a:xfrm>
            <a:off x="8939213" y="3627438"/>
            <a:ext cx="293174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44600" y="905669"/>
            <a:ext cx="10806113" cy="885825"/>
          </a:xfrm>
        </p:spPr>
        <p:txBody>
          <a:bodyPr rtlCol="0">
            <a:normAutofit fontScale="90000"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dirty="0" smtClean="0"/>
              <a:t>Выдача КИМ и ИК участникам экзамена в аудитории ППЭ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856581"/>
            <a:ext cx="8329613" cy="5883275"/>
          </a:xfrm>
        </p:spPr>
        <p:txBody>
          <a:bodyPr rtlCol="0">
            <a:normAutofit fontScale="55000" lnSpcReduction="20000"/>
          </a:bodyPr>
          <a:lstStyle/>
          <a:p>
            <a:pPr marL="439428" indent="-439428" algn="ctr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r>
              <a:rPr lang="ru-RU" sz="4000" dirty="0">
                <a:solidFill>
                  <a:srgbClr val="006AB3"/>
                </a:solidFill>
              </a:rPr>
              <a:t>Комплектование выполняется в процессе печати следующего КИМ</a:t>
            </a:r>
          </a:p>
          <a:p>
            <a:pPr marL="439428" indent="-439428" algn="ctr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endParaRPr lang="ru-RU" sz="4000" dirty="0">
              <a:solidFill>
                <a:srgbClr val="006AB3"/>
              </a:solidFill>
            </a:endParaRPr>
          </a:p>
          <a:p>
            <a:pPr marL="439428" indent="-439428" algn="just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defRPr/>
            </a:pPr>
            <a:r>
              <a:rPr lang="ru-RU" sz="4000" dirty="0">
                <a:solidFill>
                  <a:srgbClr val="006AB3"/>
                </a:solidFill>
              </a:rPr>
              <a:t>Организатор берёт напечатанный КИМ и складывает его с ИК в доставочном пакете, предварительно сверив номер КИМ, указанный на конверте индивидуального комплекта.</a:t>
            </a:r>
          </a:p>
          <a:p>
            <a:pPr marL="439428" indent="-439428" algn="just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defRPr/>
            </a:pPr>
            <a:r>
              <a:rPr lang="ru-RU" sz="4000" dirty="0">
                <a:solidFill>
                  <a:srgbClr val="006AB3"/>
                </a:solidFill>
              </a:rPr>
              <a:t>КИМ, скомплектованные с ИК выдаются участникам после того, как КИМ распечатаны для всех участников в аудитории</a:t>
            </a:r>
          </a:p>
          <a:p>
            <a:pPr marL="439428" indent="-439428" algn="just" defTabSz="1171808" fontAlgn="auto">
              <a:spcAft>
                <a:spcPts val="0"/>
              </a:spcAft>
              <a:defRPr/>
            </a:pPr>
            <a:endParaRPr lang="ru-RU" sz="3500" dirty="0">
              <a:solidFill>
                <a:srgbClr val="006AB3"/>
              </a:solidFill>
            </a:endParaRPr>
          </a:p>
          <a:p>
            <a:pPr marL="439428" indent="-439428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>
                <a:solidFill>
                  <a:srgbClr val="E2001A"/>
                </a:solidFill>
              </a:rPr>
              <a:t>ВАЖНО!!!</a:t>
            </a:r>
            <a:r>
              <a:rPr lang="ru-RU" sz="4000" dirty="0">
                <a:solidFill>
                  <a:srgbClr val="006AB3"/>
                </a:solidFill>
              </a:rPr>
              <a:t> Если на диске закончились КИМ, доступные для печати:</a:t>
            </a:r>
          </a:p>
          <a:p>
            <a:pPr marL="904715" lvl="1" indent="-392049" algn="just" defTabSz="1171808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3500" dirty="0">
                <a:solidFill>
                  <a:srgbClr val="006AB3"/>
                </a:solidFill>
              </a:rPr>
              <a:t>необходимо обратиться к члену ГЭК за резервным доставочным пакетом</a:t>
            </a:r>
          </a:p>
          <a:p>
            <a:pPr marL="904715" lvl="1" indent="-392049" algn="just" defTabSz="1171808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3500" dirty="0">
                <a:solidFill>
                  <a:srgbClr val="006AB3"/>
                </a:solidFill>
              </a:rPr>
              <a:t>вставить в CD-привод новый диск с электронными КИМ и продолжить печать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1850" y="4798218"/>
            <a:ext cx="1147763" cy="309562"/>
          </a:xfrm>
          <a:prstGeom prst="rect">
            <a:avLst/>
          </a:prstGeom>
          <a:noFill/>
        </p:spPr>
        <p:txBody>
          <a:bodyPr lIns="62728" tIns="31364" rIns="62728" bIns="31364">
            <a:spAutoFit/>
          </a:bodyPr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КИМ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39213" y="2627313"/>
            <a:ext cx="3111500" cy="60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2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14488"/>
            <a:ext cx="11277600" cy="4524375"/>
          </a:xfrm>
        </p:spPr>
        <p:txBody>
          <a:bodyPr rtlCol="0">
            <a:normAutofit fontScale="70000" lnSpcReduction="20000"/>
          </a:bodyPr>
          <a:lstStyle/>
          <a:p>
            <a:pPr marL="439428" indent="-439428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>
                <a:solidFill>
                  <a:srgbClr val="006AB3"/>
                </a:solidFill>
              </a:rPr>
              <a:t>Дополнительная печать КИМ выполняется в случаях:</a:t>
            </a:r>
          </a:p>
          <a:p>
            <a:pPr marL="439428" indent="-439428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rgbClr val="006AB3"/>
              </a:solidFill>
            </a:endParaRPr>
          </a:p>
          <a:p>
            <a:pPr marL="794988" indent="-425809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6AB3"/>
                </a:solidFill>
              </a:rPr>
              <a:t>обнаружения участником брака или некомплектности выданного ему ИК </a:t>
            </a:r>
            <a:r>
              <a:rPr lang="ru-RU" sz="3100" dirty="0">
                <a:solidFill>
                  <a:srgbClr val="006AB3"/>
                </a:solidFill>
              </a:rPr>
              <a:t>(весь комплект - ИК и КИМ - подлежат полной замене), </a:t>
            </a:r>
          </a:p>
          <a:p>
            <a:pPr marL="794988" indent="-425809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6AB3"/>
                </a:solidFill>
              </a:rPr>
              <a:t>порчи материалов ИК или КИМ участником </a:t>
            </a:r>
            <a:endParaRPr lang="ru-RU" dirty="0">
              <a:solidFill>
                <a:srgbClr val="006AB3"/>
              </a:solidFill>
            </a:endParaRPr>
          </a:p>
          <a:p>
            <a:pPr marL="881845" lvl="1" indent="0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6AB3"/>
                </a:solidFill>
              </a:rPr>
              <a:t>(весь комплект - ИК и КИМ - подлежат полной замене), </a:t>
            </a:r>
          </a:p>
          <a:p>
            <a:pPr marL="794988" indent="-425809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6AB3"/>
                </a:solidFill>
              </a:rPr>
              <a:t>любого технического сбоя в процессе печати КИМ </a:t>
            </a:r>
          </a:p>
          <a:p>
            <a:pPr marL="881845" lvl="1" indent="0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6AB3"/>
                </a:solidFill>
              </a:rPr>
              <a:t>(весь комплект - ИК и КИМ - подлежат полной замене); </a:t>
            </a:r>
          </a:p>
          <a:p>
            <a:pPr marL="794988" indent="-425809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6AB3"/>
                </a:solidFill>
              </a:rPr>
              <a:t>опоздания участника экзамена</a:t>
            </a:r>
          </a:p>
          <a:p>
            <a:pPr marL="881845" lvl="1" indent="0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006AB3"/>
                </a:solidFill>
              </a:rPr>
              <a:t>(печатается и комплектуется новый комплект КИМ и ИК). </a:t>
            </a:r>
            <a:endParaRPr lang="ru-RU" u="sng" dirty="0" smtClean="0">
              <a:solidFill>
                <a:srgbClr val="006AB3"/>
              </a:solidFill>
            </a:endParaRPr>
          </a:p>
          <a:p>
            <a:pPr marL="439428" indent="-439428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rgbClr val="006AB3"/>
              </a:solidFill>
            </a:endParaRPr>
          </a:p>
          <a:p>
            <a:pPr marL="439428" indent="-439428" algn="ctr" defTabSz="1171808" fontAlgn="auto">
              <a:lnSpc>
                <a:spcPct val="120000"/>
              </a:lnSpc>
              <a:spcBef>
                <a:spcPts val="0"/>
              </a:spcBef>
              <a:spcAft>
                <a:spcPts val="412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E2001A"/>
                </a:solidFill>
              </a:rPr>
              <a:t>Внимание! </a:t>
            </a:r>
            <a:r>
              <a:rPr lang="ru-RU" dirty="0" smtClean="0">
                <a:solidFill>
                  <a:srgbClr val="006AB3"/>
                </a:solidFill>
              </a:rPr>
              <a:t>Экзаменационные материалы заменяются полностью, участнику выдается новый распечатанный КИМ, скомплектованный с новым индивидуальным комплектом.</a:t>
            </a:r>
            <a:endParaRPr lang="ru-RU" dirty="0">
              <a:solidFill>
                <a:srgbClr val="006AB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2757333"/>
            <a:ext cx="3097905" cy="239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092" name="Заголовок 1"/>
          <p:cNvSpPr>
            <a:spLocks noGrp="1"/>
          </p:cNvSpPr>
          <p:nvPr>
            <p:ph type="title"/>
          </p:nvPr>
        </p:nvSpPr>
        <p:spPr>
          <a:xfrm>
            <a:off x="2159000" y="755650"/>
            <a:ext cx="9310688" cy="885825"/>
          </a:xfrm>
        </p:spPr>
        <p:txBody>
          <a:bodyPr/>
          <a:lstStyle/>
          <a:p>
            <a:r>
              <a:rPr lang="ru-RU" altLang="ru-RU" smtClean="0"/>
              <a:t>Дополнительная печать КИМ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2609850" y="493886"/>
            <a:ext cx="9310688" cy="885825"/>
          </a:xfrm>
        </p:spPr>
        <p:txBody>
          <a:bodyPr/>
          <a:lstStyle/>
          <a:p>
            <a:r>
              <a:rPr lang="ru-RU" altLang="ru-RU" dirty="0" smtClean="0"/>
              <a:t>Дополнительная печать КИМ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03568592"/>
              </p:ext>
            </p:extLst>
          </p:nvPr>
        </p:nvGraphicFramePr>
        <p:xfrm>
          <a:off x="413898" y="1293131"/>
          <a:ext cx="8726700" cy="536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0116" name="Рисунок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2"/>
          <a:stretch/>
        </p:blipFill>
        <p:spPr bwMode="auto">
          <a:xfrm>
            <a:off x="7637282" y="2731061"/>
            <a:ext cx="4380547" cy="269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828088" y="1655763"/>
            <a:ext cx="3216275" cy="604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2965450"/>
            <a:ext cx="25431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1713" y="727075"/>
            <a:ext cx="9310687" cy="885825"/>
          </a:xfrm>
        </p:spPr>
        <p:txBody>
          <a:bodyPr rtlCol="0">
            <a:normAutofit fontScale="90000"/>
          </a:bodyPr>
          <a:lstStyle/>
          <a:p>
            <a:pPr defTabSz="1171808" fontAlgn="auto">
              <a:spcAft>
                <a:spcPts val="0"/>
              </a:spcAft>
              <a:defRPr/>
            </a:pPr>
            <a:r>
              <a:rPr lang="ru-RU" dirty="0" smtClean="0"/>
              <a:t>Сбой в работе станции печати КИМ. Экстренное завершение печати КИМ.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10138"/>
          </a:xfrm>
        </p:spPr>
        <p:txBody>
          <a:bodyPr rtlCol="0">
            <a:normAutofit fontScale="85000" lnSpcReduction="10000"/>
          </a:bodyPr>
          <a:lstStyle/>
          <a:p>
            <a:pPr marL="55541" indent="370269" algn="just" defTabSz="1171808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179689" algn="l"/>
              </a:tabLst>
              <a:defRPr/>
            </a:pPr>
            <a:r>
              <a:rPr lang="ru-RU" sz="2500" dirty="0">
                <a:solidFill>
                  <a:srgbClr val="006AB3"/>
                </a:solidFill>
              </a:rPr>
              <a:t>В процессе печати КИМ могут возникнуть ситуации, когда продолжение печати КИМ невозможно или требует прекращения, например: </a:t>
            </a:r>
          </a:p>
          <a:p>
            <a:pPr marL="671929" indent="-369180" defTabSz="1171808" fontAlgn="auto">
              <a:spcAft>
                <a:spcPts val="0"/>
              </a:spcAft>
              <a:defRPr/>
            </a:pPr>
            <a:r>
              <a:rPr lang="ru-RU" sz="2500" dirty="0">
                <a:solidFill>
                  <a:srgbClr val="006AB3"/>
                </a:solidFill>
              </a:rPr>
              <a:t>ошибочно введено количество распечатываемых КИМ, превышающее количество участников экзамена; </a:t>
            </a:r>
          </a:p>
          <a:p>
            <a:pPr marL="671929" indent="-369180" defTabSz="1171808" fontAlgn="auto">
              <a:spcAft>
                <a:spcPts val="0"/>
              </a:spcAft>
              <a:defRPr/>
            </a:pPr>
            <a:r>
              <a:rPr lang="ru-RU" sz="2500" dirty="0">
                <a:solidFill>
                  <a:srgbClr val="006AB3"/>
                </a:solidFill>
              </a:rPr>
              <a:t>количество КИМ на основном и резервном компакт-дисках меньше заданного для печати; </a:t>
            </a:r>
          </a:p>
          <a:p>
            <a:pPr marL="671929" indent="-369180" defTabSz="1171808" fontAlgn="auto">
              <a:spcAft>
                <a:spcPts val="0"/>
              </a:spcAft>
              <a:defRPr/>
            </a:pPr>
            <a:r>
              <a:rPr lang="ru-RU" sz="2500" dirty="0">
                <a:solidFill>
                  <a:srgbClr val="006AB3"/>
                </a:solidFill>
              </a:rPr>
              <a:t>другие причины</a:t>
            </a:r>
          </a:p>
          <a:p>
            <a:pPr marL="123060" indent="302749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500" dirty="0">
              <a:solidFill>
                <a:srgbClr val="006AB3"/>
              </a:solidFill>
            </a:endParaRPr>
          </a:p>
          <a:p>
            <a:pPr marL="123060" indent="302749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500" dirty="0">
              <a:solidFill>
                <a:srgbClr val="006AB3"/>
              </a:solidFill>
            </a:endParaRPr>
          </a:p>
          <a:p>
            <a:pPr marL="123060" indent="302749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500" dirty="0">
                <a:solidFill>
                  <a:srgbClr val="006AB3"/>
                </a:solidFill>
              </a:rPr>
              <a:t>В случае сбоя работы Станции печати КИМ организаторы вызывают технического специалиста для восстановления работоспособности оборудования и (или) системного ПО. </a:t>
            </a:r>
          </a:p>
          <a:p>
            <a:pPr marL="123060" indent="302749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500" dirty="0">
              <a:solidFill>
                <a:srgbClr val="006AB3"/>
              </a:solidFill>
            </a:endParaRPr>
          </a:p>
          <a:p>
            <a:pPr marL="1411376" indent="-179689" algn="ctr" defTabSz="117180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500" dirty="0">
                <a:solidFill>
                  <a:srgbClr val="006AB3"/>
                </a:solidFill>
              </a:rPr>
              <a:t>При появлении сообщения о невозможности расшифровать КИМ необходимо нажать кнопку «Отменить» и пригласить технического специалиста.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368550" y="557213"/>
            <a:ext cx="9310688" cy="885825"/>
          </a:xfrm>
        </p:spPr>
        <p:txBody>
          <a:bodyPr rtlCol="0">
            <a:normAutofit fontScale="90000"/>
          </a:bodyPr>
          <a:lstStyle/>
          <a:p>
            <a:pPr defTabSz="1171808" fontAlgn="auto">
              <a:spcAft>
                <a:spcPts val="0"/>
              </a:spcAft>
              <a:defRPr/>
            </a:pPr>
            <a:r>
              <a:rPr lang="ru-RU" dirty="0" smtClean="0"/>
              <a:t>Завершение экзамена в аудитории ППЭ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500" y="1471613"/>
            <a:ext cx="6835775" cy="1039812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Извлекает компакт-диск с КИМ из </a:t>
            </a:r>
            <a:r>
              <a:rPr lang="en-US" altLang="ru-RU" sz="36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CD-</a:t>
            </a:r>
            <a:r>
              <a:rPr lang="ru-RU" altLang="ru-RU" sz="36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500" y="4284663"/>
            <a:ext cx="6835775" cy="1179512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Собирает и упаковывает бланки регистрации и ответов в один возвратный доставочный пакет</a:t>
            </a:r>
          </a:p>
        </p:txBody>
      </p:sp>
      <p:sp>
        <p:nvSpPr>
          <p:cNvPr id="92165" name="Прямоугольник 17"/>
          <p:cNvSpPr>
            <a:spLocks noChangeArrowheads="1"/>
          </p:cNvSpPr>
          <p:nvPr/>
        </p:nvSpPr>
        <p:spPr bwMode="auto">
          <a:xfrm>
            <a:off x="571500" y="5540375"/>
            <a:ext cx="6835775" cy="1047750"/>
          </a:xfrm>
          <a:prstGeom prst="rect">
            <a:avLst/>
          </a:prstGeom>
          <a:noFill/>
          <a:ln w="9525">
            <a:solidFill>
              <a:srgbClr val="006AB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728" tIns="31364" rIns="62728" bIns="313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AB3"/>
                </a:solidFill>
              </a:rPr>
              <a:t>При комплектации бланков ответов №2 организатор должен следить, чтобы бланки ответов №2 одного участника лежали строго друг за другом: сверху основной бланк ответов №2 и за ним все дополнительные бланки ответов №2 данного участника</a:t>
            </a:r>
          </a:p>
        </p:txBody>
      </p:sp>
      <p:sp>
        <p:nvSpPr>
          <p:cNvPr id="92166" name="Прямоугольник 18"/>
          <p:cNvSpPr>
            <a:spLocks noChangeArrowheads="1"/>
          </p:cNvSpPr>
          <p:nvPr/>
        </p:nvSpPr>
        <p:spPr bwMode="auto">
          <a:xfrm>
            <a:off x="571500" y="2651125"/>
            <a:ext cx="6835775" cy="1570038"/>
          </a:xfrm>
          <a:prstGeom prst="rect">
            <a:avLst/>
          </a:prstGeom>
          <a:noFill/>
          <a:ln w="9525">
            <a:solidFill>
              <a:srgbClr val="006AB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728" tIns="31364" rIns="62728" bIns="313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E2001A"/>
                </a:solidFill>
              </a:rPr>
              <a:t>Внимание!</a:t>
            </a:r>
            <a:r>
              <a:rPr lang="ru-RU" altLang="ru-RU" sz="1900" b="1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ru-RU" altLang="ru-RU" sz="1900" b="1">
                <a:solidFill>
                  <a:srgbClr val="006AB3"/>
                </a:solidFill>
              </a:rPr>
              <a:t>Извлечение компакт-диска после начала печати КИМ до завершения времени выполнения экзаменационной работы запрещается, за исключением случаев использования резервного диска.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0" b="6478"/>
          <a:stretch/>
        </p:blipFill>
        <p:spPr>
          <a:xfrm>
            <a:off x="8954299" y="5195874"/>
            <a:ext cx="1949633" cy="148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632075"/>
            <a:ext cx="2859087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221663" y="1635125"/>
            <a:ext cx="3595687" cy="711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21663" y="4524375"/>
            <a:ext cx="3595687" cy="7127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2</a:t>
            </a:r>
          </a:p>
        </p:txBody>
      </p:sp>
      <p:sp>
        <p:nvSpPr>
          <p:cNvPr id="15" name="Нашивка 14"/>
          <p:cNvSpPr/>
          <p:nvPr/>
        </p:nvSpPr>
        <p:spPr>
          <a:xfrm rot="10800000">
            <a:off x="7631113" y="1849438"/>
            <a:ext cx="368300" cy="284162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10800000">
            <a:off x="7631113" y="4738688"/>
            <a:ext cx="368300" cy="284162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37"/>
          <p:cNvSpPr>
            <a:spLocks noGrp="1"/>
          </p:cNvSpPr>
          <p:nvPr>
            <p:ph type="title"/>
          </p:nvPr>
        </p:nvSpPr>
        <p:spPr>
          <a:xfrm>
            <a:off x="2249488" y="536575"/>
            <a:ext cx="9310687" cy="885825"/>
          </a:xfrm>
        </p:spPr>
        <p:txBody>
          <a:bodyPr rtlCol="0">
            <a:normAutofit fontScale="90000"/>
          </a:bodyPr>
          <a:lstStyle/>
          <a:p>
            <a:pPr defTabSz="1171808" fontAlgn="auto">
              <a:spcAft>
                <a:spcPts val="0"/>
              </a:spcAft>
              <a:defRPr/>
            </a:pPr>
            <a:r>
              <a:rPr lang="ru-RU" dirty="0" smtClean="0"/>
              <a:t>Завершение экзамена в аудитории ППЭ </a:t>
            </a:r>
            <a:endParaRPr lang="ru-RU" dirty="0"/>
          </a:p>
        </p:txBody>
      </p:sp>
      <p:sp>
        <p:nvSpPr>
          <p:cNvPr id="93187" name="Содержимое 38"/>
          <p:cNvSpPr>
            <a:spLocks noGrp="1"/>
          </p:cNvSpPr>
          <p:nvPr>
            <p:ph idx="1"/>
          </p:nvPr>
        </p:nvSpPr>
        <p:spPr>
          <a:xfrm>
            <a:off x="577850" y="1376363"/>
            <a:ext cx="10972800" cy="4527550"/>
          </a:xfrm>
        </p:spPr>
        <p:txBody>
          <a:bodyPr/>
          <a:lstStyle/>
          <a:p>
            <a:pPr marL="53975" indent="436563" algn="ctr">
              <a:buFont typeface="Arial" panose="020B0604020202020204" pitchFamily="34" charset="0"/>
              <a:buNone/>
            </a:pPr>
            <a:r>
              <a:rPr lang="ru-RU" altLang="ru-RU" sz="2500" smtClean="0">
                <a:solidFill>
                  <a:srgbClr val="006AB3"/>
                </a:solidFill>
              </a:rPr>
              <a:t>Действия, приведенные ниже, выполняются после того, как аудиторию покинут все участники экзамена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91475" y="5756275"/>
            <a:ext cx="3568700" cy="7334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1, 2, технический специалист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8975" y="5788025"/>
            <a:ext cx="6608763" cy="498475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Подпись протокола</a:t>
            </a:r>
            <a:endParaRPr lang="ru-RU" sz="20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5125" y="2224088"/>
            <a:ext cx="3565525" cy="5016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00" y="2224088"/>
            <a:ext cx="6611938" cy="50165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Кнопка «Экзамен завершен» в ПО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985125" y="2932113"/>
            <a:ext cx="3565525" cy="5016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5800" y="2932113"/>
            <a:ext cx="6611938" cy="50165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Выгружает электронный журнал работы </a:t>
            </a:r>
          </a:p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станции печати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986713" y="3921125"/>
            <a:ext cx="3568700" cy="4984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5800" y="3529014"/>
            <a:ext cx="6611938" cy="1322384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Кнопка «Печать протокола» (у</a:t>
            </a:r>
            <a:r>
              <a:rPr lang="ru-RU" sz="2000" b="1" dirty="0">
                <a:solidFill>
                  <a:srgbClr val="006AB3"/>
                </a:solidFill>
              </a:rPr>
              <a:t>казывается результат печати и использования КИМ в аудитории, вводится для всех пунктов в открывшемся окне соответствующее количество экземпляров КИМ), кнопка «Продолжить»</a:t>
            </a:r>
            <a:endParaRPr lang="ru-RU" sz="20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980363" y="5005388"/>
            <a:ext cx="3567112" cy="5000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2728" tIns="31364" rIns="62728" bIns="3136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A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85800" y="4935537"/>
            <a:ext cx="6611938" cy="820737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Проверка правильности сведений, указанных в протоколе, при необходимости повторная печать протокола</a:t>
            </a:r>
          </a:p>
        </p:txBody>
      </p:sp>
      <p:sp>
        <p:nvSpPr>
          <p:cNvPr id="19" name="Нашивка 18"/>
          <p:cNvSpPr/>
          <p:nvPr/>
        </p:nvSpPr>
        <p:spPr>
          <a:xfrm rot="10800000">
            <a:off x="7458075" y="2332038"/>
            <a:ext cx="368300" cy="285750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 rot="10800000">
            <a:off x="7458075" y="3041650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 rot="10800000">
            <a:off x="7458075" y="4041775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7454900" y="5113338"/>
            <a:ext cx="368300" cy="284162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10800000">
            <a:off x="7461250" y="5895975"/>
            <a:ext cx="368300" cy="284163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8" tIns="31364" rIns="62728" bIns="31364" anchor="ctr"/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1213"/>
            <a:ext cx="10253663" cy="887412"/>
          </a:xfrm>
        </p:spPr>
        <p:txBody>
          <a:bodyPr rtlCol="0">
            <a:normAutofit fontScale="90000"/>
          </a:bodyPr>
          <a:lstStyle/>
          <a:p>
            <a:pPr algn="ctr" defTabSz="1171808" fontAlgn="auto">
              <a:spcAft>
                <a:spcPts val="0"/>
              </a:spcAft>
              <a:defRPr/>
            </a:pPr>
            <a:r>
              <a:rPr lang="ru-RU" dirty="0" smtClean="0"/>
              <a:t>ППЭ-23 «Протокол печати КИМ в аудитории»</a:t>
            </a:r>
            <a:endParaRPr lang="ru-RU" dirty="0"/>
          </a:p>
        </p:txBody>
      </p:sp>
      <p:sp>
        <p:nvSpPr>
          <p:cNvPr id="94211" name="Прямоугольник 3"/>
          <p:cNvSpPr>
            <a:spLocks noChangeArrowheads="1"/>
          </p:cNvSpPr>
          <p:nvPr/>
        </p:nvSpPr>
        <p:spPr bwMode="auto">
          <a:xfrm>
            <a:off x="6970713" y="2078038"/>
            <a:ext cx="46450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AB3"/>
                </a:solidFill>
              </a:rPr>
              <a:t>После завершения экзамена в аудитории ППЭ производится заполнение, проверка правильности данных, указанных в протоколе, печать и подписания протокола ППЭ-23.</a:t>
            </a:r>
          </a:p>
          <a:p>
            <a:pPr algn="ctr" eaLnBrk="1" hangingPunct="1"/>
            <a:endParaRPr lang="ru-RU" altLang="ru-RU" sz="1900" b="1">
              <a:solidFill>
                <a:srgbClr val="006AB3"/>
              </a:solidFill>
            </a:endParaRPr>
          </a:p>
          <a:p>
            <a:pPr algn="ctr" eaLnBrk="1" hangingPunct="1"/>
            <a:r>
              <a:rPr lang="ru-RU" altLang="ru-RU" sz="1900" b="1">
                <a:solidFill>
                  <a:srgbClr val="006AB3"/>
                </a:solidFill>
              </a:rPr>
              <a:t>До передачи руководителю ППЭ протокол подписывают организаторы в аудитории проведения экзамена совместно с техническим специалистом.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38" y="1874838"/>
            <a:ext cx="4808537" cy="498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6"/>
          <p:cNvSpPr>
            <a:spLocks noGrp="1"/>
          </p:cNvSpPr>
          <p:nvPr>
            <p:ph type="title"/>
          </p:nvPr>
        </p:nvSpPr>
        <p:spPr>
          <a:xfrm>
            <a:off x="2303463" y="693738"/>
            <a:ext cx="9310687" cy="885825"/>
          </a:xfrm>
        </p:spPr>
        <p:txBody>
          <a:bodyPr/>
          <a:lstStyle/>
          <a:p>
            <a:r>
              <a:rPr lang="ru-RU" altLang="ru-RU" smtClean="0"/>
              <a:t>Передача ЭМ руководителю ППЭ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77850" y="5584825"/>
            <a:ext cx="9121775" cy="787400"/>
          </a:xfrm>
          <a:prstGeom prst="roundRect">
            <a:avLst>
              <a:gd name="adj" fmla="val 25454"/>
            </a:avLst>
          </a:prstGeom>
          <a:ln>
            <a:solidFill>
              <a:srgbClr val="E2001A"/>
            </a:solidFill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defTabSz="11718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E2001A"/>
                </a:solidFill>
                <a:cs typeface="Times New Roman" pitchFamily="18" charset="0"/>
              </a:rPr>
              <a:t>Организаторы покидают ППЭ после передачи всех ЭМ руководителю ППЭ и с разрешения руководителя ППЭ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29" y="3106095"/>
            <a:ext cx="2631535" cy="1899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77850" y="2776538"/>
            <a:ext cx="8815388" cy="2695575"/>
          </a:xfrm>
          <a:prstGeom prst="rect">
            <a:avLst/>
          </a:prstGeom>
        </p:spPr>
        <p:txBody>
          <a:bodyPr lIns="62728" tIns="31364" rIns="62728" bIns="31364">
            <a:spAutoFit/>
          </a:bodyPr>
          <a:lstStyle/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комплект распечатанных КИМ и использованный (-</a:t>
            </a:r>
            <a:r>
              <a:rPr lang="ru-RU" sz="1900" dirty="0" err="1">
                <a:solidFill>
                  <a:srgbClr val="006AB3"/>
                </a:solidFill>
                <a:latin typeface="+mn-lt"/>
              </a:rPr>
              <a:t>ые</a:t>
            </a:r>
            <a:r>
              <a:rPr lang="ru-RU" sz="1900" dirty="0">
                <a:solidFill>
                  <a:srgbClr val="006AB3"/>
                </a:solidFill>
                <a:latin typeface="+mn-lt"/>
              </a:rPr>
              <a:t>) </a:t>
            </a:r>
          </a:p>
          <a:p>
            <a:pPr defTabSz="1171808" fontAlgn="auto">
              <a:spcBef>
                <a:spcPts val="0"/>
              </a:spcBef>
              <a:spcAft>
                <a:spcPts val="0"/>
              </a:spcAft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	  компакт-диск(-и) с электронными КИМ 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ИК или </a:t>
            </a:r>
            <a:r>
              <a:rPr lang="ru-RU" sz="1900">
                <a:solidFill>
                  <a:srgbClr val="006AB3"/>
                </a:solidFill>
                <a:latin typeface="+mn-lt"/>
              </a:rPr>
              <a:t>распечатанные КИМ, </a:t>
            </a:r>
            <a:r>
              <a:rPr lang="ru-RU" sz="1900" dirty="0">
                <a:solidFill>
                  <a:srgbClr val="006AB3"/>
                </a:solidFill>
                <a:latin typeface="+mn-lt"/>
              </a:rPr>
              <a:t>имеющие брак и/или испорченные 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неиспользованные ИК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бумажный протокол печати КИМ в аудитории </a:t>
            </a:r>
          </a:p>
          <a:p>
            <a:pPr defTabSz="1171808" fontAlgn="auto">
              <a:spcBef>
                <a:spcPts val="0"/>
              </a:spcBef>
              <a:spcAft>
                <a:spcPts val="0"/>
              </a:spcAft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	  (форма ППЭ-23) 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запечатанный возвратный доставочный пакет с бланками участников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запечатанный конверт с использованными черновиками</a:t>
            </a:r>
          </a:p>
          <a:p>
            <a:pPr marL="313639" indent="-313639" defTabSz="117180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778" algn="l"/>
              </a:tabLst>
              <a:defRPr/>
            </a:pPr>
            <a:r>
              <a:rPr lang="ru-RU" sz="1900" dirty="0">
                <a:solidFill>
                  <a:srgbClr val="006AB3"/>
                </a:solidFill>
                <a:latin typeface="+mn-lt"/>
              </a:rPr>
              <a:t>формы ППЭ, служебные записки и др. </a:t>
            </a:r>
            <a:endParaRPr lang="ru-RU" sz="1900" b="1" dirty="0">
              <a:solidFill>
                <a:srgbClr val="006AB3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5238" name="Прямоугольник 2"/>
          <p:cNvSpPr>
            <a:spLocks noChangeArrowheads="1"/>
          </p:cNvSpPr>
          <p:nvPr/>
        </p:nvSpPr>
        <p:spPr bwMode="auto">
          <a:xfrm>
            <a:off x="487363" y="1463675"/>
            <a:ext cx="111267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>
            <a:spAutoFit/>
          </a:bodyPr>
          <a:lstStyle>
            <a:lvl1pPr marL="352425" indent="-352425" eaLnBrk="0" hangingPunct="0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500" b="1">
                <a:solidFill>
                  <a:srgbClr val="006AB3"/>
                </a:solidFill>
              </a:rPr>
              <a:t>После подписания протокола печати КИМ в аудитории </a:t>
            </a:r>
          </a:p>
          <a:p>
            <a:pPr algn="ctr" eaLnBrk="1" hangingPunct="1"/>
            <a:r>
              <a:rPr lang="ru-RU" altLang="ru-RU" sz="2500" b="1">
                <a:solidFill>
                  <a:srgbClr val="006AB3"/>
                </a:solidFill>
              </a:rPr>
              <a:t>(форма ППЭ-23) ответственный организатор передает руководителю ППЭ в штабе ППЭ: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928688" y="2820988"/>
            <a:ext cx="109616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22419B"/>
                </a:solidFill>
              </a:rPr>
              <a:t>Основные действия организаторов при проведении устной части ЕГЭ по иностранным языкам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6194</Words>
  <Application>Microsoft Office PowerPoint</Application>
  <PresentationFormat>Широкоэкранный</PresentationFormat>
  <Paragraphs>813</Paragraphs>
  <Slides>130</Slides>
  <Notes>34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130</vt:i4>
      </vt:variant>
    </vt:vector>
  </HeadingPairs>
  <TitlesOfParts>
    <vt:vector size="142" baseType="lpstr">
      <vt:lpstr>Arial</vt:lpstr>
      <vt:lpstr>Calibri Light</vt:lpstr>
      <vt:lpstr>Calibri</vt:lpstr>
      <vt:lpstr>Cambria</vt:lpstr>
      <vt:lpstr>Times New Roman</vt:lpstr>
      <vt:lpstr>Comic Sans MS</vt:lpstr>
      <vt:lpstr>Verdana</vt:lpstr>
      <vt:lpstr>Wingdings</vt:lpstr>
      <vt:lpstr>Shruti</vt:lpstr>
      <vt:lpstr>Yeseva One</vt:lpstr>
      <vt:lpstr>Arial Unicode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видеонаблюдения в аудитории ППЭ (2 камеры)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Формат А6</vt:lpstr>
      <vt:lpstr>Регистрация работников ППЭ в день экзамена</vt:lpstr>
      <vt:lpstr>Регистрация работников ППЭ в день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Печать КИМ в аудиториях ППЭ</vt:lpstr>
      <vt:lpstr>Презентация PowerPoint</vt:lpstr>
      <vt:lpstr>Явка в ППЭ</vt:lpstr>
      <vt:lpstr>Подготовительные мероприятия в день экзамена</vt:lpstr>
      <vt:lpstr>Подготовка аудиторий ППЭ организаторами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 ППЭ-12-02 «Ведомость коррекции персональных данных участников ГИА в аудитории»</vt:lpstr>
      <vt:lpstr>Получение экзаменационных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Заполнение дополнительного бланка ответов №2</vt:lpstr>
      <vt:lpstr>Выдача дополнительных бланков ответов №2</vt:lpstr>
      <vt:lpstr>Возможные ситуации в аудитории во время экзамена.  Оформление в ППЭ данных фактов. </vt:lpstr>
      <vt:lpstr>Заполнение регистрационных частей бланков ответов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Удаление участника ГИА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организатора в аудитории</vt:lpstr>
      <vt:lpstr>Функции организатора в аудитории</vt:lpstr>
      <vt:lpstr>Подготовка к печати КИМ в аудитории ППЭ</vt:lpstr>
      <vt:lpstr>Инструктаж участников</vt:lpstr>
      <vt:lpstr>Печать КИМ в аудитории ППЭ</vt:lpstr>
      <vt:lpstr>Печать КИМ в аудитории ППЭ</vt:lpstr>
      <vt:lpstr>Выдача КИМ и ИК участникам экзамена в аудитории ППЭ</vt:lpstr>
      <vt:lpstr>Дополнительная печать КИМ</vt:lpstr>
      <vt:lpstr>Дополнительная печать КИМ</vt:lpstr>
      <vt:lpstr>Сбой в работе станции печати КИМ. Экстренное завершение печати КИМ.</vt:lpstr>
      <vt:lpstr>Завершение экзамена в аудитории ППЭ</vt:lpstr>
      <vt:lpstr>Завершение экзамена в аудитории ППЭ </vt:lpstr>
      <vt:lpstr>ППЭ-23 «Протокол печати КИМ в аудитории»</vt:lpstr>
      <vt:lpstr>Передача ЭМ руководителю ППЭ</vt:lpstr>
      <vt:lpstr>Презентация PowerPoint</vt:lpstr>
      <vt:lpstr>Особенности экзаменационных материалов</vt:lpstr>
      <vt:lpstr>Примерная схема ППЭ</vt:lpstr>
      <vt:lpstr> Техническое обеспечение ППЭ </vt:lpstr>
      <vt:lpstr>Подготовка ППЭ к проведению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Особые ситуации</vt:lpstr>
      <vt:lpstr>Особые ситуации</vt:lpstr>
      <vt:lpstr>Особые ситуации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подготовки ППЭ к проведению экзамена. </vt:lpstr>
      <vt:lpstr>Особенности подготовки ППЭ к проведению экзамена.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Корсунова</dc:creator>
  <cp:lastModifiedBy>Galina Snezhko</cp:lastModifiedBy>
  <cp:revision>194</cp:revision>
  <dcterms:created xsi:type="dcterms:W3CDTF">2014-10-23T19:43:19Z</dcterms:created>
  <dcterms:modified xsi:type="dcterms:W3CDTF">2017-05-03T21:26:09Z</dcterms:modified>
</cp:coreProperties>
</file>