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513" r:id="rId3"/>
    <p:sldId id="514" r:id="rId4"/>
    <p:sldId id="517" r:id="rId5"/>
    <p:sldId id="558" r:id="rId6"/>
    <p:sldId id="559" r:id="rId7"/>
    <p:sldId id="560" r:id="rId8"/>
    <p:sldId id="519" r:id="rId9"/>
    <p:sldId id="520" r:id="rId10"/>
    <p:sldId id="521" r:id="rId11"/>
    <p:sldId id="522" r:id="rId12"/>
    <p:sldId id="523" r:id="rId13"/>
    <p:sldId id="527" r:id="rId14"/>
    <p:sldId id="529" r:id="rId15"/>
    <p:sldId id="541" r:id="rId16"/>
    <p:sldId id="544" r:id="rId17"/>
    <p:sldId id="545" r:id="rId18"/>
    <p:sldId id="546" r:id="rId19"/>
    <p:sldId id="547" r:id="rId20"/>
    <p:sldId id="561" r:id="rId21"/>
    <p:sldId id="576" r:id="rId22"/>
    <p:sldId id="577" r:id="rId23"/>
    <p:sldId id="548" r:id="rId24"/>
    <p:sldId id="570" r:id="rId25"/>
    <p:sldId id="571" r:id="rId26"/>
    <p:sldId id="572" r:id="rId27"/>
    <p:sldId id="573" r:id="rId28"/>
    <p:sldId id="574" r:id="rId29"/>
    <p:sldId id="549" r:id="rId30"/>
    <p:sldId id="550" r:id="rId31"/>
    <p:sldId id="551" r:id="rId32"/>
    <p:sldId id="552" r:id="rId33"/>
    <p:sldId id="553" r:id="rId34"/>
    <p:sldId id="575" r:id="rId35"/>
    <p:sldId id="554" r:id="rId36"/>
    <p:sldId id="555" r:id="rId37"/>
    <p:sldId id="556" r:id="rId38"/>
    <p:sldId id="557" r:id="rId39"/>
    <p:sldId id="565" r:id="rId40"/>
    <p:sldId id="566" r:id="rId41"/>
    <p:sldId id="567" r:id="rId42"/>
    <p:sldId id="568" r:id="rId43"/>
    <p:sldId id="563" r:id="rId44"/>
    <p:sldId id="317" r:id="rId4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6213"/>
    <a:srgbClr val="179538"/>
    <a:srgbClr val="3BE373"/>
    <a:srgbClr val="809E85"/>
    <a:srgbClr val="79A58E"/>
    <a:srgbClr val="FF0000"/>
    <a:srgbClr val="425FEE"/>
    <a:srgbClr val="563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2400" b="1" i="0"/>
              <a:t>Выбор предметов ЕГЭ 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[Книга2]Лист1!$F$2:$F$16</c:f>
              <c:strCache>
                <c:ptCount val="15"/>
                <c:pt idx="0">
                  <c:v>Русский язык</c:v>
                </c:pt>
                <c:pt idx="1">
                  <c:v>Математика базовая</c:v>
                </c:pt>
                <c:pt idx="2">
                  <c:v>Математика профильная</c:v>
                </c:pt>
                <c:pt idx="3">
                  <c:v>Обществознание</c:v>
                </c:pt>
                <c:pt idx="4">
                  <c:v>Физика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Химия</c:v>
                </c:pt>
                <c:pt idx="8">
                  <c:v>Английский язык</c:v>
                </c:pt>
                <c:pt idx="9">
                  <c:v>Информатика и ИКТ</c:v>
                </c:pt>
                <c:pt idx="10">
                  <c:v>Литература</c:v>
                </c:pt>
                <c:pt idx="11">
                  <c:v>География</c:v>
                </c:pt>
                <c:pt idx="12">
                  <c:v>Немецкий язык</c:v>
                </c:pt>
                <c:pt idx="13">
                  <c:v>Французcкий язык</c:v>
                </c:pt>
                <c:pt idx="14">
                  <c:v>Испанский язык</c:v>
                </c:pt>
              </c:strCache>
            </c:strRef>
          </c:cat>
          <c:val>
            <c:numRef>
              <c:f>[Книга2]Лист1!$G$2:$G$16</c:f>
              <c:numCache>
                <c:formatCode>General</c:formatCode>
                <c:ptCount val="15"/>
                <c:pt idx="0">
                  <c:v>16813</c:v>
                </c:pt>
                <c:pt idx="1">
                  <c:v>14834</c:v>
                </c:pt>
                <c:pt idx="2">
                  <c:v>12958</c:v>
                </c:pt>
                <c:pt idx="3">
                  <c:v>10390</c:v>
                </c:pt>
                <c:pt idx="4">
                  <c:v>5805</c:v>
                </c:pt>
                <c:pt idx="5">
                  <c:v>3855</c:v>
                </c:pt>
                <c:pt idx="6">
                  <c:v>3634</c:v>
                </c:pt>
                <c:pt idx="7">
                  <c:v>2069</c:v>
                </c:pt>
                <c:pt idx="8">
                  <c:v>1683</c:v>
                </c:pt>
                <c:pt idx="9">
                  <c:v>1552</c:v>
                </c:pt>
                <c:pt idx="10">
                  <c:v>1485</c:v>
                </c:pt>
                <c:pt idx="11">
                  <c:v>727</c:v>
                </c:pt>
                <c:pt idx="12">
                  <c:v>49</c:v>
                </c:pt>
                <c:pt idx="13">
                  <c:v>48</c:v>
                </c:pt>
                <c:pt idx="1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5C-4C2E-9FDE-9C8E8EBCD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630584"/>
        <c:axId val="374624704"/>
      </c:barChart>
      <c:catAx>
        <c:axId val="37463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374624704"/>
        <c:crosses val="autoZero"/>
        <c:auto val="1"/>
        <c:lblAlgn val="ctr"/>
        <c:lblOffset val="100"/>
        <c:noMultiLvlLbl val="0"/>
      </c:catAx>
      <c:valAx>
        <c:axId val="37462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37463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Bookman Old Style" panose="02050604050505020204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A70E9-7CFB-4558-85B8-9015A1EA20D6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33F27-0D89-4ADA-A4BD-143932FA4ADF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по математике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gm:t>
    </dgm:pt>
    <dgm:pt modelId="{3AE86B3A-B77B-4FE0-8F7E-D40A0CEE655A}" type="parTrans" cxnId="{7CEB5EE3-0123-47B1-BDCC-E21FBC5568B2}">
      <dgm:prSet/>
      <dgm:spPr/>
      <dgm:t>
        <a:bodyPr/>
        <a:lstStyle/>
        <a:p>
          <a:endParaRPr lang="ru-RU"/>
        </a:p>
      </dgm:t>
    </dgm:pt>
    <dgm:pt modelId="{FAF61B2C-4446-41BB-871C-A9B445B5209F}" type="sibTrans" cxnId="{7CEB5EE3-0123-47B1-BDCC-E21FBC5568B2}">
      <dgm:prSet/>
      <dgm:spPr/>
      <dgm:t>
        <a:bodyPr/>
        <a:lstStyle/>
        <a:p>
          <a:endParaRPr lang="ru-RU"/>
        </a:p>
      </dgm:t>
    </dgm:pt>
    <dgm:pt modelId="{E20110A0-0E28-41CB-93DE-792CEFE70305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1 Ростов-на-Дону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gm:t>
    </dgm:pt>
    <dgm:pt modelId="{110753A2-2B59-4253-8263-95AD97397E28}" type="parTrans" cxnId="{857834C7-0A2C-4632-BA2C-67D937F806B2}">
      <dgm:prSet/>
      <dgm:spPr/>
      <dgm:t>
        <a:bodyPr/>
        <a:lstStyle/>
        <a:p>
          <a:endParaRPr lang="ru-RU"/>
        </a:p>
      </dgm:t>
    </dgm:pt>
    <dgm:pt modelId="{DA76D613-41C3-434D-83A2-44D845F71397}" type="sibTrans" cxnId="{857834C7-0A2C-4632-BA2C-67D937F806B2}">
      <dgm:prSet/>
      <dgm:spPr/>
      <dgm:t>
        <a:bodyPr/>
        <a:lstStyle/>
        <a:p>
          <a:endParaRPr lang="ru-RU"/>
        </a:p>
      </dgm:t>
    </dgm:pt>
    <dgm:pt modelId="{D218D6BD-DDF8-43A4-862C-D020A15FC461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07 Новочеркасск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gm:t>
    </dgm:pt>
    <dgm:pt modelId="{658C5564-0F73-45CF-8E74-995952AB433A}" type="parTrans" cxnId="{64F999C1-D1F5-48E8-921C-FEB546A36DB6}">
      <dgm:prSet/>
      <dgm:spPr/>
      <dgm:t>
        <a:bodyPr/>
        <a:lstStyle/>
        <a:p>
          <a:endParaRPr lang="ru-RU"/>
        </a:p>
      </dgm:t>
    </dgm:pt>
    <dgm:pt modelId="{EC08D57D-1943-4288-9C72-0B58C1DA3900}" type="sibTrans" cxnId="{64F999C1-D1F5-48E8-921C-FEB546A36DB6}">
      <dgm:prSet/>
      <dgm:spPr/>
      <dgm:t>
        <a:bodyPr/>
        <a:lstStyle/>
        <a:p>
          <a:endParaRPr lang="ru-RU"/>
        </a:p>
      </dgm:t>
    </dgm:pt>
    <dgm:pt modelId="{F77EA205-7788-4FDA-B9CE-032F15D6FFE7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09 Сальск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54AF9DAB-F62F-4ECA-B676-EBDEAC2A2693}" type="parTrans" cxnId="{34857423-E36E-4C60-B9AD-4EDBD60C967E}">
      <dgm:prSet/>
      <dgm:spPr/>
      <dgm:t>
        <a:bodyPr/>
        <a:lstStyle/>
        <a:p>
          <a:endParaRPr lang="ru-RU"/>
        </a:p>
      </dgm:t>
    </dgm:pt>
    <dgm:pt modelId="{3DFAB608-2E84-497B-832D-B3E10185BA13}" type="sibTrans" cxnId="{34857423-E36E-4C60-B9AD-4EDBD60C967E}">
      <dgm:prSet/>
      <dgm:spPr/>
      <dgm:t>
        <a:bodyPr/>
        <a:lstStyle/>
        <a:p>
          <a:endParaRPr lang="ru-RU"/>
        </a:p>
      </dgm:t>
    </dgm:pt>
    <dgm:pt modelId="{EEEBB4A6-F18A-4FF7-95FE-C62EA301A794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по русскому языку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CB95919D-73B3-4A83-B759-792AD71A0344}" type="parTrans" cxnId="{F03584F8-32BC-42C2-834D-F8ABC9F5EE36}">
      <dgm:prSet/>
      <dgm:spPr/>
      <dgm:t>
        <a:bodyPr/>
        <a:lstStyle/>
        <a:p>
          <a:endParaRPr lang="ru-RU"/>
        </a:p>
      </dgm:t>
    </dgm:pt>
    <dgm:pt modelId="{9449EE39-DE4B-4D5C-BE30-C2CC51E17DC5}" type="sibTrans" cxnId="{F03584F8-32BC-42C2-834D-F8ABC9F5EE36}">
      <dgm:prSet/>
      <dgm:spPr/>
      <dgm:t>
        <a:bodyPr/>
        <a:lstStyle/>
        <a:p>
          <a:endParaRPr lang="ru-RU"/>
        </a:p>
      </dgm:t>
    </dgm:pt>
    <dgm:pt modelId="{B5149E49-D934-4010-9C06-63433B968230}">
      <dgm:prSet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1 Ростов-на-Дону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gm:t>
    </dgm:pt>
    <dgm:pt modelId="{93FD0075-1CDC-4214-A9D1-F0B381043203}" type="parTrans" cxnId="{97FA5B92-6787-477E-B8F3-3D5B9DFB5C4F}">
      <dgm:prSet/>
      <dgm:spPr/>
      <dgm:t>
        <a:bodyPr/>
        <a:lstStyle/>
        <a:p>
          <a:endParaRPr lang="ru-RU"/>
        </a:p>
      </dgm:t>
    </dgm:pt>
    <dgm:pt modelId="{EA733C70-9220-4973-A55F-CB8762E42EB4}" type="sibTrans" cxnId="{97FA5B92-6787-477E-B8F3-3D5B9DFB5C4F}">
      <dgm:prSet/>
      <dgm:spPr/>
      <dgm:t>
        <a:bodyPr/>
        <a:lstStyle/>
        <a:p>
          <a:endParaRPr lang="ru-RU"/>
        </a:p>
      </dgm:t>
    </dgm:pt>
    <dgm:pt modelId="{61BD3892-F326-489E-BDE8-CF0CE364B275}">
      <dgm:prSet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03 Волгодонск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gm:t>
    </dgm:pt>
    <dgm:pt modelId="{6FE8228A-BF1F-4AC1-A1FF-3EC0B3C19AE6}" type="parTrans" cxnId="{36FA285C-CA47-4990-A0F4-3A14907D3975}">
      <dgm:prSet/>
      <dgm:spPr/>
      <dgm:t>
        <a:bodyPr/>
        <a:lstStyle/>
        <a:p>
          <a:endParaRPr lang="ru-RU"/>
        </a:p>
      </dgm:t>
    </dgm:pt>
    <dgm:pt modelId="{2A0ADE1E-A959-4732-9A1C-B18CBAE78D53}" type="sibTrans" cxnId="{36FA285C-CA47-4990-A0F4-3A14907D3975}">
      <dgm:prSet/>
      <dgm:spPr/>
      <dgm:t>
        <a:bodyPr/>
        <a:lstStyle/>
        <a:p>
          <a:endParaRPr lang="ru-RU"/>
        </a:p>
      </dgm:t>
    </dgm:pt>
    <dgm:pt modelId="{7CC4382C-FBFF-4838-9E81-4F0D389D33F3}">
      <dgm:prSet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ППОИ 07 Новочеркасск</a:t>
          </a:r>
          <a:endParaRPr lang="ru-RU" dirty="0"/>
        </a:p>
      </dgm:t>
    </dgm:pt>
    <dgm:pt modelId="{E1C32AA5-9693-4513-BCD9-075A57E7666F}" type="parTrans" cxnId="{F37CCE3E-6D57-495F-AE83-574C870C34E7}">
      <dgm:prSet/>
      <dgm:spPr/>
      <dgm:t>
        <a:bodyPr/>
        <a:lstStyle/>
        <a:p>
          <a:endParaRPr lang="ru-RU"/>
        </a:p>
      </dgm:t>
    </dgm:pt>
    <dgm:pt modelId="{B33E28DA-9529-4D6D-942D-D5E9F0E223EA}" type="sibTrans" cxnId="{F37CCE3E-6D57-495F-AE83-574C870C34E7}">
      <dgm:prSet/>
      <dgm:spPr/>
      <dgm:t>
        <a:bodyPr/>
        <a:lstStyle/>
        <a:p>
          <a:endParaRPr lang="ru-RU"/>
        </a:p>
      </dgm:t>
    </dgm:pt>
    <dgm:pt modelId="{634EF7D2-5CA7-4A85-BEDA-D13E4A6C4D93}" type="pres">
      <dgm:prSet presAssocID="{2FCA70E9-7CFB-4558-85B8-9015A1EA20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94EF7-7D4A-4CA5-8774-43BCDAABABF1}" type="pres">
      <dgm:prSet presAssocID="{09E33F27-0D89-4ADA-A4BD-143932FA4ADF}" presName="linNode" presStyleCnt="0"/>
      <dgm:spPr/>
    </dgm:pt>
    <dgm:pt modelId="{EDFF43E2-F647-48BB-B518-F0C482D8A37C}" type="pres">
      <dgm:prSet presAssocID="{09E33F27-0D89-4ADA-A4BD-143932FA4AD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05775-FDF7-4835-BADA-5E77DFE3FD1F}" type="pres">
      <dgm:prSet presAssocID="{09E33F27-0D89-4ADA-A4BD-143932FA4AD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008D4-4AF2-41DE-8FAB-528F34B674C9}" type="pres">
      <dgm:prSet presAssocID="{FAF61B2C-4446-41BB-871C-A9B445B5209F}" presName="sp" presStyleCnt="0"/>
      <dgm:spPr/>
    </dgm:pt>
    <dgm:pt modelId="{CA338C38-21F2-4DE6-9779-C3A020B24362}" type="pres">
      <dgm:prSet presAssocID="{EEEBB4A6-F18A-4FF7-95FE-C62EA301A794}" presName="linNode" presStyleCnt="0"/>
      <dgm:spPr/>
    </dgm:pt>
    <dgm:pt modelId="{AC24409A-FA72-4D80-87B2-D30BF8A990B8}" type="pres">
      <dgm:prSet presAssocID="{EEEBB4A6-F18A-4FF7-95FE-C62EA301A79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1E80D-26AE-44F3-A1E3-0661CFA53927}" type="pres">
      <dgm:prSet presAssocID="{EEEBB4A6-F18A-4FF7-95FE-C62EA301A79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3C245-C376-4928-97EA-3D2B837B87B3}" type="presOf" srcId="{09E33F27-0D89-4ADA-A4BD-143932FA4ADF}" destId="{EDFF43E2-F647-48BB-B518-F0C482D8A37C}" srcOrd="0" destOrd="0" presId="urn:microsoft.com/office/officeart/2005/8/layout/vList5"/>
    <dgm:cxn modelId="{D6941500-9EC0-4A99-A66C-F0457D279D34}" type="presOf" srcId="{61BD3892-F326-489E-BDE8-CF0CE364B275}" destId="{CD61E80D-26AE-44F3-A1E3-0661CFA53927}" srcOrd="0" destOrd="1" presId="urn:microsoft.com/office/officeart/2005/8/layout/vList5"/>
    <dgm:cxn modelId="{F03584F8-32BC-42C2-834D-F8ABC9F5EE36}" srcId="{2FCA70E9-7CFB-4558-85B8-9015A1EA20D6}" destId="{EEEBB4A6-F18A-4FF7-95FE-C62EA301A794}" srcOrd="1" destOrd="0" parTransId="{CB95919D-73B3-4A83-B759-792AD71A0344}" sibTransId="{9449EE39-DE4B-4D5C-BE30-C2CC51E17DC5}"/>
    <dgm:cxn modelId="{FB5D8149-FE31-4261-9926-260F4D60E7E4}" type="presOf" srcId="{D218D6BD-DDF8-43A4-862C-D020A15FC461}" destId="{5BC05775-FDF7-4835-BADA-5E77DFE3FD1F}" srcOrd="0" destOrd="1" presId="urn:microsoft.com/office/officeart/2005/8/layout/vList5"/>
    <dgm:cxn modelId="{246F8E60-F7C3-4437-88DA-6A370E58E5CB}" type="presOf" srcId="{7CC4382C-FBFF-4838-9E81-4F0D389D33F3}" destId="{CD61E80D-26AE-44F3-A1E3-0661CFA53927}" srcOrd="0" destOrd="2" presId="urn:microsoft.com/office/officeart/2005/8/layout/vList5"/>
    <dgm:cxn modelId="{E4E8B442-E762-4276-BC86-CA31B3D4F6BE}" type="presOf" srcId="{B5149E49-D934-4010-9C06-63433B968230}" destId="{CD61E80D-26AE-44F3-A1E3-0661CFA53927}" srcOrd="0" destOrd="0" presId="urn:microsoft.com/office/officeart/2005/8/layout/vList5"/>
    <dgm:cxn modelId="{3A2675C9-33BA-450C-B564-B10E4C3EA96A}" type="presOf" srcId="{EEEBB4A6-F18A-4FF7-95FE-C62EA301A794}" destId="{AC24409A-FA72-4D80-87B2-D30BF8A990B8}" srcOrd="0" destOrd="0" presId="urn:microsoft.com/office/officeart/2005/8/layout/vList5"/>
    <dgm:cxn modelId="{36FA285C-CA47-4990-A0F4-3A14907D3975}" srcId="{EEEBB4A6-F18A-4FF7-95FE-C62EA301A794}" destId="{61BD3892-F326-489E-BDE8-CF0CE364B275}" srcOrd="1" destOrd="0" parTransId="{6FE8228A-BF1F-4AC1-A1FF-3EC0B3C19AE6}" sibTransId="{2A0ADE1E-A959-4732-9A1C-B18CBAE78D53}"/>
    <dgm:cxn modelId="{1CE4ADB0-A8E7-4A2A-9FA6-E10602DBF30B}" type="presOf" srcId="{F77EA205-7788-4FDA-B9CE-032F15D6FFE7}" destId="{5BC05775-FDF7-4835-BADA-5E77DFE3FD1F}" srcOrd="0" destOrd="2" presId="urn:microsoft.com/office/officeart/2005/8/layout/vList5"/>
    <dgm:cxn modelId="{F37CCE3E-6D57-495F-AE83-574C870C34E7}" srcId="{EEEBB4A6-F18A-4FF7-95FE-C62EA301A794}" destId="{7CC4382C-FBFF-4838-9E81-4F0D389D33F3}" srcOrd="2" destOrd="0" parTransId="{E1C32AA5-9693-4513-BCD9-075A57E7666F}" sibTransId="{B33E28DA-9529-4D6D-942D-D5E9F0E223EA}"/>
    <dgm:cxn modelId="{3590E402-E308-4F9C-AEAF-F01794DB4A08}" type="presOf" srcId="{E20110A0-0E28-41CB-93DE-792CEFE70305}" destId="{5BC05775-FDF7-4835-BADA-5E77DFE3FD1F}" srcOrd="0" destOrd="0" presId="urn:microsoft.com/office/officeart/2005/8/layout/vList5"/>
    <dgm:cxn modelId="{97FA5B92-6787-477E-B8F3-3D5B9DFB5C4F}" srcId="{EEEBB4A6-F18A-4FF7-95FE-C62EA301A794}" destId="{B5149E49-D934-4010-9C06-63433B968230}" srcOrd="0" destOrd="0" parTransId="{93FD0075-1CDC-4214-A9D1-F0B381043203}" sibTransId="{EA733C70-9220-4973-A55F-CB8762E42EB4}"/>
    <dgm:cxn modelId="{93EC99C5-9369-4D60-BD8D-DFA5F48E7D18}" type="presOf" srcId="{2FCA70E9-7CFB-4558-85B8-9015A1EA20D6}" destId="{634EF7D2-5CA7-4A85-BEDA-D13E4A6C4D93}" srcOrd="0" destOrd="0" presId="urn:microsoft.com/office/officeart/2005/8/layout/vList5"/>
    <dgm:cxn modelId="{64F999C1-D1F5-48E8-921C-FEB546A36DB6}" srcId="{09E33F27-0D89-4ADA-A4BD-143932FA4ADF}" destId="{D218D6BD-DDF8-43A4-862C-D020A15FC461}" srcOrd="1" destOrd="0" parTransId="{658C5564-0F73-45CF-8E74-995952AB433A}" sibTransId="{EC08D57D-1943-4288-9C72-0B58C1DA3900}"/>
    <dgm:cxn modelId="{7CEB5EE3-0123-47B1-BDCC-E21FBC5568B2}" srcId="{2FCA70E9-7CFB-4558-85B8-9015A1EA20D6}" destId="{09E33F27-0D89-4ADA-A4BD-143932FA4ADF}" srcOrd="0" destOrd="0" parTransId="{3AE86B3A-B77B-4FE0-8F7E-D40A0CEE655A}" sibTransId="{FAF61B2C-4446-41BB-871C-A9B445B5209F}"/>
    <dgm:cxn modelId="{857834C7-0A2C-4632-BA2C-67D937F806B2}" srcId="{09E33F27-0D89-4ADA-A4BD-143932FA4ADF}" destId="{E20110A0-0E28-41CB-93DE-792CEFE70305}" srcOrd="0" destOrd="0" parTransId="{110753A2-2B59-4253-8263-95AD97397E28}" sibTransId="{DA76D613-41C3-434D-83A2-44D845F71397}"/>
    <dgm:cxn modelId="{34857423-E36E-4C60-B9AD-4EDBD60C967E}" srcId="{09E33F27-0D89-4ADA-A4BD-143932FA4ADF}" destId="{F77EA205-7788-4FDA-B9CE-032F15D6FFE7}" srcOrd="2" destOrd="0" parTransId="{54AF9DAB-F62F-4ECA-B676-EBDEAC2A2693}" sibTransId="{3DFAB608-2E84-497B-832D-B3E10185BA13}"/>
    <dgm:cxn modelId="{93F7DFB8-6CE8-44B2-9902-4020C9184A5A}" type="presParOf" srcId="{634EF7D2-5CA7-4A85-BEDA-D13E4A6C4D93}" destId="{81F94EF7-7D4A-4CA5-8774-43BCDAABABF1}" srcOrd="0" destOrd="0" presId="urn:microsoft.com/office/officeart/2005/8/layout/vList5"/>
    <dgm:cxn modelId="{2EF89815-DEAB-4327-A4E6-CC673D41ED8F}" type="presParOf" srcId="{81F94EF7-7D4A-4CA5-8774-43BCDAABABF1}" destId="{EDFF43E2-F647-48BB-B518-F0C482D8A37C}" srcOrd="0" destOrd="0" presId="urn:microsoft.com/office/officeart/2005/8/layout/vList5"/>
    <dgm:cxn modelId="{8B1253D6-B0FF-4408-9DCA-7CEC8DC67485}" type="presParOf" srcId="{81F94EF7-7D4A-4CA5-8774-43BCDAABABF1}" destId="{5BC05775-FDF7-4835-BADA-5E77DFE3FD1F}" srcOrd="1" destOrd="0" presId="urn:microsoft.com/office/officeart/2005/8/layout/vList5"/>
    <dgm:cxn modelId="{10D86C64-A32D-4817-A94B-C945B36EC244}" type="presParOf" srcId="{634EF7D2-5CA7-4A85-BEDA-D13E4A6C4D93}" destId="{B25008D4-4AF2-41DE-8FAB-528F34B674C9}" srcOrd="1" destOrd="0" presId="urn:microsoft.com/office/officeart/2005/8/layout/vList5"/>
    <dgm:cxn modelId="{DE2AF4BD-409C-400B-B95C-05E77BB191D1}" type="presParOf" srcId="{634EF7D2-5CA7-4A85-BEDA-D13E4A6C4D93}" destId="{CA338C38-21F2-4DE6-9779-C3A020B24362}" srcOrd="2" destOrd="0" presId="urn:microsoft.com/office/officeart/2005/8/layout/vList5"/>
    <dgm:cxn modelId="{D6A652D0-06F8-45BF-B6BA-24E08AD3F29B}" type="presParOf" srcId="{CA338C38-21F2-4DE6-9779-C3A020B24362}" destId="{AC24409A-FA72-4D80-87B2-D30BF8A990B8}" srcOrd="0" destOrd="0" presId="urn:microsoft.com/office/officeart/2005/8/layout/vList5"/>
    <dgm:cxn modelId="{65098322-490E-4358-A04E-A5477327E90D}" type="presParOf" srcId="{CA338C38-21F2-4DE6-9779-C3A020B24362}" destId="{CD61E80D-26AE-44F3-A1E3-0661CFA539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05775-FDF7-4835-BADA-5E77DFE3FD1F}">
      <dsp:nvSpPr>
        <dsp:cNvPr id="0" name=""/>
        <dsp:cNvSpPr/>
      </dsp:nvSpPr>
      <dsp:spPr>
        <a:xfrm rot="5400000">
          <a:off x="6898373" y="-2513993"/>
          <a:ext cx="1878957" cy="73768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3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1 Ростов-на-Дону</a:t>
          </a:r>
          <a:endParaRPr kumimoji="0" lang="ru-RU" sz="3500" b="0" i="0" u="none" strike="noStrike" kern="1200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3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07 Новочеркасск</a:t>
          </a:r>
          <a:endParaRPr kumimoji="0" lang="ru-RU" sz="3500" b="0" i="0" u="none" strike="noStrike" kern="1200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3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09 Сальск</a:t>
          </a:r>
          <a:endParaRPr kumimoji="0" lang="ru-RU" sz="35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 rot="-5400000">
        <a:off x="4149452" y="326651"/>
        <a:ext cx="7285078" cy="1695511"/>
      </dsp:txXfrm>
    </dsp:sp>
    <dsp:sp modelId="{EDFF43E2-F647-48BB-B518-F0C482D8A37C}">
      <dsp:nvSpPr>
        <dsp:cNvPr id="0" name=""/>
        <dsp:cNvSpPr/>
      </dsp:nvSpPr>
      <dsp:spPr>
        <a:xfrm>
          <a:off x="0" y="58"/>
          <a:ext cx="4149451" cy="23486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48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по математике</a:t>
          </a:r>
          <a:endParaRPr kumimoji="0" lang="ru-RU" sz="4800" b="0" i="0" u="none" strike="noStrike" kern="1200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sp:txBody>
      <dsp:txXfrm>
        <a:off x="114654" y="114712"/>
        <a:ext cx="3920143" cy="2119389"/>
      </dsp:txXfrm>
    </dsp:sp>
    <dsp:sp modelId="{CD61E80D-26AE-44F3-A1E3-0661CFA53927}">
      <dsp:nvSpPr>
        <dsp:cNvPr id="0" name=""/>
        <dsp:cNvSpPr/>
      </dsp:nvSpPr>
      <dsp:spPr>
        <a:xfrm rot="5400000">
          <a:off x="6898373" y="-47861"/>
          <a:ext cx="1878957" cy="73768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3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1 Ростов-на-Дону</a:t>
          </a:r>
          <a:endParaRPr kumimoji="0" lang="ru-RU" sz="3500" b="0" i="0" u="none" strike="noStrike" kern="1200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3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03 Волгодонск</a:t>
          </a:r>
          <a:endParaRPr kumimoji="0" lang="ru-RU" sz="3500" b="0" i="0" u="none" strike="noStrike" kern="1200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35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ППОИ 07 Новочеркасск</a:t>
          </a:r>
          <a:endParaRPr lang="ru-RU" sz="3500" kern="1200" dirty="0"/>
        </a:p>
      </dsp:txBody>
      <dsp:txXfrm rot="-5400000">
        <a:off x="4149452" y="2792783"/>
        <a:ext cx="7285078" cy="1695511"/>
      </dsp:txXfrm>
    </dsp:sp>
    <dsp:sp modelId="{AC24409A-FA72-4D80-87B2-D30BF8A990B8}">
      <dsp:nvSpPr>
        <dsp:cNvPr id="0" name=""/>
        <dsp:cNvSpPr/>
      </dsp:nvSpPr>
      <dsp:spPr>
        <a:xfrm>
          <a:off x="0" y="2466190"/>
          <a:ext cx="4149451" cy="23486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48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по русскому языку</a:t>
          </a:r>
          <a:endParaRPr kumimoji="0" lang="ru-RU" sz="4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14654" y="2580844"/>
        <a:ext cx="3920143" cy="2119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BE7B62-2C45-4635-9298-CB3888239437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4E7FB40-75C2-4648-B4CC-CB90A57479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176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1413"/>
            <a:ext cx="5486400" cy="3087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AF85DE6-0C91-456B-8DC4-AF13D5EA5C8F}" type="slidenum">
              <a:rPr lang="ru-RU" altLang="ru-RU" sz="1200">
                <a:latin typeface="Calibri" panose="020F0502020204030204" pitchFamily="34" charset="0"/>
              </a:rPr>
              <a:pPr algn="r"/>
              <a:t>2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7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1413"/>
            <a:ext cx="5486400" cy="3087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5689235-0DDD-4D52-BA93-A12D1FCE7818}" type="slidenum">
              <a:rPr lang="ru-RU" altLang="ru-RU" sz="1200">
                <a:latin typeface="Calibri" panose="020F0502020204030204" pitchFamily="34" charset="0"/>
              </a:rPr>
              <a:pPr algn="r"/>
              <a:t>3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5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1413"/>
            <a:ext cx="5486400" cy="3087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B395C82-3FE2-4B6C-BC52-DAD00AEAB5C1}" type="slidenum">
              <a:rPr lang="ru-RU" altLang="ru-RU" sz="1200">
                <a:latin typeface="Calibri" panose="020F0502020204030204" pitchFamily="34" charset="0"/>
              </a:rPr>
              <a:pPr algn="r"/>
              <a:t>4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1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95F861B-EB0F-4746-B37A-4B584902F7F4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/>
              <a:t>9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03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1413"/>
            <a:ext cx="5486400" cy="3087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5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53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A6910E2-6AB2-4A3B-A6B7-A21CB0FEB751}" type="slidenum">
              <a:rPr lang="ru-RU" altLang="ru-RU" sz="1200">
                <a:latin typeface="Calibri" panose="020F0502020204030204" pitchFamily="34" charset="0"/>
              </a:rPr>
              <a:pPr algn="r"/>
              <a:t>20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5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507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1507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B658164-CB17-4FA9-ACAA-9477BABF8029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/>
              <a:t>31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3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712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171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99A77A4-2DD1-492C-943C-C8FBFD660C96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/>
              <a:t>32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96CE-F253-4EDA-B0ED-6029A376F1DA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66B90-A8E1-4A97-8F4B-DABF411261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53191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C594-9501-47A1-8333-A74D2BFCC1D5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2286-50C9-449D-90DE-EE6A0B0EF4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80551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5A87-EB2D-404F-B1DC-90DD51D21AF8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C7262-9C49-4D5D-8394-1EDBC6B1F8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481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A93C-1BB8-4371-AA1D-EA5F18926011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8FB49-4C96-4296-AD4A-837C752306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4849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EB5B-F98C-489B-81AB-837F4B9AB48F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5C0B9-5A87-4265-98B6-E9E75A79C2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3002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08A8-D45A-406F-A86F-79EF194A3A07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0EB9D-71A6-46E4-ADCB-06933B49AA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29337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D688-3F5C-43CC-B125-814134EE3621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454B3-2DD5-40B5-89D9-C2ED061980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94964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7FF-C83D-44ED-8E6C-154D3F5FF335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24D13-6F81-44A1-8CEB-68E60715FC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07207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9541-95E6-4095-B3B7-7B51F96B6738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198A8-333A-4BBB-8426-E83D22A348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371603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C152-31F5-48CB-B116-FA279D31E83A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7DD17-2F3B-4AFE-8AAE-3CFC2BFD56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2926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923E-F1D3-4432-8FD7-2116195D37C7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5394-377C-4A74-BF6F-CB3BFB6642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1813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E76C66-9DA5-4E75-9B1A-2CB812B65C41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7778F1-4830-4556-A082-FCF4116524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gsnezhko@rcoi61.org.ru" TargetMode="External"/><Relationship Id="rId7" Type="http://schemas.openxmlformats.org/officeDocument/2006/relationships/image" Target="../media/image54.jpeg"/><Relationship Id="rId2" Type="http://schemas.openxmlformats.org/officeDocument/2006/relationships/hyperlink" Target="mailto:korsunova@rcoi61.org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vbogdanov@rcoi61.org.ru" TargetMode="External"/><Relationship Id="rId5" Type="http://schemas.openxmlformats.org/officeDocument/2006/relationships/hyperlink" Target="mailto:rocoiso@rostobr.ru" TargetMode="External"/><Relationship Id="rId4" Type="http://schemas.openxmlformats.org/officeDocument/2006/relationships/hyperlink" Target="http://www.rcoi61.org.ru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kolibru.egeinrostov&amp;hl=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tunes.apple.com/ru/app/ege-v-ro/id1101865876?mt=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113" y="1709738"/>
            <a:ext cx="10826750" cy="20415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Организационно-технологическое обеспечение проведения государственной итоговой аттестации по образовательным программам среднего общего образования в 2016 году</a:t>
            </a:r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781050" y="4179888"/>
            <a:ext cx="1058386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i="1" dirty="0" smtClean="0">
                <a:latin typeface="Cambria" panose="02040503050406030204" pitchFamily="18" charset="0"/>
              </a:rPr>
              <a:t>Снежко Галина Евгеньевна</a:t>
            </a:r>
            <a:endParaRPr lang="ru-RU" altLang="ru-RU" sz="2400" b="1" i="1" dirty="0">
              <a:latin typeface="Cambria" panose="02040503050406030204" pitchFamily="18" charset="0"/>
            </a:endParaRPr>
          </a:p>
          <a:p>
            <a:pPr algn="r"/>
            <a:r>
              <a:rPr lang="ru-RU" altLang="ru-RU" i="1" dirty="0" smtClean="0">
                <a:latin typeface="Cambria" panose="02040503050406030204" pitchFamily="18" charset="0"/>
              </a:rPr>
              <a:t>директор </a:t>
            </a:r>
            <a:endParaRPr lang="ru-RU" altLang="ru-RU" i="1" dirty="0">
              <a:latin typeface="Cambria" panose="02040503050406030204" pitchFamily="18" charset="0"/>
            </a:endParaRPr>
          </a:p>
          <a:p>
            <a:pPr algn="r"/>
            <a:r>
              <a:rPr lang="ru-RU" altLang="ru-RU" i="1" dirty="0">
                <a:latin typeface="Cambria" panose="02040503050406030204" pitchFamily="18" charset="0"/>
              </a:rPr>
              <a:t>ГБУ РО «Ростовский областной центр </a:t>
            </a:r>
          </a:p>
          <a:p>
            <a:pPr algn="r"/>
            <a:r>
              <a:rPr lang="ru-RU" altLang="ru-RU" i="1" dirty="0">
                <a:latin typeface="Cambria" panose="02040503050406030204" pitchFamily="18" charset="0"/>
              </a:rPr>
              <a:t>обработки информации в сфере образования»</a:t>
            </a:r>
            <a:endParaRPr lang="ru-RU" altLang="ru-RU" dirty="0">
              <a:latin typeface="Cambria" panose="02040503050406030204" pitchFamily="18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471988" y="6326188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i="1" dirty="0" smtClean="0">
                <a:latin typeface="Cambria" panose="02040503050406030204" pitchFamily="18" charset="0"/>
              </a:rPr>
              <a:t>25 </a:t>
            </a:r>
            <a:r>
              <a:rPr lang="ru-RU" altLang="ru-RU" sz="2000" i="1" dirty="0">
                <a:latin typeface="Cambria" panose="02040503050406030204" pitchFamily="18" charset="0"/>
              </a:rPr>
              <a:t>мая 2016 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1162050"/>
            <a:ext cx="2546350" cy="38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1746" name="Группа 2"/>
          <p:cNvGrpSpPr>
            <a:grpSpLocks/>
          </p:cNvGrpSpPr>
          <p:nvPr/>
        </p:nvGrpSpPr>
        <p:grpSpPr bwMode="auto">
          <a:xfrm>
            <a:off x="5767388" y="1420813"/>
            <a:ext cx="5726112" cy="3071812"/>
            <a:chOff x="4572000" y="1857375"/>
            <a:chExt cx="4294188" cy="3071813"/>
          </a:xfrm>
        </p:grpSpPr>
        <p:pic>
          <p:nvPicPr>
            <p:cNvPr id="28675" name="Picture 3" descr="E:\Презентации\2008\13-14 марта\RUS_01_200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1857375"/>
              <a:ext cx="4294188" cy="30718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75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4234" y="2071688"/>
              <a:ext cx="150813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Прямоугольник 9"/>
          <p:cNvSpPr>
            <a:spLocks noChangeArrowheads="1"/>
          </p:cNvSpPr>
          <p:nvPr/>
        </p:nvSpPr>
        <p:spPr bwMode="auto">
          <a:xfrm>
            <a:off x="2490788" y="704850"/>
            <a:ext cx="9244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chemeClr val="hlin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ИНДИВИДУАЛЬНЫЙ КОМПЛЕКТ</a:t>
            </a:r>
          </a:p>
        </p:txBody>
      </p:sp>
      <p:pic>
        <p:nvPicPr>
          <p:cNvPr id="3174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17233" r="27846" b="7414"/>
          <a:stretch>
            <a:fillRect/>
          </a:stretch>
        </p:blipFill>
        <p:spPr bwMode="auto">
          <a:xfrm>
            <a:off x="1263650" y="2016125"/>
            <a:ext cx="24526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800350"/>
            <a:ext cx="2636838" cy="3738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0563" y="2800350"/>
            <a:ext cx="2724150" cy="3738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5147" name="Прямоугольник 6"/>
          <p:cNvSpPr>
            <a:spLocks noChangeArrowheads="1"/>
          </p:cNvSpPr>
          <p:nvPr/>
        </p:nvSpPr>
        <p:spPr bwMode="auto">
          <a:xfrm>
            <a:off x="6524625" y="4560888"/>
            <a:ext cx="5392738" cy="179546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algn="ctr" rotWithShape="0">
              <a:srgbClr val="000000">
                <a:alpha val="39998"/>
              </a:srgbClr>
            </a:outerShdw>
          </a:effectLst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Cambria" panose="02040503050406030204" pitchFamily="18" charset="0"/>
                <a:cs typeface="Arial" panose="020B0604020202020204" pitchFamily="34" charset="0"/>
              </a:rPr>
              <a:t>Бланк ответов №2 и дополнительный бланк ответов №2 нужно заполнять с обеих сторон!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Cambria" panose="02040503050406030204" pitchFamily="18" charset="0"/>
                <a:cs typeface="Arial" panose="020B0604020202020204" pitchFamily="34" charset="0"/>
              </a:rPr>
              <a:t>Оборотная часть бланков заполняется </a:t>
            </a:r>
            <a:r>
              <a:rPr lang="ru-RU" altLang="ru-RU" sz="2000" b="1" u="sng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сверху</a:t>
            </a:r>
            <a:r>
              <a:rPr lang="ru-RU" altLang="ru-RU" sz="2000" b="1" u="sng" dirty="0">
                <a:latin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ru-RU" altLang="ru-RU" sz="2000" b="1" dirty="0">
                <a:latin typeface="Cambria" panose="02040503050406030204" pitchFamily="18" charset="0"/>
                <a:cs typeface="Arial" panose="020B0604020202020204" pitchFamily="34" charset="0"/>
              </a:rPr>
              <a:t> сразу после штрих-кода.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4294967295"/>
          </p:nvPr>
        </p:nvSpPr>
        <p:spPr>
          <a:xfrm>
            <a:off x="3743325" y="992188"/>
            <a:ext cx="4629150" cy="51847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rgbClr val="496DA7"/>
                </a:solidFill>
                <a:latin typeface="Cambria" panose="02040503050406030204" pitchFamily="18" charset="0"/>
              </a:rPr>
              <a:t>Комплект бланков для ЕГЭ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rgbClr val="496DA7"/>
                </a:solidFill>
                <a:latin typeface="Cambria" panose="02040503050406030204" pitchFamily="18" charset="0"/>
              </a:rPr>
              <a:t>по математике БАЗОВОЙ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b="1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2 бланка: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FF0000"/>
                </a:solidFill>
                <a:latin typeface="Cambria" panose="02040503050406030204" pitchFamily="18" charset="0"/>
              </a:rPr>
              <a:t>бланк регистрации и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FF0000"/>
                </a:solidFill>
                <a:latin typeface="Cambria" panose="02040503050406030204" pitchFamily="18" charset="0"/>
              </a:rPr>
              <a:t>бланк №1</a:t>
            </a:r>
          </a:p>
        </p:txBody>
      </p:sp>
      <p:sp>
        <p:nvSpPr>
          <p:cNvPr id="32770" name="Номер слайда 3"/>
          <p:cNvSpPr txBox="1">
            <a:spLocks noGrp="1"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F96E31C-52ED-4DA3-A43D-A19D091A567D}" type="slidenum">
              <a:rPr lang="ru-RU" altLang="ru-RU" sz="1200">
                <a:solidFill>
                  <a:srgbClr val="898989"/>
                </a:solidFill>
                <a:cs typeface="Arial" panose="020B0604020202020204" pitchFamily="34" charset="0"/>
              </a:rPr>
              <a:pPr algn="r"/>
              <a:t>11</a:t>
            </a:fld>
            <a:endParaRPr lang="ru-RU" altLang="ru-RU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992188"/>
            <a:ext cx="3294062" cy="499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2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17233" r="27846" b="7414"/>
          <a:stretch>
            <a:fillRect/>
          </a:stretch>
        </p:blipFill>
        <p:spPr bwMode="auto">
          <a:xfrm>
            <a:off x="8372475" y="992188"/>
            <a:ext cx="3646488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1" name="Picture 4" descr="E:\мониторинг\Бланки ЕГЭ\2008\Проект\Картинки\На утверждение\05-03-08\Бланки ЕГЭ 2008 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382713"/>
            <a:ext cx="32527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32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84313"/>
            <a:ext cx="5495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282950"/>
            <a:ext cx="266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34" name="Text Box 2"/>
          <p:cNvSpPr txBox="1">
            <a:spLocks noChangeArrowheads="1"/>
          </p:cNvSpPr>
          <p:nvPr/>
        </p:nvSpPr>
        <p:spPr bwMode="auto">
          <a:xfrm>
            <a:off x="6954838" y="6145213"/>
            <a:ext cx="1428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600" b="1">
                <a:latin typeface="Calibri" panose="020F0502020204030204" pitchFamily="34" charset="0"/>
                <a:cs typeface="Arial" panose="020B0604020202020204" pitchFamily="34" charset="0"/>
              </a:rPr>
              <a:t>БР № 3111111111114</a:t>
            </a:r>
          </a:p>
        </p:txBody>
      </p:sp>
      <p:sp>
        <p:nvSpPr>
          <p:cNvPr id="491535" name="Text Box 2"/>
          <p:cNvSpPr txBox="1">
            <a:spLocks noChangeArrowheads="1"/>
          </p:cNvSpPr>
          <p:nvPr/>
        </p:nvSpPr>
        <p:spPr bwMode="auto">
          <a:xfrm>
            <a:off x="4316413" y="6137275"/>
            <a:ext cx="13033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600" b="1">
                <a:latin typeface="Calibri" panose="020F0502020204030204" pitchFamily="34" charset="0"/>
                <a:cs typeface="Arial" panose="020B0604020202020204" pitchFamily="34" charset="0"/>
              </a:rPr>
              <a:t>КИМ № 55515111</a:t>
            </a:r>
          </a:p>
        </p:txBody>
      </p:sp>
      <p:graphicFrame>
        <p:nvGraphicFramePr>
          <p:cNvPr id="491530" name="Object 10"/>
          <p:cNvGraphicFramePr>
            <a:graphicFrameLocks noChangeAspect="1"/>
          </p:cNvGraphicFramePr>
          <p:nvPr/>
        </p:nvGraphicFramePr>
        <p:xfrm>
          <a:off x="6191250" y="6167438"/>
          <a:ext cx="935038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3" name="PHOTO-PAINT" r:id="rId6" imgW="1252412" imgH="929484" progId="">
                  <p:embed/>
                </p:oleObj>
              </mc:Choice>
              <mc:Fallback>
                <p:oleObj name="PHOTO-PAINT" r:id="rId6" imgW="1252412" imgH="92948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6167438"/>
                        <a:ext cx="935038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458913" y="847725"/>
            <a:ext cx="105854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Контроль качества индивидуального комплекта</a:t>
            </a:r>
            <a:endParaRPr lang="ru-RU" sz="28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" name="Выноска 1 1"/>
          <p:cNvSpPr>
            <a:spLocks/>
          </p:cNvSpPr>
          <p:nvPr/>
        </p:nvSpPr>
        <p:spPr bwMode="auto">
          <a:xfrm>
            <a:off x="4006850" y="2133600"/>
            <a:ext cx="1128713" cy="365125"/>
          </a:xfrm>
          <a:prstGeom prst="borderCallout1">
            <a:avLst>
              <a:gd name="adj1" fmla="val 31306"/>
              <a:gd name="adj2" fmla="val 106750"/>
              <a:gd name="adj3" fmla="val -113042"/>
              <a:gd name="adj4" fmla="val 202389"/>
            </a:avLst>
          </a:prstGeom>
          <a:solidFill>
            <a:schemeClr val="bg1"/>
          </a:solidFill>
          <a:ln w="12700" algn="ctr">
            <a:solidFill>
              <a:srgbClr val="496DA7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2 / 12</a:t>
            </a:r>
          </a:p>
        </p:txBody>
      </p:sp>
      <p:sp>
        <p:nvSpPr>
          <p:cNvPr id="3" name="Овал 2"/>
          <p:cNvSpPr/>
          <p:nvPr/>
        </p:nvSpPr>
        <p:spPr>
          <a:xfrm>
            <a:off x="6000750" y="1384300"/>
            <a:ext cx="768350" cy="301625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02450" y="3179763"/>
            <a:ext cx="766763" cy="847725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528175" y="1508125"/>
            <a:ext cx="1368425" cy="431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91541" name="Группа 3"/>
          <p:cNvGrpSpPr>
            <a:grpSpLocks/>
          </p:cNvGrpSpPr>
          <p:nvPr/>
        </p:nvGrpSpPr>
        <p:grpSpPr bwMode="auto">
          <a:xfrm>
            <a:off x="3971925" y="3989388"/>
            <a:ext cx="4475163" cy="2613025"/>
            <a:chOff x="67158" y="3863338"/>
            <a:chExt cx="3878281" cy="2521838"/>
          </a:xfrm>
        </p:grpSpPr>
        <p:pic>
          <p:nvPicPr>
            <p:cNvPr id="491544" name="Picture 7" descr="http://147school.ru/wp-content/uploads/2014/04/83410_original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3" t="21053" r="24774" b="23367"/>
            <a:stretch>
              <a:fillRect/>
            </a:stretch>
          </p:blipFill>
          <p:spPr bwMode="auto">
            <a:xfrm>
              <a:off x="67158" y="3863338"/>
              <a:ext cx="3878281" cy="252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708264" y="6008279"/>
              <a:ext cx="1077224" cy="301823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381194" y="6019003"/>
              <a:ext cx="1077224" cy="301824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" name="Штриховая стрелка вправо 4"/>
          <p:cNvSpPr/>
          <p:nvPr/>
        </p:nvSpPr>
        <p:spPr>
          <a:xfrm rot="7262343">
            <a:off x="6643688" y="3989387"/>
            <a:ext cx="5024438" cy="284163"/>
          </a:xfrm>
          <a:prstGeom prst="stripedRightArrow">
            <a:avLst>
              <a:gd name="adj1" fmla="val 13986"/>
              <a:gd name="adj2" fmla="val 15365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7846229">
            <a:off x="5002213" y="4914900"/>
            <a:ext cx="2719387" cy="284163"/>
          </a:xfrm>
          <a:prstGeom prst="stripedRightArrow">
            <a:avLst>
              <a:gd name="adj1" fmla="val 13986"/>
              <a:gd name="adj2" fmla="val 15365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1260" y="1526751"/>
          <a:ext cx="11709915" cy="47385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87991">
                  <a:extLst>
                    <a:ext uri="{9D8B030D-6E8A-4147-A177-3AD203B41FA5}"/>
                  </a:extLst>
                </a:gridCol>
                <a:gridCol w="1847092">
                  <a:extLst>
                    <a:ext uri="{9D8B030D-6E8A-4147-A177-3AD203B41FA5}"/>
                  </a:extLst>
                </a:gridCol>
                <a:gridCol w="2136710">
                  <a:extLst>
                    <a:ext uri="{9D8B030D-6E8A-4147-A177-3AD203B41FA5}"/>
                  </a:extLst>
                </a:gridCol>
                <a:gridCol w="2034074">
                  <a:extLst>
                    <a:ext uri="{9D8B030D-6E8A-4147-A177-3AD203B41FA5}"/>
                  </a:extLst>
                </a:gridCol>
                <a:gridCol w="1670179">
                  <a:extLst>
                    <a:ext uri="{9D8B030D-6E8A-4147-A177-3AD203B41FA5}"/>
                  </a:extLst>
                </a:gridCol>
                <a:gridCol w="1791478">
                  <a:extLst>
                    <a:ext uri="{9D8B030D-6E8A-4147-A177-3AD203B41FA5}"/>
                  </a:extLst>
                </a:gridCol>
                <a:gridCol w="942391">
                  <a:extLst>
                    <a:ext uri="{9D8B030D-6E8A-4147-A177-3AD203B41FA5}"/>
                  </a:extLst>
                </a:gridCol>
              </a:tblGrid>
              <a:tr h="17738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baseline="0" dirty="0">
                          <a:effectLst/>
                          <a:latin typeface="Cambria" panose="02040503050406030204" pitchFamily="18" charset="0"/>
                        </a:rPr>
                        <a:t>Год</a:t>
                      </a:r>
                      <a:endParaRPr lang="ru-RU" sz="1800" b="1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baseline="0" dirty="0">
                          <a:effectLst/>
                          <a:latin typeface="Cambria" panose="02040503050406030204" pitchFamily="18" charset="0"/>
                        </a:rPr>
                        <a:t>Количество</a:t>
                      </a:r>
                      <a:endParaRPr lang="ru-RU" sz="1800" b="1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3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baseline="0" dirty="0" smtClean="0">
                          <a:effectLst/>
                          <a:latin typeface="Cambria" panose="02040503050406030204" pitchFamily="18" charset="0"/>
                        </a:rPr>
                        <a:t>Всего </a:t>
                      </a:r>
                      <a:r>
                        <a:rPr lang="ru-RU" sz="1800" b="1" spc="0" baseline="0" dirty="0">
                          <a:effectLst/>
                          <a:latin typeface="Cambria" panose="02040503050406030204" pitchFamily="18" charset="0"/>
                        </a:rPr>
                        <a:t>работ</a:t>
                      </a:r>
                      <a:endParaRPr lang="ru-RU" sz="1800" b="1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baseline="0" dirty="0" smtClean="0">
                          <a:effectLst/>
                          <a:latin typeface="Cambria" panose="02040503050406030204" pitchFamily="18" charset="0"/>
                        </a:rPr>
                        <a:t>Участников ЕГЭ</a:t>
                      </a:r>
                      <a:endParaRPr lang="ru-RU" sz="1800" b="1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baseline="0" dirty="0" smtClean="0">
                          <a:effectLst/>
                          <a:latin typeface="Cambria" panose="02040503050406030204" pitchFamily="18" charset="0"/>
                        </a:rPr>
                        <a:t>Образовательных организаций</a:t>
                      </a:r>
                      <a:endParaRPr lang="ru-RU" sz="1800" b="1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baseline="0" dirty="0">
                          <a:effectLst/>
                          <a:latin typeface="Cambria" panose="02040503050406030204" pitchFamily="18" charset="0"/>
                        </a:rPr>
                        <a:t>ППЭ</a:t>
                      </a:r>
                      <a:endParaRPr lang="ru-RU" sz="1800" b="1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vert="vert270" anchor="ctr"/>
                </a:tc>
                <a:extLst>
                  <a:ext uri="{0D108BD9-81ED-4DB2-BD59-A6C34878D82A}"/>
                </a:extLst>
              </a:tr>
              <a:tr h="501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baseline="0" dirty="0" smtClean="0">
                          <a:effectLst/>
                          <a:latin typeface="Cambria" panose="02040503050406030204" pitchFamily="18" charset="0"/>
                        </a:rPr>
                        <a:t>Всего</a:t>
                      </a:r>
                      <a:endParaRPr lang="ru-RU" sz="1800" b="1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baseline="0" dirty="0" smtClean="0">
                          <a:effectLst/>
                          <a:latin typeface="Cambria" panose="02040503050406030204" pitchFamily="18" charset="0"/>
                        </a:rPr>
                        <a:t>Выпускники текущего года</a:t>
                      </a:r>
                      <a:endParaRPr lang="ru-RU" sz="1800" b="1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baseline="0" dirty="0" smtClean="0">
                          <a:effectLst/>
                          <a:latin typeface="Cambria" panose="02040503050406030204" pitchFamily="18" charset="0"/>
                        </a:rPr>
                        <a:t>Всего</a:t>
                      </a:r>
                      <a:endParaRPr lang="ru-RU" sz="1800" b="1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baseline="0" dirty="0" smtClean="0">
                          <a:effectLst/>
                          <a:latin typeface="Cambria" panose="02040503050406030204" pitchFamily="18" charset="0"/>
                        </a:rPr>
                        <a:t>Участие </a:t>
                      </a:r>
                      <a:r>
                        <a:rPr lang="ru-RU" sz="1800" b="1" spc="0" baseline="0" dirty="0">
                          <a:effectLst/>
                          <a:latin typeface="Cambria" panose="02040503050406030204" pitchFamily="18" charset="0"/>
                        </a:rPr>
                        <a:t>в ЕГЭ</a:t>
                      </a:r>
                      <a:endParaRPr lang="ru-RU" sz="1800" b="1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2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>
                          <a:effectLst/>
                          <a:latin typeface="Cambria" panose="02040503050406030204" pitchFamily="18" charset="0"/>
                        </a:rPr>
                        <a:t>2012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86 623 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24 032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22 742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 smtClean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spc="0" baseline="0" dirty="0" smtClean="0">
                          <a:effectLst/>
                          <a:latin typeface="Cambria" panose="02040503050406030204" pitchFamily="18" charset="0"/>
                        </a:rPr>
                        <a:t>034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>
                          <a:effectLst/>
                          <a:latin typeface="Cambria" panose="02040503050406030204" pitchFamily="18" charset="0"/>
                        </a:rPr>
                        <a:t>951</a:t>
                      </a:r>
                      <a:endParaRPr lang="ru-RU" sz="1800" spc="0" baseline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>
                          <a:effectLst/>
                          <a:latin typeface="Cambria" panose="02040503050406030204" pitchFamily="18" charset="0"/>
                        </a:rPr>
                        <a:t>141</a:t>
                      </a:r>
                      <a:endParaRPr lang="ru-RU" sz="1800" spc="0" baseline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extLst>
                  <a:ext uri="{0D108BD9-81ED-4DB2-BD59-A6C34878D82A}"/>
                </a:extLst>
              </a:tr>
              <a:tr h="702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  <a:endParaRPr lang="ru-RU" sz="1800" spc="0" baseline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79 723 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22 022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20 603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>
                          <a:effectLst/>
                          <a:latin typeface="Cambria" panose="02040503050406030204" pitchFamily="18" charset="0"/>
                        </a:rPr>
                        <a:t>982</a:t>
                      </a:r>
                      <a:endParaRPr lang="ru-RU" sz="1800" spc="0" baseline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>
                          <a:effectLst/>
                          <a:latin typeface="Cambria" panose="02040503050406030204" pitchFamily="18" charset="0"/>
                        </a:rPr>
                        <a:t>925</a:t>
                      </a:r>
                      <a:endParaRPr lang="ru-RU" sz="1800" spc="0" baseline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>
                          <a:effectLst/>
                          <a:latin typeface="Cambria" panose="02040503050406030204" pitchFamily="18" charset="0"/>
                        </a:rPr>
                        <a:t>143</a:t>
                      </a:r>
                      <a:endParaRPr lang="ru-RU" sz="1800" spc="0" baseline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extLst>
                  <a:ext uri="{0D108BD9-81ED-4DB2-BD59-A6C34878D82A}"/>
                </a:extLst>
              </a:tr>
              <a:tr h="677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  <a:endParaRPr lang="ru-RU" sz="1800" spc="0" baseline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69 856 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19 418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18 452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>
                          <a:effectLst/>
                          <a:latin typeface="Cambria" panose="02040503050406030204" pitchFamily="18" charset="0"/>
                        </a:rPr>
                        <a:t>976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ru-RU" sz="1800" spc="0" baseline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r>
                        <a:rPr lang="en-US" sz="1800" spc="0" baseline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800" spc="0" baseline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>
                          <a:effectLst/>
                          <a:latin typeface="Cambria" panose="02040503050406030204" pitchFamily="18" charset="0"/>
                        </a:rPr>
                        <a:t>134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extLst>
                  <a:ext uri="{0D108BD9-81ED-4DB2-BD59-A6C34878D82A}"/>
                </a:extLst>
              </a:tr>
              <a:tr h="677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</a:rPr>
                        <a:t>75 910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18 794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17 275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964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884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ru-RU" sz="1800" spc="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extLst>
                  <a:ext uri="{0D108BD9-81ED-4DB2-BD59-A6C34878D82A}"/>
                </a:extLst>
              </a:tr>
              <a:tr h="677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ru-RU" sz="1800" spc="0" baseline="0" dirty="0">
                        <a:solidFill>
                          <a:srgbClr val="CC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</a:rPr>
                        <a:t>78298 (</a:t>
                      </a:r>
                      <a:r>
                        <a:rPr lang="ru-RU" sz="1800" spc="0" baseline="0" dirty="0" err="1" smtClean="0"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</a:rPr>
                        <a:t>зарег</a:t>
                      </a:r>
                      <a:r>
                        <a:rPr lang="ru-RU" sz="1800" spc="0" baseline="0" dirty="0" smtClean="0"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</a:rPr>
                        <a:t>.)</a:t>
                      </a:r>
                      <a:endParaRPr lang="ru-RU" sz="1800" spc="0" baseline="0" dirty="0">
                        <a:solidFill>
                          <a:srgbClr val="CC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 smtClean="0"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17591</a:t>
                      </a:r>
                      <a:endParaRPr lang="ru-RU" sz="1800" spc="0" baseline="0" dirty="0">
                        <a:solidFill>
                          <a:srgbClr val="CC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 smtClean="0"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15810</a:t>
                      </a:r>
                      <a:endParaRPr lang="ru-RU" sz="1800" spc="0" baseline="0" dirty="0">
                        <a:solidFill>
                          <a:srgbClr val="CC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960</a:t>
                      </a:r>
                      <a:endParaRPr lang="ru-RU" sz="1800" spc="0" baseline="0" dirty="0">
                        <a:solidFill>
                          <a:srgbClr val="CC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879</a:t>
                      </a:r>
                      <a:endParaRPr lang="ru-RU" sz="1800" spc="0" baseline="0" dirty="0">
                        <a:solidFill>
                          <a:srgbClr val="CC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 smtClean="0"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121</a:t>
                      </a:r>
                      <a:endParaRPr lang="ru-RU" sz="1800" spc="0" baseline="0" dirty="0">
                        <a:solidFill>
                          <a:srgbClr val="CC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3038" y="695325"/>
            <a:ext cx="10612437" cy="457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>
                <a:solidFill>
                  <a:srgbClr val="2241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Численность участников ЕГЭ в Ростовской области по годам</a:t>
            </a:r>
            <a:endParaRPr lang="ru-RU" altLang="ru-RU" sz="2400" b="1">
              <a:solidFill>
                <a:srgbClr val="22419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239349" y="651933"/>
          <a:ext cx="11809312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9" name="Номер слайда 1"/>
          <p:cNvSpPr txBox="1">
            <a:spLocks noGrp="1"/>
          </p:cNvSpPr>
          <p:nvPr/>
        </p:nvSpPr>
        <p:spPr bwMode="auto">
          <a:xfrm>
            <a:off x="11488738" y="6361113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ACE37D-B5F1-4D7C-AE4B-8CCD083D03BF}" type="slidenum">
              <a:rPr lang="ru-RU" altLang="ru-RU">
                <a:cs typeface="Arial" panose="020B0604020202020204" pitchFamily="34" charset="0"/>
              </a:rPr>
              <a:pPr/>
              <a:t>15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03810" name="Text Box 1"/>
          <p:cNvSpPr txBox="1">
            <a:spLocks noChangeArrowheads="1"/>
          </p:cNvSpPr>
          <p:nvPr/>
        </p:nvSpPr>
        <p:spPr bwMode="auto">
          <a:xfrm>
            <a:off x="1392238" y="939800"/>
            <a:ext cx="10493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chemeClr val="hlink"/>
                </a:solidFill>
              </a:rPr>
              <a:t>Досрочный период ЕГЭ 2016 г.  </a:t>
            </a:r>
          </a:p>
        </p:txBody>
      </p:sp>
      <p:sp>
        <p:nvSpPr>
          <p:cNvPr id="503811" name="TextBox 3"/>
          <p:cNvSpPr txBox="1">
            <a:spLocks noChangeArrowheads="1"/>
          </p:cNvSpPr>
          <p:nvPr/>
        </p:nvSpPr>
        <p:spPr bwMode="auto">
          <a:xfrm>
            <a:off x="304800" y="1393825"/>
            <a:ext cx="34083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 ППЭ – 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 экзамены по технологии печати КИМ и технологии перевода бланков ответов участников ЕГЭ в электронный вид (сканирование) в ППЭ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038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393825"/>
            <a:ext cx="8110537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1" name="Номер слайда 1"/>
          <p:cNvSpPr txBox="1">
            <a:spLocks noGrp="1"/>
          </p:cNvSpPr>
          <p:nvPr/>
        </p:nvSpPr>
        <p:spPr bwMode="auto">
          <a:xfrm>
            <a:off x="11488738" y="6361113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9732E0-943C-4668-9C4F-27B26D8692E9}" type="slidenum">
              <a:rPr lang="ru-RU" altLang="ru-RU">
                <a:cs typeface="Arial" panose="020B0604020202020204" pitchFamily="34" charset="0"/>
              </a:rPr>
              <a:pPr/>
              <a:t>16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06882" name="Text Box 1"/>
          <p:cNvSpPr txBox="1">
            <a:spLocks noChangeArrowheads="1"/>
          </p:cNvSpPr>
          <p:nvPr/>
        </p:nvSpPr>
        <p:spPr bwMode="auto">
          <a:xfrm>
            <a:off x="1392238" y="939800"/>
            <a:ext cx="10493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ППЭ ЕГЭ с технологией печати и сканирования в 2016 г.  </a:t>
            </a:r>
          </a:p>
        </p:txBody>
      </p:sp>
      <p:sp>
        <p:nvSpPr>
          <p:cNvPr id="506883" name="TextBox 3"/>
          <p:cNvSpPr txBox="1">
            <a:spLocks noChangeArrowheads="1"/>
          </p:cNvSpPr>
          <p:nvPr/>
        </p:nvSpPr>
        <p:spPr bwMode="auto">
          <a:xfrm>
            <a:off x="357188" y="1576388"/>
            <a:ext cx="11050587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endParaRPr lang="ru-RU" altLang="ru-RU" sz="2200" b="1" dirty="0">
              <a:solidFill>
                <a:srgbClr val="563D89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altLang="ru-RU" sz="2200" b="1" i="1" dirty="0">
                <a:solidFill>
                  <a:srgbClr val="425FEE"/>
                </a:solidFill>
              </a:rPr>
              <a:t>Письмо Рособрнадзора от 31.03.16 № 10-116.</a:t>
            </a:r>
            <a:endParaRPr lang="ru-RU" altLang="ru-RU" sz="2200" b="1" dirty="0">
              <a:solidFill>
                <a:srgbClr val="425FEE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ru-RU" altLang="ru-RU" sz="2200" b="1" dirty="0"/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altLang="ru-RU" sz="2200" b="1" dirty="0"/>
              <a:t>в день проведения экзаменов до 10:45 (по местному времени) </a:t>
            </a:r>
            <a:r>
              <a:rPr lang="ru-RU" altLang="ru-RU" sz="2200" dirty="0"/>
              <a:t>сообщить о начале экзаменов, распечатке контрольных измерительных материалов в ППЭ: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altLang="ru-RU" sz="2200" dirty="0"/>
              <a:t>РЦОИ субъектов Российской Федерации информируют кураторов ФГБУ «Федеральный центр тестирования» по электронной почте;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altLang="ru-RU" sz="2200" dirty="0">
                <a:solidFill>
                  <a:srgbClr val="FF0000"/>
                </a:solidFill>
              </a:rPr>
              <a:t>!!! руководители ППЭ информируют по телефону «горячей» линии поддержки ППЭ 8-800-775-88-43 или по электронной почте support-ppe@help.rustest.ru.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altLang="ru-RU" sz="2200" dirty="0"/>
              <a:t>После завершения сканирования экзаменационных материалов в ППЭ также направить информацию по вышеуказанным адресам.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5" name="Номер слайда 1"/>
          <p:cNvSpPr txBox="1">
            <a:spLocks noGrp="1"/>
          </p:cNvSpPr>
          <p:nvPr/>
        </p:nvSpPr>
        <p:spPr bwMode="auto">
          <a:xfrm>
            <a:off x="11488738" y="6361113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80B529-11B3-4467-B74F-D72FC5939A00}" type="slidenum">
              <a:rPr lang="ru-RU" altLang="ru-RU">
                <a:cs typeface="Arial" panose="020B0604020202020204" pitchFamily="34" charset="0"/>
              </a:rPr>
              <a:pPr/>
              <a:t>17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07906" name="Text Box 1"/>
          <p:cNvSpPr txBox="1">
            <a:spLocks noChangeArrowheads="1"/>
          </p:cNvSpPr>
          <p:nvPr/>
        </p:nvSpPr>
        <p:spPr bwMode="auto">
          <a:xfrm>
            <a:off x="1428750" y="874713"/>
            <a:ext cx="10493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Технологические решения проведения ЕГЭ в 2016 г.  </a:t>
            </a:r>
          </a:p>
        </p:txBody>
      </p:sp>
      <p:pic>
        <p:nvPicPr>
          <p:cNvPr id="4659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04" y="2171700"/>
            <a:ext cx="6398899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07908" name="TextBox 3"/>
          <p:cNvSpPr txBox="1">
            <a:spLocks noChangeArrowheads="1"/>
          </p:cNvSpPr>
          <p:nvPr/>
        </p:nvSpPr>
        <p:spPr bwMode="auto">
          <a:xfrm>
            <a:off x="809096" y="1409700"/>
            <a:ext cx="325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200" b="1" dirty="0">
                <a:solidFill>
                  <a:srgbClr val="563D89"/>
                </a:solidFill>
              </a:rPr>
              <a:t>Сайт ФЦТ </a:t>
            </a:r>
          </a:p>
          <a:p>
            <a:r>
              <a:rPr lang="ru-RU" altLang="ru-RU" sz="2200" b="1" dirty="0">
                <a:solidFill>
                  <a:srgbClr val="563D89"/>
                </a:solidFill>
              </a:rPr>
              <a:t>http://www.rustest.ru/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218" t="6407" r="18713" b="-723"/>
          <a:stretch/>
        </p:blipFill>
        <p:spPr>
          <a:xfrm>
            <a:off x="6675437" y="2171700"/>
            <a:ext cx="5189538" cy="4167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294563" y="1409700"/>
            <a:ext cx="325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200" b="1" dirty="0">
                <a:solidFill>
                  <a:srgbClr val="563D89"/>
                </a:solidFill>
              </a:rPr>
              <a:t>Сайт </a:t>
            </a:r>
            <a:r>
              <a:rPr lang="ru-RU" altLang="ru-RU" sz="2200" b="1" dirty="0" smtClean="0">
                <a:solidFill>
                  <a:srgbClr val="563D89"/>
                </a:solidFill>
              </a:rPr>
              <a:t>РЦОИ </a:t>
            </a:r>
            <a:endParaRPr lang="ru-RU" altLang="ru-RU" sz="2200" b="1" dirty="0">
              <a:solidFill>
                <a:srgbClr val="563D89"/>
              </a:solidFill>
            </a:endParaRPr>
          </a:p>
          <a:p>
            <a:r>
              <a:rPr lang="ru-RU" altLang="ru-RU" sz="2200" b="1" dirty="0">
                <a:solidFill>
                  <a:srgbClr val="563D89"/>
                </a:solidFill>
              </a:rPr>
              <a:t>http://</a:t>
            </a:r>
            <a:r>
              <a:rPr lang="ru-RU" altLang="ru-RU" sz="2200" b="1" dirty="0" smtClean="0">
                <a:solidFill>
                  <a:srgbClr val="563D89"/>
                </a:solidFill>
              </a:rPr>
              <a:t>www.</a:t>
            </a:r>
            <a:r>
              <a:rPr lang="en-US" altLang="ru-RU" sz="2200" b="1" dirty="0" smtClean="0">
                <a:solidFill>
                  <a:srgbClr val="563D89"/>
                </a:solidFill>
              </a:rPr>
              <a:t>rcoi61</a:t>
            </a:r>
            <a:r>
              <a:rPr lang="ru-RU" altLang="ru-RU" sz="2200" b="1" dirty="0" smtClean="0">
                <a:solidFill>
                  <a:srgbClr val="563D89"/>
                </a:solidFill>
              </a:rPr>
              <a:t>.ru</a:t>
            </a:r>
            <a:r>
              <a:rPr lang="ru-RU" altLang="ru-RU" sz="2200" b="1" dirty="0">
                <a:solidFill>
                  <a:srgbClr val="563D89"/>
                </a:solidFill>
              </a:rPr>
              <a:t>/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29" name="Номер слайда 1"/>
          <p:cNvSpPr txBox="1">
            <a:spLocks noGrp="1"/>
          </p:cNvSpPr>
          <p:nvPr/>
        </p:nvSpPr>
        <p:spPr bwMode="auto">
          <a:xfrm>
            <a:off x="11488738" y="6361113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B3B0BA-6970-4438-83EC-6528A498EA3D}" type="slidenum">
              <a:rPr lang="ru-RU" altLang="ru-RU">
                <a:cs typeface="Arial" panose="020B0604020202020204" pitchFamily="34" charset="0"/>
              </a:rPr>
              <a:pPr/>
              <a:t>18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08930" name="Text Box 1"/>
          <p:cNvSpPr txBox="1">
            <a:spLocks noChangeArrowheads="1"/>
          </p:cNvSpPr>
          <p:nvPr/>
        </p:nvSpPr>
        <p:spPr bwMode="auto">
          <a:xfrm>
            <a:off x="96838" y="2990850"/>
            <a:ext cx="41719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Печать КИМ в аудиториях ППЭ ЕГЭ в 2016 г.  </a:t>
            </a:r>
          </a:p>
        </p:txBody>
      </p:sp>
      <p:sp>
        <p:nvSpPr>
          <p:cNvPr id="508931" name="TextBox 3"/>
          <p:cNvSpPr txBox="1">
            <a:spLocks noChangeArrowheads="1"/>
          </p:cNvSpPr>
          <p:nvPr/>
        </p:nvSpPr>
        <p:spPr bwMode="auto">
          <a:xfrm>
            <a:off x="781050" y="1166813"/>
            <a:ext cx="325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200" b="1">
                <a:solidFill>
                  <a:srgbClr val="563D89"/>
                </a:solidFill>
              </a:rPr>
              <a:t>Сайт ФЦТ </a:t>
            </a:r>
          </a:p>
          <a:p>
            <a:r>
              <a:rPr lang="ru-RU" altLang="ru-RU" sz="2200" b="1">
                <a:solidFill>
                  <a:srgbClr val="563D89"/>
                </a:solidFill>
              </a:rPr>
              <a:t>http://www.rustest.ru/</a:t>
            </a:r>
          </a:p>
        </p:txBody>
      </p:sp>
      <p:pic>
        <p:nvPicPr>
          <p:cNvPr id="4679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0" y="668338"/>
            <a:ext cx="7486650" cy="60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Номер слайда 1"/>
          <p:cNvSpPr txBox="1">
            <a:spLocks noGrp="1"/>
          </p:cNvSpPr>
          <p:nvPr/>
        </p:nvSpPr>
        <p:spPr bwMode="auto">
          <a:xfrm>
            <a:off x="11488738" y="6361113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3CB6B8-1404-46D3-BF33-2A180B37243C}" type="slidenum">
              <a:rPr lang="ru-RU" altLang="ru-RU">
                <a:cs typeface="Arial" panose="020B0604020202020204" pitchFamily="34" charset="0"/>
              </a:rPr>
              <a:pPr/>
              <a:t>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09954" name="Text Box 1"/>
          <p:cNvSpPr txBox="1">
            <a:spLocks noChangeArrowheads="1"/>
          </p:cNvSpPr>
          <p:nvPr/>
        </p:nvSpPr>
        <p:spPr bwMode="auto">
          <a:xfrm>
            <a:off x="622300" y="939800"/>
            <a:ext cx="11049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Печать КИМ в аудиториях ППЭ ЕГЭ в 2016 г.  </a:t>
            </a:r>
          </a:p>
        </p:txBody>
      </p:sp>
      <p:sp>
        <p:nvSpPr>
          <p:cNvPr id="509955" name="TextBox 3"/>
          <p:cNvSpPr txBox="1">
            <a:spLocks noChangeArrowheads="1"/>
          </p:cNvSpPr>
          <p:nvPr/>
        </p:nvSpPr>
        <p:spPr bwMode="auto">
          <a:xfrm>
            <a:off x="427038" y="1525588"/>
            <a:ext cx="11496675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200" b="1">
                <a:solidFill>
                  <a:srgbClr val="563D89"/>
                </a:solidFill>
              </a:rPr>
              <a:t>Сайт ФЦТ </a:t>
            </a:r>
            <a:r>
              <a:rPr lang="ru-RU" altLang="ru-RU" sz="2200" b="1">
                <a:solidFill>
                  <a:srgbClr val="563D89"/>
                </a:solidFill>
                <a:hlinkClick r:id="rId2"/>
              </a:rPr>
              <a:t>http://www.rustest.ru/</a:t>
            </a:r>
            <a:r>
              <a:rPr lang="ru-RU" altLang="ru-RU" sz="2200" b="1">
                <a:solidFill>
                  <a:srgbClr val="563D89"/>
                </a:solidFill>
              </a:rPr>
              <a:t>. Перечень инструктивных материалов: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Видеокурс для организатора mp4, 153.73 Мб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Видеокурс для технического специалиcта mp4, 323.33 Мб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Печать КИМ Памятка технического специалиста pdf, 789.92 Кб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Печать КИМ Инструкция по проведению тренировки по печати КИМ pdf, 577.21 Кб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Инструкция по получению пароля расшифровки КИМ pdf, 621 Кб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Печать КИМ Технические требования pdf, 180.67 Кб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Печать КИМ Руководство пользователя для технического специалиста pdf, 3.13 Мб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Печать КИМ Памятка члена ГЭК pdf, 531.2 Кб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Печать КИМ Памятка организатора в аудитории pdf, 447.22 Кб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Печать КИМ Руководство пользователя для организатора pdf, 1.47 Мб</a:t>
            </a:r>
          </a:p>
          <a:p>
            <a:pPr>
              <a:spcBef>
                <a:spcPct val="30000"/>
              </a:spcBef>
            </a:pPr>
            <a:r>
              <a:rPr lang="ru-RU" altLang="ru-RU" sz="2000" b="1"/>
              <a:t>Инструктивно-методическая документация по проведению апробации pdf, 506.74 Кб</a:t>
            </a:r>
            <a:r>
              <a:rPr lang="ru-RU" altLang="ru-RU" sz="200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8713" y="682625"/>
            <a:ext cx="10548937" cy="762000"/>
          </a:xfrm>
        </p:spPr>
        <p:txBody>
          <a:bodyPr lIns="121917" tIns="60958" rIns="121917" bIns="60958"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ОРГАНИЗАЦИЯ ПРОВЕДЕНИЯ ГИА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44625"/>
            <a:ext cx="11647487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313"/>
            <a:ext cx="998538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238" y="958850"/>
            <a:ext cx="11449050" cy="762000"/>
          </a:xfrm>
        </p:spPr>
        <p:txBody>
          <a:bodyPr lIns="121917" tIns="60958" rIns="121917" bIns="60958"/>
          <a:lstStyle/>
          <a:p>
            <a:pPr algn="ctr" eaLnBrk="1" hangingPunct="1"/>
            <a:r>
              <a:rPr lang="ru-RU" altLang="ru-RU" sz="3200" b="1" dirty="0" smtClean="0">
                <a:solidFill>
                  <a:schemeClr val="hlink"/>
                </a:solidFill>
              </a:rPr>
              <a:t>Методические рекомендации и материалы федерального уровня</a:t>
            </a:r>
          </a:p>
        </p:txBody>
      </p:sp>
      <p:sp>
        <p:nvSpPr>
          <p:cNvPr id="524291" name="Прямоугольник 4"/>
          <p:cNvSpPr>
            <a:spLocks noChangeArrowheads="1"/>
          </p:cNvSpPr>
          <p:nvPr/>
        </p:nvSpPr>
        <p:spPr bwMode="auto">
          <a:xfrm>
            <a:off x="358775" y="1892300"/>
            <a:ext cx="11449050" cy="4400550"/>
          </a:xfrm>
          <a:prstGeom prst="rect">
            <a:avLst/>
          </a:prstGeom>
          <a:solidFill>
            <a:srgbClr val="B9CDE5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 defTabSz="1219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9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Char char="ü"/>
            </a:pPr>
            <a:r>
              <a:rPr lang="ru-RU" altLang="ru-RU" sz="2000"/>
              <a:t> Методические рекомендации по подготовке и проведению ЕГЭ в ППЭ;</a:t>
            </a:r>
          </a:p>
          <a:p>
            <a:pPr algn="just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Char char="ü"/>
            </a:pPr>
            <a:r>
              <a:rPr lang="ru-RU" altLang="ru-RU" sz="2000"/>
              <a:t> Правила заполнения бланков ЕГЭ 2016</a:t>
            </a:r>
          </a:p>
          <a:p>
            <a:pPr algn="just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Char char="ü"/>
            </a:pPr>
            <a:r>
              <a:rPr lang="ru-RU" altLang="ru-RU" sz="2000"/>
              <a:t> Сборник форм для проведения ГИА-11</a:t>
            </a:r>
          </a:p>
          <a:p>
            <a:pPr algn="just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Char char="ü"/>
            </a:pPr>
            <a:r>
              <a:rPr lang="ru-RU" altLang="ru-RU" sz="2000"/>
              <a:t> Методические рекомендации по организации доставки экзаменационных материалов;</a:t>
            </a:r>
          </a:p>
          <a:p>
            <a:pPr algn="just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Char char="ü"/>
            </a:pPr>
            <a:r>
              <a:rPr lang="ru-RU" altLang="ru-RU" sz="2000"/>
              <a:t> Методические рекомендации по организации и проведению ЕГЭ и ОГЭ для лиц с ОВЗ;</a:t>
            </a:r>
          </a:p>
          <a:p>
            <a:pPr algn="just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Char char="ü"/>
            </a:pPr>
            <a:r>
              <a:rPr lang="ru-RU" altLang="ru-RU" sz="2000"/>
              <a:t> Методические рекомендации по организации системы видеонаблюдения при проведении ГИА-11;</a:t>
            </a:r>
          </a:p>
          <a:p>
            <a:pPr algn="just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Char char="ü"/>
            </a:pPr>
            <a:r>
              <a:rPr lang="ru-RU" altLang="ru-RU" sz="2000"/>
              <a:t> Методические рекомендации по осуществлению общественного наблюдения;</a:t>
            </a:r>
          </a:p>
          <a:p>
            <a:pPr algn="just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Char char="ü"/>
            </a:pPr>
            <a:r>
              <a:rPr lang="ru-RU" altLang="ru-RU" sz="2000"/>
              <a:t> Методические рекомендации по проведению ГИА-11 по всем учебным предметам в форме ГВЭ (письменная форма);</a:t>
            </a:r>
          </a:p>
          <a:p>
            <a:pPr algn="just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Char char="ü"/>
            </a:pPr>
            <a:r>
              <a:rPr lang="ru-RU" altLang="ru-RU" sz="2000"/>
              <a:t> Методические рекомендации по проведению ГИА-11 по всем учебным предметам в форме ГВЭ (устная форма).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371599" y="5378310"/>
            <a:ext cx="9211734" cy="715069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Система общественного наблюдения в субъектах </a:t>
            </a:r>
            <a:endParaRPr lang="en-US" sz="24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Российской 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Федерации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1760" y="2840212"/>
            <a:ext cx="3391958" cy="900100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Члены ГЭК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874260" y="3812320"/>
            <a:ext cx="0" cy="15659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536533" y="4298311"/>
            <a:ext cx="4124178" cy="537233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Горячая линия Ростовской области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81211" y="2850596"/>
            <a:ext cx="3619177" cy="900100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Ситуационный центр Ростовской области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8155665" y="3740312"/>
            <a:ext cx="0" cy="163799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4" idx="1"/>
          </p:cNvCxnSpPr>
          <p:nvPr/>
        </p:nvCxnSpPr>
        <p:spPr>
          <a:xfrm>
            <a:off x="5513718" y="3290262"/>
            <a:ext cx="467493" cy="1038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02950" y="844879"/>
            <a:ext cx="3391958" cy="900100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Федеральные инспекторы являются членами ГЭК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36533" y="2050649"/>
            <a:ext cx="4124178" cy="402978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Горячая линия </a:t>
            </a:r>
            <a:r>
              <a:rPr lang="ru-RU" b="1" i="1" dirty="0" err="1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Рособрнадзора</a:t>
            </a:r>
            <a:endParaRPr lang="ru-RU" b="1" i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62401" y="855263"/>
            <a:ext cx="3619177" cy="900100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Ситуационный центр </a:t>
            </a:r>
            <a:r>
              <a:rPr lang="ru-RU" sz="1600" b="1" dirty="0" err="1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Рособрнадзора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Прямая со стрелкой 26"/>
          <p:cNvCxnSpPr>
            <a:endCxn id="22" idx="1"/>
          </p:cNvCxnSpPr>
          <p:nvPr/>
        </p:nvCxnSpPr>
        <p:spPr>
          <a:xfrm>
            <a:off x="5494908" y="1294929"/>
            <a:ext cx="467493" cy="1038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74260" y="1700304"/>
            <a:ext cx="0" cy="115876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154251" y="1691830"/>
            <a:ext cx="4665" cy="115876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671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34408" y="625200"/>
            <a:ext cx="10289407" cy="5619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СХЕМА ОРГАНИЗАЦИИ СИСТЕМЫ ВИДЕОНАБЛЮДЕНИЯ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582334" y="1124745"/>
            <a:ext cx="9658350" cy="5111863"/>
            <a:chOff x="2292568" y="1029845"/>
            <a:chExt cx="6671920" cy="3833897"/>
          </a:xfrm>
        </p:grpSpPr>
        <p:sp>
          <p:nvSpPr>
            <p:cNvPr id="152" name="Прямоугольник 151"/>
            <p:cNvSpPr/>
            <p:nvPr/>
          </p:nvSpPr>
          <p:spPr>
            <a:xfrm rot="10800000">
              <a:off x="2302358" y="2357700"/>
              <a:ext cx="6446103" cy="112981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0000">
                  <a:schemeClr val="bg1"/>
                </a:gs>
                <a:gs pos="36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3" name="Прямоугольник 72"/>
            <p:cNvSpPr/>
            <p:nvPr/>
          </p:nvSpPr>
          <p:spPr>
            <a:xfrm rot="10800000">
              <a:off x="2292568" y="3733925"/>
              <a:ext cx="6446103" cy="112981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0000">
                  <a:schemeClr val="bg1"/>
                </a:gs>
                <a:gs pos="36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4" name="Прямоугольник 73"/>
            <p:cNvSpPr/>
            <p:nvPr/>
          </p:nvSpPr>
          <p:spPr>
            <a:xfrm rot="10800000">
              <a:off x="2302358" y="1029845"/>
              <a:ext cx="6446103" cy="112981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0000">
                  <a:schemeClr val="bg1"/>
                </a:gs>
                <a:gs pos="36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4107" name="Заголовок 1"/>
            <p:cNvSpPr txBox="1">
              <a:spLocks/>
            </p:cNvSpPr>
            <p:nvPr/>
          </p:nvSpPr>
          <p:spPr bwMode="auto">
            <a:xfrm>
              <a:off x="2864204" y="1125430"/>
              <a:ext cx="2281238" cy="47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</a:rPr>
                <a:t>Ситуационный центр ЕГЭ Ростовской области</a:t>
              </a:r>
            </a:p>
          </p:txBody>
        </p:sp>
        <p:sp>
          <p:nvSpPr>
            <p:cNvPr id="4108" name="Заголовок 1"/>
            <p:cNvSpPr txBox="1">
              <a:spLocks/>
            </p:cNvSpPr>
            <p:nvPr/>
          </p:nvSpPr>
          <p:spPr bwMode="auto">
            <a:xfrm>
              <a:off x="3992918" y="1554055"/>
              <a:ext cx="1570435" cy="63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</a:rPr>
                <a:t>Аналитика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</a:rPr>
                <a:t>Контроль процесса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</a:rPr>
                <a:t>Диспетчеризация</a:t>
              </a:r>
            </a:p>
          </p:txBody>
        </p:sp>
        <p:sp>
          <p:nvSpPr>
            <p:cNvPr id="4109" name="Заголовок 1"/>
            <p:cNvSpPr txBox="1">
              <a:spLocks/>
            </p:cNvSpPr>
            <p:nvPr/>
          </p:nvSpPr>
          <p:spPr bwMode="auto">
            <a:xfrm>
              <a:off x="2863409" y="2487295"/>
              <a:ext cx="2281238" cy="47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ru-RU" altLang="ru-RU" sz="1800" b="1" dirty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</a:rPr>
                <a:t>Ростовский центр обработки информации</a:t>
              </a:r>
            </a:p>
          </p:txBody>
        </p:sp>
        <p:sp>
          <p:nvSpPr>
            <p:cNvPr id="4110" name="Заголовок 1"/>
            <p:cNvSpPr txBox="1">
              <a:spLocks/>
            </p:cNvSpPr>
            <p:nvPr/>
          </p:nvSpPr>
          <p:spPr bwMode="auto">
            <a:xfrm>
              <a:off x="2868670" y="3884098"/>
              <a:ext cx="2270716" cy="47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ru-RU" altLang="ru-RU" sz="1800" b="1" dirty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</a:rPr>
                <a:t>Пункты проведения экзамена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4816351" y="1192036"/>
              <a:ext cx="4148137" cy="3671706"/>
              <a:chOff x="4546760" y="1192036"/>
              <a:chExt cx="4148137" cy="3671706"/>
            </a:xfrm>
          </p:grpSpPr>
          <p:pic>
            <p:nvPicPr>
              <p:cNvPr id="82" name="Picture 28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90" t="23864" r="14481" b="17938"/>
              <a:stretch/>
            </p:blipFill>
            <p:spPr bwMode="auto">
              <a:xfrm>
                <a:off x="5893682" y="1244583"/>
                <a:ext cx="654654" cy="426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28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01" t="27114" r="9375" b="17218"/>
              <a:stretch/>
            </p:blipFill>
            <p:spPr bwMode="auto">
              <a:xfrm>
                <a:off x="7318351" y="2576614"/>
                <a:ext cx="537157" cy="331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17" name="Picture 28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27" t="13017" r="10461" b="6261"/>
              <a:stretch>
                <a:fillRect/>
              </a:stretch>
            </p:blipFill>
            <p:spPr bwMode="auto">
              <a:xfrm>
                <a:off x="7155743" y="1192036"/>
                <a:ext cx="471660" cy="402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5779882" y="1577701"/>
                <a:ext cx="882254" cy="2769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Региональные НАБЛЮДАТЕЛИ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79231" y="2851585"/>
                <a:ext cx="815579" cy="1731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КАМЕРЫ</a:t>
                </a:r>
              </a:p>
            </p:txBody>
          </p:sp>
          <p:pic>
            <p:nvPicPr>
              <p:cNvPr id="92" name="Picture 28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01" t="27114" r="9375" b="17218"/>
              <a:stretch/>
            </p:blipFill>
            <p:spPr bwMode="auto">
              <a:xfrm>
                <a:off x="4946278" y="4076949"/>
                <a:ext cx="537157" cy="331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4807024" y="4379158"/>
                <a:ext cx="815578" cy="1731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КАМЕРЫ</a:t>
                </a:r>
              </a:p>
            </p:txBody>
          </p:sp>
          <p:pic>
            <p:nvPicPr>
              <p:cNvPr id="96" name="Picture 28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01" t="27114" r="9375" b="17218"/>
              <a:stretch/>
            </p:blipFill>
            <p:spPr bwMode="auto">
              <a:xfrm>
                <a:off x="7711216" y="4078602"/>
                <a:ext cx="537157" cy="331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7571655" y="4380347"/>
                <a:ext cx="816769" cy="1731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</a:rPr>
                  <a:t>КАМЕРЫ</a:t>
                </a:r>
              </a:p>
            </p:txBody>
          </p:sp>
          <p:pic>
            <p:nvPicPr>
              <p:cNvPr id="100" name="Picture 28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01" t="27114" r="9375" b="17218"/>
              <a:stretch/>
            </p:blipFill>
            <p:spPr bwMode="auto">
              <a:xfrm>
                <a:off x="5513436" y="2576614"/>
                <a:ext cx="537157" cy="331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5374243" y="2851585"/>
                <a:ext cx="815579" cy="1731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КАМЕРЫ</a:t>
                </a:r>
              </a:p>
            </p:txBody>
          </p:sp>
          <p:pic>
            <p:nvPicPr>
              <p:cNvPr id="103" name="Picture 28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01" t="27114" r="9375" b="17218"/>
              <a:stretch/>
            </p:blipFill>
            <p:spPr bwMode="auto">
              <a:xfrm>
                <a:off x="6487768" y="4065461"/>
                <a:ext cx="537157" cy="331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35" name="TextBox 103"/>
              <p:cNvSpPr txBox="1">
                <a:spLocks noChangeArrowheads="1"/>
              </p:cNvSpPr>
              <p:nvPr/>
            </p:nvSpPr>
            <p:spPr bwMode="auto">
              <a:xfrm>
                <a:off x="6347692" y="4367251"/>
                <a:ext cx="816769" cy="173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907" b="1" dirty="0">
                    <a:solidFill>
                      <a:srgbClr val="21596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КАМЕРЫ</a:t>
                </a:r>
              </a:p>
            </p:txBody>
          </p:sp>
          <p:sp>
            <p:nvSpPr>
              <p:cNvPr id="4136" name="Заголовок 1"/>
              <p:cNvSpPr txBox="1">
                <a:spLocks/>
              </p:cNvSpPr>
              <p:nvPr/>
            </p:nvSpPr>
            <p:spPr bwMode="auto">
              <a:xfrm>
                <a:off x="5148064" y="3020654"/>
                <a:ext cx="1314450" cy="315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dirty="0">
                    <a:latin typeface="Arial" pitchFamily="34" charset="0"/>
                  </a:rPr>
                  <a:t>Работа 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Arial" pitchFamily="34" charset="0"/>
                    <a:ea typeface="MS PGothic" pitchFamily="34" charset="-128"/>
                  </a:rPr>
                  <a:t>РЦОИ</a:t>
                </a:r>
              </a:p>
            </p:txBody>
          </p:sp>
          <p:sp>
            <p:nvSpPr>
              <p:cNvPr id="4137" name="Заголовок 1"/>
              <p:cNvSpPr txBox="1">
                <a:spLocks/>
              </p:cNvSpPr>
              <p:nvPr/>
            </p:nvSpPr>
            <p:spPr bwMode="auto">
              <a:xfrm>
                <a:off x="6998295" y="3020654"/>
                <a:ext cx="1347788" cy="315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>
                    <a:latin typeface="Arial" pitchFamily="34" charset="0"/>
                  </a:rPr>
                  <a:t>Работа экспертов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6891216" y="1567171"/>
                <a:ext cx="92131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Региональные ЖУРНАЛИСТЫ</a:t>
                </a:r>
              </a:p>
            </p:txBody>
          </p:sp>
          <p:grpSp>
            <p:nvGrpSpPr>
              <p:cNvPr id="4" name="Группа 3"/>
              <p:cNvGrpSpPr/>
              <p:nvPr/>
            </p:nvGrpSpPr>
            <p:grpSpPr>
              <a:xfrm>
                <a:off x="5292080" y="1419264"/>
                <a:ext cx="2846785" cy="2609851"/>
                <a:chOff x="5292080" y="1419264"/>
                <a:chExt cx="2846785" cy="2609851"/>
              </a:xfrm>
            </p:grpSpPr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6760132" y="1544280"/>
                  <a:ext cx="3572" cy="2137172"/>
                </a:xfrm>
                <a:prstGeom prst="line">
                  <a:avLst/>
                </a:prstGeom>
                <a:ln w="317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Овал 107"/>
                <p:cNvSpPr/>
                <p:nvPr/>
              </p:nvSpPr>
              <p:spPr>
                <a:xfrm>
                  <a:off x="6681550" y="1419264"/>
                  <a:ext cx="163116" cy="169069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17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400"/>
                </a:p>
              </p:txBody>
            </p:sp>
            <p:grpSp>
              <p:nvGrpSpPr>
                <p:cNvPr id="3" name="Группа 2"/>
                <p:cNvGrpSpPr/>
                <p:nvPr/>
              </p:nvGrpSpPr>
              <p:grpSpPr>
                <a:xfrm>
                  <a:off x="5292080" y="3681451"/>
                  <a:ext cx="2846785" cy="347664"/>
                  <a:chOff x="5433775" y="3681451"/>
                  <a:chExt cx="2846785" cy="347664"/>
                </a:xfrm>
              </p:grpSpPr>
              <p:sp>
                <p:nvSpPr>
                  <p:cNvPr id="112" name="Овал 111"/>
                  <p:cNvSpPr/>
                  <p:nvPr/>
                </p:nvSpPr>
                <p:spPr>
                  <a:xfrm>
                    <a:off x="8198406" y="3944580"/>
                    <a:ext cx="82154" cy="84535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400"/>
                  </a:p>
                </p:txBody>
              </p:sp>
              <p:sp>
                <p:nvSpPr>
                  <p:cNvPr id="113" name="Овал 112"/>
                  <p:cNvSpPr/>
                  <p:nvPr/>
                </p:nvSpPr>
                <p:spPr>
                  <a:xfrm>
                    <a:off x="5433775" y="3944580"/>
                    <a:ext cx="82154" cy="84535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400"/>
                  </a:p>
                </p:txBody>
              </p:sp>
              <p:cxnSp>
                <p:nvCxnSpPr>
                  <p:cNvPr id="114" name="Прямая соединительная линия 113"/>
                  <p:cNvCxnSpPr/>
                  <p:nvPr/>
                </p:nvCxnSpPr>
                <p:spPr>
                  <a:xfrm>
                    <a:off x="5474256" y="3681451"/>
                    <a:ext cx="2768204" cy="0"/>
                  </a:xfrm>
                  <a:prstGeom prst="line">
                    <a:avLst/>
                  </a:prstGeom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Прямая соединительная линия 114"/>
                  <p:cNvCxnSpPr/>
                  <p:nvPr/>
                </p:nvCxnSpPr>
                <p:spPr>
                  <a:xfrm flipV="1">
                    <a:off x="5474256" y="3681452"/>
                    <a:ext cx="0" cy="264319"/>
                  </a:xfrm>
                  <a:prstGeom prst="line">
                    <a:avLst/>
                  </a:prstGeom>
                  <a:ln w="31750">
                    <a:solidFill>
                      <a:schemeClr val="accent6">
                        <a:lumMod val="7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Прямая соединительная линия 115"/>
                  <p:cNvCxnSpPr/>
                  <p:nvPr/>
                </p:nvCxnSpPr>
                <p:spPr>
                  <a:xfrm flipV="1">
                    <a:off x="8242460" y="3681452"/>
                    <a:ext cx="0" cy="264319"/>
                  </a:xfrm>
                  <a:prstGeom prst="line">
                    <a:avLst/>
                  </a:prstGeom>
                  <a:ln w="31750">
                    <a:solidFill>
                      <a:schemeClr val="accent6">
                        <a:lumMod val="7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 flipV="1">
                  <a:off x="6763703" y="3418322"/>
                  <a:ext cx="0" cy="263129"/>
                </a:xfrm>
                <a:prstGeom prst="line">
                  <a:avLst/>
                </a:prstGeom>
                <a:ln w="31750">
                  <a:solidFill>
                    <a:schemeClr val="accent6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Группа 1"/>
                <p:cNvGrpSpPr/>
                <p:nvPr/>
              </p:nvGrpSpPr>
              <p:grpSpPr>
                <a:xfrm>
                  <a:off x="5796136" y="2239603"/>
                  <a:ext cx="1883570" cy="258368"/>
                  <a:chOff x="6269593" y="2239603"/>
                  <a:chExt cx="1883570" cy="258368"/>
                </a:xfrm>
              </p:grpSpPr>
              <p:sp>
                <p:nvSpPr>
                  <p:cNvPr id="110" name="Овал 109"/>
                  <p:cNvSpPr/>
                  <p:nvPr/>
                </p:nvSpPr>
                <p:spPr>
                  <a:xfrm>
                    <a:off x="6269593" y="2413436"/>
                    <a:ext cx="82154" cy="84535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400"/>
                  </a:p>
                </p:txBody>
              </p:sp>
              <p:sp>
                <p:nvSpPr>
                  <p:cNvPr id="111" name="Овал 110"/>
                  <p:cNvSpPr/>
                  <p:nvPr/>
                </p:nvSpPr>
                <p:spPr>
                  <a:xfrm>
                    <a:off x="8072200" y="2405101"/>
                    <a:ext cx="80963" cy="84534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400"/>
                  </a:p>
                </p:txBody>
              </p:sp>
              <p:cxnSp>
                <p:nvCxnSpPr>
                  <p:cNvPr id="118" name="Прямая соединительная линия 117"/>
                  <p:cNvCxnSpPr/>
                  <p:nvPr/>
                </p:nvCxnSpPr>
                <p:spPr>
                  <a:xfrm flipV="1">
                    <a:off x="6311266" y="2239605"/>
                    <a:ext cx="0" cy="207169"/>
                  </a:xfrm>
                  <a:prstGeom prst="line">
                    <a:avLst/>
                  </a:prstGeom>
                  <a:ln w="31750">
                    <a:solidFill>
                      <a:schemeClr val="accent6">
                        <a:lumMod val="7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Прямая соединительная линия 118"/>
                  <p:cNvCxnSpPr/>
                  <p:nvPr/>
                </p:nvCxnSpPr>
                <p:spPr>
                  <a:xfrm flipV="1">
                    <a:off x="8115062" y="2239603"/>
                    <a:ext cx="0" cy="196454"/>
                  </a:xfrm>
                  <a:prstGeom prst="line">
                    <a:avLst/>
                  </a:prstGeom>
                  <a:ln w="31750">
                    <a:solidFill>
                      <a:schemeClr val="accent6">
                        <a:lumMod val="7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>
                    <a:off x="6311266" y="2239604"/>
                    <a:ext cx="1814513" cy="0"/>
                  </a:xfrm>
                  <a:prstGeom prst="line">
                    <a:avLst/>
                  </a:prstGeom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 flipV="1">
                  <a:off x="6760131" y="1674058"/>
                  <a:ext cx="0" cy="196453"/>
                </a:xfrm>
                <a:prstGeom prst="line">
                  <a:avLst/>
                </a:prstGeom>
                <a:ln w="31750">
                  <a:solidFill>
                    <a:schemeClr val="accent6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Овал 138"/>
                <p:cNvSpPr/>
                <p:nvPr/>
              </p:nvSpPr>
              <p:spPr>
                <a:xfrm>
                  <a:off x="6723285" y="3944580"/>
                  <a:ext cx="80963" cy="84535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17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400"/>
                </a:p>
              </p:txBody>
            </p: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 flipV="1">
                  <a:off x="6763767" y="3681452"/>
                  <a:ext cx="0" cy="264319"/>
                </a:xfrm>
                <a:prstGeom prst="line">
                  <a:avLst/>
                </a:prstGeom>
                <a:ln w="31750">
                  <a:solidFill>
                    <a:schemeClr val="accent6">
                      <a:lumMod val="7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73" name="Заголовок 1"/>
              <p:cNvSpPr txBox="1">
                <a:spLocks/>
              </p:cNvSpPr>
              <p:nvPr/>
            </p:nvSpPr>
            <p:spPr bwMode="auto">
              <a:xfrm>
                <a:off x="4546760" y="4518460"/>
                <a:ext cx="1314450" cy="315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itchFamily="34" charset="0"/>
                  <a:buNone/>
                </a:pPr>
                <a:r>
                  <a:rPr lang="ru-RU" altLang="ru-RU" sz="1600">
                    <a:solidFill>
                      <a:srgbClr val="002060"/>
                    </a:solidFill>
                    <a:latin typeface="Arial" pitchFamily="34" charset="0"/>
                    <a:ea typeface="MS PGothic" pitchFamily="34" charset="-128"/>
                  </a:rPr>
                  <a:t>Аудитории</a:t>
                </a:r>
              </a:p>
            </p:txBody>
          </p:sp>
          <p:sp>
            <p:nvSpPr>
              <p:cNvPr id="4174" name="Заголовок 1"/>
              <p:cNvSpPr txBox="1">
                <a:spLocks/>
              </p:cNvSpPr>
              <p:nvPr/>
            </p:nvSpPr>
            <p:spPr bwMode="auto">
              <a:xfrm>
                <a:off x="6037422" y="4548227"/>
                <a:ext cx="1314450" cy="315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>
                    <a:solidFill>
                      <a:srgbClr val="002060"/>
                    </a:solidFill>
                    <a:latin typeface="Arial" pitchFamily="34" charset="0"/>
                    <a:ea typeface="MS PGothic" pitchFamily="34" charset="-128"/>
                  </a:rPr>
                  <a:t>Аудитории</a:t>
                </a:r>
              </a:p>
            </p:txBody>
          </p:sp>
          <p:sp>
            <p:nvSpPr>
              <p:cNvPr id="4175" name="Заголовок 1"/>
              <p:cNvSpPr txBox="1">
                <a:spLocks/>
              </p:cNvSpPr>
              <p:nvPr/>
            </p:nvSpPr>
            <p:spPr bwMode="auto">
              <a:xfrm>
                <a:off x="7379256" y="4518460"/>
                <a:ext cx="1315641" cy="315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itchFamily="34" charset="0"/>
                  <a:buNone/>
                </a:pPr>
                <a:r>
                  <a:rPr lang="ru-RU" altLang="ru-RU" sz="1600">
                    <a:solidFill>
                      <a:srgbClr val="002060"/>
                    </a:solidFill>
                    <a:latin typeface="Arial" pitchFamily="34" charset="0"/>
                    <a:ea typeface="MS PGothic" pitchFamily="34" charset="-128"/>
                  </a:rPr>
                  <a:t>Аудитории</a:t>
                </a:r>
              </a:p>
            </p:txBody>
          </p:sp>
        </p:grpSp>
      </p:grpSp>
      <p:grpSp>
        <p:nvGrpSpPr>
          <p:cNvPr id="106" name="Группа 8"/>
          <p:cNvGrpSpPr>
            <a:grpSpLocks/>
          </p:cNvGrpSpPr>
          <p:nvPr/>
        </p:nvGrpSpPr>
        <p:grpSpPr bwMode="auto">
          <a:xfrm>
            <a:off x="961611" y="4910941"/>
            <a:ext cx="1264157" cy="1252660"/>
            <a:chOff x="493396" y="812532"/>
            <a:chExt cx="1470361" cy="1603358"/>
          </a:xfrm>
        </p:grpSpPr>
        <p:sp>
          <p:nvSpPr>
            <p:cNvPr id="142" name="TextBox 100"/>
            <p:cNvSpPr txBox="1">
              <a:spLocks noChangeArrowheads="1"/>
            </p:cNvSpPr>
            <p:nvPr/>
          </p:nvSpPr>
          <p:spPr bwMode="auto">
            <a:xfrm>
              <a:off x="564638" y="965045"/>
              <a:ext cx="1299922" cy="130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1 894</a:t>
              </a:r>
              <a:endPara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Аудиторий</a:t>
              </a:r>
              <a:r>
                <a:rPr lang="ru-RU" alt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ППЭ</a:t>
              </a:r>
            </a:p>
          </p:txBody>
        </p:sp>
        <p:sp>
          <p:nvSpPr>
            <p:cNvPr id="146" name="Овал 145"/>
            <p:cNvSpPr/>
            <p:nvPr/>
          </p:nvSpPr>
          <p:spPr bwMode="auto">
            <a:xfrm>
              <a:off x="493396" y="812532"/>
              <a:ext cx="1470361" cy="1603358"/>
            </a:xfrm>
            <a:prstGeom prst="ellipse">
              <a:avLst/>
            </a:prstGeom>
            <a:noFill/>
            <a:ln w="698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</p:grpSp>
      <p:grpSp>
        <p:nvGrpSpPr>
          <p:cNvPr id="149" name="Группа 8"/>
          <p:cNvGrpSpPr>
            <a:grpSpLocks/>
          </p:cNvGrpSpPr>
          <p:nvPr/>
        </p:nvGrpSpPr>
        <p:grpSpPr bwMode="auto">
          <a:xfrm>
            <a:off x="961611" y="3108038"/>
            <a:ext cx="1264158" cy="1252659"/>
            <a:chOff x="493396" y="812532"/>
            <a:chExt cx="1470362" cy="1603357"/>
          </a:xfrm>
        </p:grpSpPr>
        <p:sp>
          <p:nvSpPr>
            <p:cNvPr id="150" name="TextBox 100"/>
            <p:cNvSpPr txBox="1">
              <a:spLocks noChangeArrowheads="1"/>
            </p:cNvSpPr>
            <p:nvPr/>
          </p:nvSpPr>
          <p:spPr bwMode="auto">
            <a:xfrm>
              <a:off x="564638" y="965044"/>
              <a:ext cx="1299922" cy="130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Аудиторий</a:t>
              </a:r>
              <a:r>
                <a:rPr lang="ru-RU" alt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РЦОИ</a:t>
              </a:r>
            </a:p>
          </p:txBody>
        </p:sp>
        <p:sp>
          <p:nvSpPr>
            <p:cNvPr id="154" name="Овал 153"/>
            <p:cNvSpPr/>
            <p:nvPr/>
          </p:nvSpPr>
          <p:spPr bwMode="auto">
            <a:xfrm>
              <a:off x="493396" y="812532"/>
              <a:ext cx="1470362" cy="1603357"/>
            </a:xfrm>
            <a:prstGeom prst="ellipse">
              <a:avLst/>
            </a:prstGeom>
            <a:noFill/>
            <a:ln w="698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</p:grpSp>
      <p:grpSp>
        <p:nvGrpSpPr>
          <p:cNvPr id="156" name="Группа 8"/>
          <p:cNvGrpSpPr>
            <a:grpSpLocks/>
          </p:cNvGrpSpPr>
          <p:nvPr/>
        </p:nvGrpSpPr>
        <p:grpSpPr bwMode="auto">
          <a:xfrm>
            <a:off x="796563" y="1155595"/>
            <a:ext cx="1442773" cy="1427601"/>
            <a:chOff x="493396" y="812532"/>
            <a:chExt cx="1470362" cy="1603357"/>
          </a:xfrm>
        </p:grpSpPr>
        <p:sp>
          <p:nvSpPr>
            <p:cNvPr id="157" name="TextBox 100"/>
            <p:cNvSpPr txBox="1">
              <a:spLocks noChangeArrowheads="1"/>
            </p:cNvSpPr>
            <p:nvPr/>
          </p:nvSpPr>
          <p:spPr bwMode="auto">
            <a:xfrm>
              <a:off x="542164" y="983202"/>
              <a:ext cx="1299922" cy="108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1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133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1 906</a:t>
              </a:r>
              <a:endParaRPr lang="ru-RU" altLang="ru-RU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Аудиторий</a:t>
              </a:r>
              <a:endPara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Овал 160"/>
            <p:cNvSpPr/>
            <p:nvPr/>
          </p:nvSpPr>
          <p:spPr bwMode="auto">
            <a:xfrm>
              <a:off x="493396" y="812532"/>
              <a:ext cx="1470362" cy="1603357"/>
            </a:xfrm>
            <a:prstGeom prst="ellipse">
              <a:avLst/>
            </a:prstGeom>
            <a:noFill/>
            <a:ln w="698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2593011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Text Box 1"/>
          <p:cNvSpPr txBox="1">
            <a:spLocks noChangeArrowheads="1"/>
          </p:cNvSpPr>
          <p:nvPr/>
        </p:nvSpPr>
        <p:spPr bwMode="auto">
          <a:xfrm>
            <a:off x="694266" y="691733"/>
            <a:ext cx="11049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Устная часть по иностранным языкам ЕГЭ в 2016 г.  </a:t>
            </a:r>
          </a:p>
        </p:txBody>
      </p:sp>
      <p:pic>
        <p:nvPicPr>
          <p:cNvPr id="5109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" y="1893050"/>
            <a:ext cx="10302875" cy="503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2667" y="1050838"/>
            <a:ext cx="1141306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ru-RU" altLang="ru-RU" sz="2000" b="1" dirty="0" smtClean="0">
                <a:solidFill>
                  <a:srgbClr val="563D89"/>
                </a:solidFill>
              </a:rPr>
              <a:t>2</a:t>
            </a:r>
            <a:r>
              <a:rPr lang="en-US" altLang="ru-RU" sz="2000" b="1" dirty="0" smtClean="0">
                <a:solidFill>
                  <a:srgbClr val="563D89"/>
                </a:solidFill>
              </a:rPr>
              <a:t>1 </a:t>
            </a:r>
            <a:r>
              <a:rPr lang="ru-RU" altLang="ru-RU" sz="2000" b="1" dirty="0" smtClean="0">
                <a:solidFill>
                  <a:srgbClr val="563D89"/>
                </a:solidFill>
              </a:rPr>
              <a:t>ППЭ</a:t>
            </a:r>
            <a:endParaRPr lang="ru-RU" altLang="ru-RU" sz="2000" b="1" dirty="0" smtClean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ru-RU" altLang="ru-RU" b="1" dirty="0" smtClean="0"/>
              <a:t>На сайте ФЦТ (</a:t>
            </a:r>
            <a:r>
              <a:rPr lang="ru-RU" altLang="ru-RU" b="1" dirty="0" smtClean="0">
                <a:hlinkClick r:id="rId3"/>
              </a:rPr>
              <a:t>http://www.rustest.ru/</a:t>
            </a:r>
            <a:r>
              <a:rPr lang="ru-RU" altLang="ru-RU" b="1" dirty="0" smtClean="0"/>
              <a:t>) в разделе ГИА\Технологические решения\ устная часть иностранных языков</a:t>
            </a:r>
            <a:endParaRPr lang="ru-RU" altLang="ru-RU" b="1" dirty="0">
              <a:solidFill>
                <a:srgbClr val="563D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869" y="1597298"/>
            <a:ext cx="11457992" cy="50405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Рассадка выполняется в РЦОИ. В ППЭ передается вместе с ЭМ в электронном виде в формате </a:t>
            </a:r>
            <a:r>
              <a:rPr lang="en-US" sz="3200" dirty="0" smtClean="0"/>
              <a:t>PDF</a:t>
            </a:r>
            <a:r>
              <a:rPr lang="ru-RU" sz="3200" dirty="0" smtClean="0"/>
              <a:t> на внешнем носителе </a:t>
            </a:r>
            <a:r>
              <a:rPr lang="ru-RU" sz="3200" i="1" dirty="0" smtClean="0"/>
              <a:t>(</a:t>
            </a:r>
            <a:r>
              <a:rPr lang="en-US" sz="3200" i="1" dirty="0" smtClean="0"/>
              <a:t>USB</a:t>
            </a:r>
            <a:r>
              <a:rPr lang="ru-RU" sz="3200" i="1" dirty="0" smtClean="0"/>
              <a:t>-накопитель)</a:t>
            </a:r>
            <a:r>
              <a:rPr lang="ru-RU" sz="3200" dirty="0" smtClean="0"/>
              <a:t> в день проведения экзаменов. </a:t>
            </a:r>
          </a:p>
          <a:p>
            <a:r>
              <a:rPr lang="ru-RU" sz="3200" dirty="0" smtClean="0"/>
              <a:t> В ППЭ на ПК в штабе выполняется печать </a:t>
            </a:r>
            <a:r>
              <a:rPr lang="ru-RU" sz="3200" b="1" dirty="0" smtClean="0">
                <a:solidFill>
                  <a:srgbClr val="FF0000"/>
                </a:solidFill>
              </a:rPr>
              <a:t>ВСЕХ</a:t>
            </a:r>
            <a:r>
              <a:rPr lang="ru-RU" sz="3200" dirty="0" smtClean="0"/>
              <a:t> </a:t>
            </a:r>
            <a:r>
              <a:rPr lang="ru-RU" sz="3200" dirty="0" smtClean="0"/>
              <a:t>отчетов </a:t>
            </a:r>
            <a:r>
              <a:rPr lang="ru-RU" sz="3200" dirty="0" smtClean="0"/>
              <a:t>ППЭ</a:t>
            </a:r>
            <a:r>
              <a:rPr lang="en-US" sz="3200" dirty="0" smtClean="0"/>
              <a:t>.</a:t>
            </a:r>
            <a:r>
              <a:rPr lang="ru-RU" sz="3200" dirty="0" smtClean="0"/>
              <a:t> </a:t>
            </a:r>
            <a:r>
              <a:rPr lang="ru-RU" i="1" dirty="0" smtClean="0"/>
              <a:t>Для печати необходимо установить ПО для чтения документов в формате </a:t>
            </a:r>
            <a:r>
              <a:rPr lang="en-US" i="1" dirty="0" smtClean="0"/>
              <a:t>PDF (Adobe Acrobat Reader, </a:t>
            </a:r>
            <a:r>
              <a:rPr lang="en-US" i="1" dirty="0" err="1" smtClean="0"/>
              <a:t>Foxit</a:t>
            </a:r>
            <a:r>
              <a:rPr lang="en-US" i="1" dirty="0" smtClean="0"/>
              <a:t> Reader </a:t>
            </a:r>
            <a:r>
              <a:rPr lang="ru-RU" i="1" dirty="0" smtClean="0"/>
              <a:t>или другие программы)</a:t>
            </a:r>
          </a:p>
          <a:p>
            <a:r>
              <a:rPr lang="ru-RU" sz="3200" dirty="0" smtClean="0"/>
              <a:t>Внешний носитель с рассадкой, полученный из РЦОИ необходимо </a:t>
            </a:r>
            <a:r>
              <a:rPr lang="ru-RU" sz="3200" b="1" dirty="0" smtClean="0">
                <a:solidFill>
                  <a:srgbClr val="FF0000"/>
                </a:solidFill>
              </a:rPr>
              <a:t>вернуть</a:t>
            </a:r>
            <a:r>
              <a:rPr lang="ru-RU" sz="3200" dirty="0" smtClean="0"/>
              <a:t> после проведения экзамена вместе с ЭМ  в РЦОИ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268" y="491877"/>
            <a:ext cx="10000861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Отчетность ППЭ</a:t>
            </a:r>
            <a:r>
              <a:rPr lang="en-US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ЕГЭ-201</a:t>
            </a:r>
            <a:r>
              <a:rPr lang="en-US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12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640" y="139624"/>
            <a:ext cx="8229600" cy="70609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Форма ППЭ-13-02.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40" y="836712"/>
            <a:ext cx="9143360" cy="597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5520" y="1772816"/>
            <a:ext cx="8784976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03832" y="5229200"/>
            <a:ext cx="87849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59697" y="3347991"/>
            <a:ext cx="2578291" cy="954107"/>
          </a:xfrm>
          <a:prstGeom prst="rect">
            <a:avLst/>
          </a:prstGeom>
          <a:solidFill>
            <a:schemeClr val="bg2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Заполнение обязательно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>
            <a:endCxn id="7" idx="2"/>
          </p:cNvCxnSpPr>
          <p:nvPr/>
        </p:nvCxnSpPr>
        <p:spPr>
          <a:xfrm flipV="1">
            <a:off x="4648842" y="2132856"/>
            <a:ext cx="1519167" cy="12151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71864" y="4315598"/>
            <a:ext cx="1872208" cy="8996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070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133" y="58614"/>
            <a:ext cx="10600267" cy="6441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Форма </a:t>
            </a:r>
            <a:r>
              <a:rPr lang="ru-RU" sz="36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ППЭ-13-02</a:t>
            </a:r>
            <a:endParaRPr lang="ru-RU" sz="3600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32" y="706327"/>
            <a:ext cx="4752528" cy="6100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7888" y="105273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ПОЧЕМУ КНИЖНАЯ ОРИЕНТАЦИЯ?</a:t>
            </a:r>
          </a:p>
        </p:txBody>
      </p:sp>
    </p:spTree>
    <p:extLst>
      <p:ext uri="{BB962C8B-B14F-4D97-AF65-F5344CB8AC3E}">
        <p14:creationId xmlns:p14="http://schemas.microsoft.com/office/powerpoint/2010/main" val="2547900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1667" y="116632"/>
            <a:ext cx="10710333" cy="93043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Форма ППЭ-13-02.  </a:t>
            </a:r>
            <a:br>
              <a:rPr lang="ru-RU" sz="36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Баланс по аудитории.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" b="1"/>
          <a:stretch/>
        </p:blipFill>
        <p:spPr bwMode="auto">
          <a:xfrm>
            <a:off x="1559496" y="1193800"/>
            <a:ext cx="9114484" cy="5619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150270" y="2974835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12024" y="2996952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42596" y="2996952"/>
            <a:ext cx="8095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35560" y="6367843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071665" y="5840397"/>
            <a:ext cx="317453" cy="52744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4"/>
            <a:endCxn id="14" idx="0"/>
          </p:cNvCxnSpPr>
          <p:nvPr/>
        </p:nvCxnSpPr>
        <p:spPr>
          <a:xfrm>
            <a:off x="2942358" y="3406883"/>
            <a:ext cx="4663979" cy="66001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0873" y="4066894"/>
            <a:ext cx="5970928" cy="2246769"/>
          </a:xfrm>
          <a:prstGeom prst="rect">
            <a:avLst/>
          </a:prstGeom>
          <a:solidFill>
            <a:schemeClr val="bg2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Количество бланков регистрации= количество бланков №1 = Количество бланков №2 = </a:t>
            </a:r>
            <a:r>
              <a:rPr lang="ru-RU" sz="2800" dirty="0" smtClean="0">
                <a:solidFill>
                  <a:srgbClr val="FF0000"/>
                </a:solidFill>
              </a:rPr>
              <a:t>Распределено </a:t>
            </a:r>
            <a:r>
              <a:rPr lang="ru-RU" sz="2800" dirty="0">
                <a:solidFill>
                  <a:srgbClr val="FF0000"/>
                </a:solidFill>
              </a:rPr>
              <a:t>в аудиторию – не явилось в аудиторию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stCxn id="6" idx="4"/>
            <a:endCxn id="14" idx="0"/>
          </p:cNvCxnSpPr>
          <p:nvPr/>
        </p:nvCxnSpPr>
        <p:spPr>
          <a:xfrm>
            <a:off x="6708068" y="3429000"/>
            <a:ext cx="898269" cy="6378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4"/>
            <a:endCxn id="14" idx="0"/>
          </p:cNvCxnSpPr>
          <p:nvPr/>
        </p:nvCxnSpPr>
        <p:spPr>
          <a:xfrm>
            <a:off x="7347390" y="3429000"/>
            <a:ext cx="258947" cy="6378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89118" y="5471689"/>
            <a:ext cx="818815" cy="646331"/>
          </a:xfrm>
          <a:prstGeom prst="rect">
            <a:avLst/>
          </a:prstGeom>
          <a:solidFill>
            <a:schemeClr val="bg2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2630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9496" y="116632"/>
            <a:ext cx="10632504" cy="93043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Форма ППЭ-13-02. </a:t>
            </a:r>
            <a:br>
              <a:rPr lang="ru-RU" sz="36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Некорректное заполнение.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124744"/>
            <a:ext cx="9114484" cy="568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919536" y="1772816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03712" y="1772816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80176" y="1772816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35560" y="6367843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89118" y="5517233"/>
            <a:ext cx="870678" cy="646331"/>
          </a:xfrm>
          <a:prstGeom prst="rect">
            <a:avLst/>
          </a:prstGeom>
          <a:solidFill>
            <a:schemeClr val="bg2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21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071665" y="5840397"/>
            <a:ext cx="317453" cy="52744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4"/>
            <a:endCxn id="14" idx="0"/>
          </p:cNvCxnSpPr>
          <p:nvPr/>
        </p:nvCxnSpPr>
        <p:spPr>
          <a:xfrm>
            <a:off x="2711624" y="2204864"/>
            <a:ext cx="5040023" cy="108012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7161" y="3284985"/>
            <a:ext cx="4748972" cy="1200329"/>
          </a:xfrm>
          <a:prstGeom prst="rect">
            <a:avLst/>
          </a:prstGeom>
          <a:solidFill>
            <a:schemeClr val="bg2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1 х 15 + 1 х 5 -14 = 6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1 х 15 + 1 х 5 -21 = -1</a:t>
            </a:r>
          </a:p>
        </p:txBody>
      </p:sp>
      <p:cxnSp>
        <p:nvCxnSpPr>
          <p:cNvPr id="15" name="Прямая со стрелкой 14"/>
          <p:cNvCxnSpPr>
            <a:stCxn id="6" idx="4"/>
            <a:endCxn id="14" idx="0"/>
          </p:cNvCxnSpPr>
          <p:nvPr/>
        </p:nvCxnSpPr>
        <p:spPr>
          <a:xfrm>
            <a:off x="4259796" y="2204864"/>
            <a:ext cx="3491851" cy="108012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4"/>
            <a:endCxn id="14" idx="0"/>
          </p:cNvCxnSpPr>
          <p:nvPr/>
        </p:nvCxnSpPr>
        <p:spPr>
          <a:xfrm flipH="1">
            <a:off x="7751647" y="2204864"/>
            <a:ext cx="684613" cy="108012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83831" y="4653137"/>
            <a:ext cx="6407601" cy="2062103"/>
          </a:xfrm>
          <a:prstGeom prst="rect">
            <a:avLst/>
          </a:prstGeom>
          <a:solidFill>
            <a:schemeClr val="bg2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∑ Получено в ППЭ –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 ∑ </a:t>
            </a:r>
            <a:r>
              <a:rPr lang="ru-RU" sz="3200" dirty="0" err="1">
                <a:solidFill>
                  <a:srgbClr val="FF0000"/>
                </a:solidFill>
              </a:rPr>
              <a:t>Неиспользованно</a:t>
            </a:r>
            <a:r>
              <a:rPr lang="ru-RU" sz="3200" dirty="0">
                <a:solidFill>
                  <a:srgbClr val="FF0000"/>
                </a:solidFill>
              </a:rPr>
              <a:t> –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∑ Заменено =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Количество участников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74205" y="1311152"/>
            <a:ext cx="2405127" cy="461665"/>
          </a:xfrm>
          <a:prstGeom prst="rect">
            <a:avLst/>
          </a:prstGeom>
          <a:solidFill>
            <a:schemeClr val="bg2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Было выдано 2</a:t>
            </a:r>
          </a:p>
        </p:txBody>
      </p:sp>
    </p:spTree>
    <p:extLst>
      <p:ext uri="{BB962C8B-B14F-4D97-AF65-F5344CB8AC3E}">
        <p14:creationId xmlns:p14="http://schemas.microsoft.com/office/powerpoint/2010/main" val="4165332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Номер слайда 1"/>
          <p:cNvSpPr txBox="1">
            <a:spLocks noGrp="1"/>
          </p:cNvSpPr>
          <p:nvPr/>
        </p:nvSpPr>
        <p:spPr bwMode="auto">
          <a:xfrm>
            <a:off x="11488738" y="6361113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EABA5-34EB-4BBA-A5DC-DDE1411E741A}" type="slidenum">
              <a:rPr lang="ru-RU" altLang="ru-RU">
                <a:cs typeface="Arial" panose="020B0604020202020204" pitchFamily="34" charset="0"/>
              </a:rPr>
              <a:pPr/>
              <a:t>29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12002" name="Text Box 1"/>
          <p:cNvSpPr txBox="1">
            <a:spLocks noChangeArrowheads="1"/>
          </p:cNvSpPr>
          <p:nvPr/>
        </p:nvSpPr>
        <p:spPr bwMode="auto">
          <a:xfrm>
            <a:off x="1392238" y="939800"/>
            <a:ext cx="10493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chemeClr val="hlink"/>
                </a:solidFill>
              </a:rPr>
              <a:t>Общественное наблюдение в ППЭ</a:t>
            </a:r>
            <a:r>
              <a:rPr lang="ru-RU" altLang="ru-RU" sz="4000" b="1">
                <a:solidFill>
                  <a:schemeClr val="hlink"/>
                </a:solidFill>
              </a:rPr>
              <a:t>  </a:t>
            </a:r>
          </a:p>
        </p:txBody>
      </p:sp>
      <p:pic>
        <p:nvPicPr>
          <p:cNvPr id="5120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75"/>
            <a:ext cx="10123488" cy="4886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04" name="Line 5"/>
          <p:cNvSpPr>
            <a:spLocks noChangeShapeType="1"/>
          </p:cNvSpPr>
          <p:nvPr/>
        </p:nvSpPr>
        <p:spPr bwMode="auto">
          <a:xfrm flipV="1">
            <a:off x="9702800" y="3157538"/>
            <a:ext cx="882650" cy="181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05" name="Rectangle 6"/>
          <p:cNvSpPr>
            <a:spLocks noChangeArrowheads="1"/>
          </p:cNvSpPr>
          <p:nvPr/>
        </p:nvSpPr>
        <p:spPr bwMode="auto">
          <a:xfrm>
            <a:off x="9618663" y="2259013"/>
            <a:ext cx="2363787" cy="866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Заполняет </a:t>
            </a:r>
          </a:p>
          <a:p>
            <a:pPr algn="ctr"/>
            <a:r>
              <a:rPr lang="ru-RU" altLang="ru-RU"/>
              <a:t>руководитель ППЭ </a:t>
            </a:r>
          </a:p>
          <a:p>
            <a:pPr algn="ctr"/>
            <a:r>
              <a:rPr lang="ru-RU" altLang="ru-RU"/>
              <a:t>в случае неявки ОН</a:t>
            </a:r>
          </a:p>
        </p:txBody>
      </p:sp>
      <p:sp>
        <p:nvSpPr>
          <p:cNvPr id="512006" name="Rectangle 7"/>
          <p:cNvSpPr>
            <a:spLocks noChangeArrowheads="1"/>
          </p:cNvSpPr>
          <p:nvPr/>
        </p:nvSpPr>
        <p:spPr bwMode="auto">
          <a:xfrm>
            <a:off x="10426700" y="5078413"/>
            <a:ext cx="1617663" cy="1122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Заполняет </a:t>
            </a:r>
          </a:p>
          <a:p>
            <a:pPr algn="ctr"/>
            <a:r>
              <a:rPr lang="ru-RU" altLang="ru-RU"/>
              <a:t>член ГЭК</a:t>
            </a:r>
          </a:p>
          <a:p>
            <a:pPr algn="ctr"/>
            <a:r>
              <a:rPr lang="ru-RU" altLang="ru-RU"/>
              <a:t>в случае </a:t>
            </a:r>
          </a:p>
          <a:p>
            <a:pPr algn="ctr"/>
            <a:r>
              <a:rPr lang="ru-RU" altLang="ru-RU"/>
              <a:t>удаления ОН</a:t>
            </a:r>
          </a:p>
        </p:txBody>
      </p:sp>
      <p:sp>
        <p:nvSpPr>
          <p:cNvPr id="512007" name="Line 8"/>
          <p:cNvSpPr>
            <a:spLocks noChangeShapeType="1"/>
          </p:cNvSpPr>
          <p:nvPr/>
        </p:nvSpPr>
        <p:spPr bwMode="auto">
          <a:xfrm flipV="1">
            <a:off x="9894888" y="5572125"/>
            <a:ext cx="487362" cy="295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8713" y="958850"/>
            <a:ext cx="10548937" cy="762000"/>
          </a:xfrm>
        </p:spPr>
        <p:txBody>
          <a:bodyPr lIns="121917" tIns="60958" rIns="121917" bIns="60958"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2241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ОРГАНИЗАЦИЯ ПРОВЕДЕНИЯ ГИА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313"/>
            <a:ext cx="1525588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843088"/>
            <a:ext cx="95567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Номер слайда 1"/>
          <p:cNvSpPr txBox="1">
            <a:spLocks noGrp="1"/>
          </p:cNvSpPr>
          <p:nvPr/>
        </p:nvSpPr>
        <p:spPr bwMode="auto">
          <a:xfrm>
            <a:off x="11488738" y="6361113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758788-EC82-4E9D-B555-C415967BB338}" type="slidenum">
              <a:rPr lang="ru-RU" altLang="ru-RU">
                <a:cs typeface="Arial" panose="020B0604020202020204" pitchFamily="34" charset="0"/>
              </a:rPr>
              <a:pPr/>
              <a:t>30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13026" name="Text Box 1"/>
          <p:cNvSpPr txBox="1">
            <a:spLocks noChangeArrowheads="1"/>
          </p:cNvSpPr>
          <p:nvPr/>
        </p:nvSpPr>
        <p:spPr bwMode="auto">
          <a:xfrm>
            <a:off x="1433513" y="858838"/>
            <a:ext cx="10493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chemeClr val="hlink"/>
                </a:solidFill>
              </a:rPr>
              <a:t>Заполнение форм ППЭ-18 МАШ в ППЭ</a:t>
            </a:r>
            <a:r>
              <a:rPr lang="ru-RU" altLang="ru-RU" sz="3600" b="1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513027" name="TextBox 3"/>
          <p:cNvSpPr txBox="1">
            <a:spLocks noChangeArrowheads="1"/>
          </p:cNvSpPr>
          <p:nvPr/>
        </p:nvSpPr>
        <p:spPr bwMode="auto">
          <a:xfrm>
            <a:off x="530225" y="2647950"/>
            <a:ext cx="57499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/>
              <a:t>УДОСТОВЕРЕНИЕ </a:t>
            </a:r>
            <a:r>
              <a:rPr lang="ru-RU" altLang="ru-RU"/>
              <a:t> </a:t>
            </a:r>
            <a:r>
              <a:rPr lang="ru-RU" altLang="ru-RU" b="1"/>
              <a:t>ОБЩЕСТВЕННОГО НАБЛЮДАТЕЛЯ</a:t>
            </a:r>
          </a:p>
          <a:p>
            <a:pPr algn="ctr"/>
            <a:r>
              <a:rPr lang="ru-RU" altLang="ru-RU" b="1"/>
              <a:t>№ 61-ОН-ГИА-СОО-0192</a:t>
            </a:r>
          </a:p>
          <a:p>
            <a:pPr algn="ctr"/>
            <a:r>
              <a:rPr lang="ru-RU" altLang="ru-RU"/>
              <a:t>В ФОРМЕ ЕДИНОГО ГОСУДАРСТВЕННОГО ЭКЗАМЕНА </a:t>
            </a:r>
          </a:p>
        </p:txBody>
      </p:sp>
      <p:sp>
        <p:nvSpPr>
          <p:cNvPr id="513028" name="TextBox 3"/>
          <p:cNvSpPr txBox="1">
            <a:spLocks noChangeArrowheads="1"/>
          </p:cNvSpPr>
          <p:nvPr/>
        </p:nvSpPr>
        <p:spPr bwMode="auto">
          <a:xfrm>
            <a:off x="6588125" y="1489075"/>
            <a:ext cx="4383088" cy="4781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200"/>
              <a:t>Форма ППЭ-18 МАШ </a:t>
            </a:r>
          </a:p>
          <a:p>
            <a:r>
              <a:rPr lang="ru-RU" altLang="ru-RU" sz="2200"/>
              <a:t>«АКТ общественного наблюдения за проведением ЕГЭ в ППЭ» заполняется </a:t>
            </a:r>
            <a:r>
              <a:rPr lang="ru-RU" altLang="ru-RU" sz="2200" u="sng"/>
              <a:t>только черной гелевой ручкой.</a:t>
            </a:r>
          </a:p>
          <a:p>
            <a:endParaRPr lang="ru-RU" altLang="ru-RU" sz="2200" b="1"/>
          </a:p>
          <a:p>
            <a:r>
              <a:rPr lang="ru-RU" altLang="ru-RU" sz="2200" b="1"/>
              <a:t>Заполненная форма акта общественного</a:t>
            </a:r>
          </a:p>
          <a:p>
            <a:r>
              <a:rPr lang="ru-RU" altLang="ru-RU" sz="2200" b="1"/>
              <a:t>наблюдения</a:t>
            </a:r>
          </a:p>
          <a:p>
            <a:r>
              <a:rPr lang="ru-RU" altLang="ru-RU" sz="2200" b="1"/>
              <a:t>сдается до выхода из ППЭ.</a:t>
            </a:r>
          </a:p>
          <a:p>
            <a:endParaRPr lang="ru-RU" altLang="ru-RU" sz="2200" b="1"/>
          </a:p>
          <a:p>
            <a:r>
              <a:rPr lang="ru-RU" altLang="ru-RU" sz="2200" b="1">
                <a:solidFill>
                  <a:srgbClr val="FF0000"/>
                </a:solidFill>
              </a:rPr>
              <a:t>Машиночитаемые формы запрещается скреплять степлером!!!</a:t>
            </a:r>
          </a:p>
        </p:txBody>
      </p:sp>
      <p:sp>
        <p:nvSpPr>
          <p:cNvPr id="513029" name="Oval 6"/>
          <p:cNvSpPr>
            <a:spLocks noChangeArrowheads="1"/>
          </p:cNvSpPr>
          <p:nvPr/>
        </p:nvSpPr>
        <p:spPr bwMode="auto">
          <a:xfrm>
            <a:off x="4197350" y="3224213"/>
            <a:ext cx="630238" cy="306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13030" name="Rectangle 7"/>
          <p:cNvSpPr>
            <a:spLocks noChangeArrowheads="1"/>
          </p:cNvSpPr>
          <p:nvPr/>
        </p:nvSpPr>
        <p:spPr bwMode="auto">
          <a:xfrm>
            <a:off x="1433513" y="5089525"/>
            <a:ext cx="2816225" cy="1122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Заполняется в графу </a:t>
            </a:r>
          </a:p>
          <a:p>
            <a:pPr algn="ctr"/>
            <a:r>
              <a:rPr lang="ru-RU" altLang="ru-RU"/>
              <a:t>«№ удостоверения»</a:t>
            </a:r>
          </a:p>
          <a:p>
            <a:pPr algn="ctr"/>
            <a:r>
              <a:rPr lang="ru-RU" altLang="ru-RU"/>
              <a:t> в форме ППЭ-18 МАШ</a:t>
            </a:r>
          </a:p>
          <a:p>
            <a:pPr algn="ctr"/>
            <a:endParaRPr lang="ru-RU" altLang="ru-RU"/>
          </a:p>
        </p:txBody>
      </p:sp>
      <p:sp>
        <p:nvSpPr>
          <p:cNvPr id="513031" name="Line 8"/>
          <p:cNvSpPr>
            <a:spLocks noChangeShapeType="1"/>
          </p:cNvSpPr>
          <p:nvPr/>
        </p:nvSpPr>
        <p:spPr bwMode="auto">
          <a:xfrm flipV="1">
            <a:off x="2627313" y="3527425"/>
            <a:ext cx="1722437" cy="155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32" name="Rectangle 7"/>
          <p:cNvSpPr>
            <a:spLocks noChangeArrowheads="1"/>
          </p:cNvSpPr>
          <p:nvPr/>
        </p:nvSpPr>
        <p:spPr bwMode="auto">
          <a:xfrm>
            <a:off x="346075" y="1341438"/>
            <a:ext cx="6140450" cy="1300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Заполнение и передача в РЦОИ 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ППЭ-18 МАШ ОБЯЗАТЕЛЬНЫ!!!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Прямоугольник 3"/>
          <p:cNvSpPr>
            <a:spLocks noChangeArrowheads="1"/>
          </p:cNvSpPr>
          <p:nvPr/>
        </p:nvSpPr>
        <p:spPr bwMode="auto">
          <a:xfrm>
            <a:off x="560388" y="1158875"/>
            <a:ext cx="7818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chemeClr val="hlin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СБОР МАТЕРИАЛОВ: БЛАНКИ ОТВЕТОВ</a:t>
            </a:r>
          </a:p>
        </p:txBody>
      </p:sp>
      <p:pic>
        <p:nvPicPr>
          <p:cNvPr id="25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100" y="2314575"/>
            <a:ext cx="2049463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Содержимое 7" descr="Форма 11-ППЭ_ne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7850" y="4508500"/>
            <a:ext cx="3562350" cy="1963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5071" y="2282953"/>
            <a:ext cx="2048255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  <a:sp3d/>
        </p:spPr>
      </p:pic>
      <p:pic>
        <p:nvPicPr>
          <p:cNvPr id="31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1746" y="2341734"/>
            <a:ext cx="2047753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pic>
        <p:nvPicPr>
          <p:cNvPr id="32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9660" y="2422136"/>
            <a:ext cx="2115518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sp>
        <p:nvSpPr>
          <p:cNvPr id="33" name="Штриховая стрелка вправо 32"/>
          <p:cNvSpPr/>
          <p:nvPr/>
        </p:nvSpPr>
        <p:spPr>
          <a:xfrm rot="5400000">
            <a:off x="9292432" y="3388519"/>
            <a:ext cx="1289050" cy="1728787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5750" y="4970463"/>
            <a:ext cx="7231063" cy="148272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БЛАНКИ ЕГЭ в аудитории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РАСКЛАДЫВАЮТСЯ ПО ТИПАМ БЛАНКОВ</a:t>
            </a:r>
            <a:b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УПАКОВЫВАЮТСЯ В </a:t>
            </a:r>
            <a:r>
              <a:rPr lang="ru-RU" altLang="ru-RU" sz="2000" b="1" u="sng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ОДИН</a:t>
            </a:r>
            <a: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ВОЗВРАТНЫЙ ДОСТАВОЧНЫЙ ПАКЕТ!</a:t>
            </a:r>
          </a:p>
        </p:txBody>
      </p:sp>
      <p:pic>
        <p:nvPicPr>
          <p:cNvPr id="39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338" y="2417763"/>
            <a:ext cx="2047875" cy="2233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8938" y="2513013"/>
            <a:ext cx="2047875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Штриховая стрелка вправо 2"/>
          <p:cNvSpPr/>
          <p:nvPr/>
        </p:nvSpPr>
        <p:spPr>
          <a:xfrm>
            <a:off x="6777038" y="2951163"/>
            <a:ext cx="1719262" cy="1296987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Выгнутая вниз стрелка 25"/>
          <p:cNvSpPr/>
          <p:nvPr/>
        </p:nvSpPr>
        <p:spPr>
          <a:xfrm rot="10800000" flipH="1">
            <a:off x="3938588" y="1851025"/>
            <a:ext cx="2208212" cy="7207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2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8763" y="2314575"/>
            <a:ext cx="2047875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9888" y="2432050"/>
            <a:ext cx="2049462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2551113"/>
            <a:ext cx="2047875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Выгнутая вниз стрелка 27"/>
          <p:cNvSpPr/>
          <p:nvPr/>
        </p:nvSpPr>
        <p:spPr>
          <a:xfrm rot="10800000" flipH="1">
            <a:off x="1497013" y="1851025"/>
            <a:ext cx="2206625" cy="7207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1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314575"/>
            <a:ext cx="2114550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2432050"/>
            <a:ext cx="2114550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438" y="2547938"/>
            <a:ext cx="2114550" cy="2233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Выноска 1 22"/>
          <p:cNvSpPr>
            <a:spLocks/>
          </p:cNvSpPr>
          <p:nvPr/>
        </p:nvSpPr>
        <p:spPr bwMode="auto">
          <a:xfrm>
            <a:off x="7920038" y="1090613"/>
            <a:ext cx="4032250" cy="1401762"/>
          </a:xfrm>
          <a:prstGeom prst="borderCallout1">
            <a:avLst>
              <a:gd name="adj1" fmla="val 88972"/>
              <a:gd name="adj2" fmla="val -1889"/>
              <a:gd name="adj3" fmla="val 119190"/>
              <a:gd name="adj4" fmla="val -17310"/>
            </a:avLst>
          </a:prstGeom>
          <a:solidFill>
            <a:schemeClr val="bg1"/>
          </a:solidFill>
          <a:ln w="19050" algn="ctr">
            <a:solidFill>
              <a:schemeClr val="hlink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b="1">
                <a:solidFill>
                  <a:schemeClr val="hlin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ДБО №2 – ЗА ОСНОВНЫМ БЛАНКОМ ОТВЕТОВ №2 КОНКРЕТНОГО УЧАСТНИКА</a:t>
            </a:r>
          </a:p>
        </p:txBody>
      </p:sp>
      <p:pic>
        <p:nvPicPr>
          <p:cNvPr id="514069" name="Рисунок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17233" r="27846" b="7414"/>
          <a:stretch>
            <a:fillRect/>
          </a:stretch>
        </p:blipFill>
        <p:spPr bwMode="auto">
          <a:xfrm>
            <a:off x="3048000" y="2571750"/>
            <a:ext cx="19510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70" name="Номер слайда 26"/>
          <p:cNvSpPr txBox="1">
            <a:spLocks noGrp="1"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731683B-02EC-493D-90D1-A2246FA902A8}" type="slidenum">
              <a:rPr lang="ru-RU" altLang="ru-RU" sz="1200">
                <a:solidFill>
                  <a:srgbClr val="898989"/>
                </a:solidFill>
                <a:cs typeface="Arial" panose="020B0604020202020204" pitchFamily="34" charset="0"/>
              </a:rPr>
              <a:pPr algn="r"/>
              <a:t>31</a:t>
            </a:fld>
            <a:endParaRPr lang="ru-RU" altLang="ru-RU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Прямоугольник 3"/>
          <p:cNvSpPr>
            <a:spLocks noChangeArrowheads="1"/>
          </p:cNvSpPr>
          <p:nvPr/>
        </p:nvSpPr>
        <p:spPr bwMode="auto">
          <a:xfrm>
            <a:off x="0" y="879475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chemeClr val="hlin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СБОР МАТЕРИАЛОВ: БЛАНКИ ОТВЕТОВ</a:t>
            </a:r>
          </a:p>
        </p:txBody>
      </p:sp>
      <p:pic>
        <p:nvPicPr>
          <p:cNvPr id="516098" name="Содержимое 7" descr="Форма 11-ППЭ_new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2963" y="1574800"/>
            <a:ext cx="7966075" cy="4394200"/>
          </a:xfrm>
        </p:spPr>
      </p:pic>
      <p:pic>
        <p:nvPicPr>
          <p:cNvPr id="516099" name="Picture 15" descr="образец нананесения ме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151313"/>
            <a:ext cx="223838" cy="1682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Овал 43"/>
          <p:cNvSpPr/>
          <p:nvPr/>
        </p:nvSpPr>
        <p:spPr>
          <a:xfrm>
            <a:off x="5200650" y="3956050"/>
            <a:ext cx="671513" cy="10795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6101" name="Picture 15" descr="образец нананесения ме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411663"/>
            <a:ext cx="223838" cy="1666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02" name="Picture 15" descr="образец нананесения ме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659313"/>
            <a:ext cx="223838" cy="1666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 rot="5400000">
            <a:off x="7550944" y="3901281"/>
            <a:ext cx="304800" cy="1055688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8178007" y="4207669"/>
            <a:ext cx="304800" cy="105568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Выноска 1 11"/>
          <p:cNvSpPr/>
          <p:nvPr/>
        </p:nvSpPr>
        <p:spPr>
          <a:xfrm>
            <a:off x="239713" y="4711700"/>
            <a:ext cx="2974975" cy="1333500"/>
          </a:xfrm>
          <a:prstGeom prst="borderCallout1">
            <a:avLst>
              <a:gd name="adj1" fmla="val 77541"/>
              <a:gd name="adj2" fmla="val 101657"/>
              <a:gd name="adj3" fmla="val 12074"/>
              <a:gd name="adj4" fmla="val 168305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b="1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ПРОСТАВИТЬ ОТМЕТКИ ВСЕХ ТИПОВ БЛАНКОВ, </a:t>
            </a:r>
            <a:r>
              <a:rPr lang="ru-RU" altLang="ru-RU" b="1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УКАЗАТЬ КОЛИЧЕСТВО</a:t>
            </a:r>
          </a:p>
        </p:txBody>
      </p:sp>
      <p:sp>
        <p:nvSpPr>
          <p:cNvPr id="13" name="Выноска 1 12"/>
          <p:cNvSpPr/>
          <p:nvPr/>
        </p:nvSpPr>
        <p:spPr>
          <a:xfrm>
            <a:off x="8977313" y="2366963"/>
            <a:ext cx="2974975" cy="858837"/>
          </a:xfrm>
          <a:prstGeom prst="borderCallout1">
            <a:avLst>
              <a:gd name="adj1" fmla="val 88973"/>
              <a:gd name="adj2" fmla="val -1889"/>
              <a:gd name="adj3" fmla="val 222930"/>
              <a:gd name="adj4" fmla="val -34994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ОБЩЕЕ КОЛИЧЕСТВО БЛАНКОВ</a:t>
            </a:r>
          </a:p>
        </p:txBody>
      </p:sp>
      <p:sp>
        <p:nvSpPr>
          <p:cNvPr id="14" name="Выноска 1 13"/>
          <p:cNvSpPr/>
          <p:nvPr/>
        </p:nvSpPr>
        <p:spPr>
          <a:xfrm>
            <a:off x="8977313" y="3498850"/>
            <a:ext cx="2974975" cy="857250"/>
          </a:xfrm>
          <a:prstGeom prst="borderCallout1">
            <a:avLst>
              <a:gd name="adj1" fmla="val 88973"/>
              <a:gd name="adj2" fmla="val -1889"/>
              <a:gd name="adj3" fmla="val 122311"/>
              <a:gd name="adj4" fmla="val -1072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ИЗ НИХ ДБО №2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4963" y="2366963"/>
            <a:ext cx="4800600" cy="1535112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УПАКОВЫВАТЬ БЛАНКИ ОТВЕТОВ В ИНЫЕ КОНВЕРТЫ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 ЗАПРЕЩЕНО!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1166813"/>
            <a:ext cx="3149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6" name="Прямоугольник 4"/>
          <p:cNvSpPr>
            <a:spLocks noChangeArrowheads="1"/>
          </p:cNvSpPr>
          <p:nvPr/>
        </p:nvSpPr>
        <p:spPr bwMode="auto">
          <a:xfrm>
            <a:off x="323850" y="2665413"/>
            <a:ext cx="111379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 defTabSz="1219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9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35000"/>
              </a:spcBef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«Ростелеком»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8-800-200-43-12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координатор: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8-(863)244-20-09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Шатохина Элеонора Владимировна</a:t>
            </a:r>
          </a:p>
          <a:p>
            <a:pPr algn="just">
              <a:lnSpc>
                <a:spcPct val="85000"/>
              </a:lnSpc>
              <a:spcBef>
                <a:spcPct val="35000"/>
              </a:spcBef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spcBef>
                <a:spcPct val="35000"/>
              </a:spcBef>
            </a:pPr>
            <a:r>
              <a:rPr lang="ru-RU" altLang="ru-RU" sz="2200" dirty="0">
                <a:solidFill>
                  <a:srgbClr val="425FEE"/>
                </a:solidFill>
              </a:rPr>
              <a:t>Приказ № 306 от </a:t>
            </a:r>
            <a:r>
              <a:rPr lang="ru-RU" altLang="ru-RU" sz="2200" dirty="0" smtClean="0">
                <a:solidFill>
                  <a:srgbClr val="425FEE"/>
                </a:solidFill>
              </a:rPr>
              <a:t>24.03.2016 </a:t>
            </a:r>
            <a:r>
              <a:rPr lang="ru-RU" altLang="ru-RU" sz="2200" dirty="0" err="1">
                <a:solidFill>
                  <a:srgbClr val="425FEE"/>
                </a:solidFill>
              </a:rPr>
              <a:t>Минобрнауки</a:t>
            </a:r>
            <a:r>
              <a:rPr lang="ru-RU" altLang="ru-RU" sz="2200" dirty="0">
                <a:solidFill>
                  <a:srgbClr val="425FEE"/>
                </a:solidFill>
              </a:rPr>
              <a:t> об изменениях в Порядке проведения ГИА-11 (вступает в силу с 7 мая 2016 года):</a:t>
            </a:r>
            <a:endParaRPr lang="ru-RU" altLang="ru-RU" sz="2200" dirty="0"/>
          </a:p>
          <a:p>
            <a:pPr algn="just">
              <a:lnSpc>
                <a:spcPct val="85000"/>
              </a:lnSpc>
              <a:spcBef>
                <a:spcPct val="35000"/>
              </a:spcBef>
            </a:pPr>
            <a:r>
              <a:rPr lang="ru-RU" altLang="ru-RU" sz="2200" dirty="0"/>
              <a:t>Срок хранения видеозаписи экзамена – до 1 марта года, следующего за годом проведения экзамена (было - не менее трех месяцев со дня проведения экзамена).</a:t>
            </a: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spcBef>
                <a:spcPct val="35000"/>
              </a:spcBef>
            </a:pP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spcBef>
                <a:spcPct val="35000"/>
              </a:spcBef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8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74888" y="873125"/>
            <a:ext cx="7392987" cy="585788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 в ППЭ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СБОИ в работе </a:t>
            </a:r>
            <a:r>
              <a:rPr lang="ru-RU" sz="3600" b="1" dirty="0" err="1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видеорегистрации</a:t>
            </a:r>
            <a:endParaRPr lang="ru-RU" sz="3600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167" y="1340768"/>
            <a:ext cx="1133669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baseline="-25000" dirty="0">
                <a:latin typeface="Bookman Old Style" panose="02050604050505020204" pitchFamily="18" charset="0"/>
              </a:rPr>
              <a:t>В СЛУЧАЕ СБОЯ ЭНЕРГОПИТАНИЯ, ВНЕЗАПНОГО ОТКЛЮЧЕНИЯ ПАК В АУДИТОРИИ </a:t>
            </a:r>
            <a:r>
              <a:rPr lang="ru-RU" sz="3100" baseline="-25000" dirty="0">
                <a:latin typeface="Bookman Old Style" panose="02050604050505020204" pitchFamily="18" charset="0"/>
              </a:rPr>
              <a:t>ответственность за дальнейшие действия возлагается на </a:t>
            </a:r>
            <a:r>
              <a:rPr lang="ru-RU" sz="3100" b="1" baseline="-25000" dirty="0">
                <a:latin typeface="Bookman Old Style" panose="02050604050505020204" pitchFamily="18" charset="0"/>
              </a:rPr>
              <a:t>члена ГЭК</a:t>
            </a:r>
            <a:r>
              <a:rPr lang="ru-RU" sz="3100" baseline="-25000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3100" b="1" baseline="-25000" dirty="0">
                <a:latin typeface="Bookman Old Style" panose="02050604050505020204" pitchFamily="18" charset="0"/>
              </a:rPr>
              <a:t>Член ГЭК с техническим специалистом:</a:t>
            </a:r>
            <a:r>
              <a:rPr lang="ru-RU" sz="3100" baseline="-25000" dirty="0">
                <a:latin typeface="Bookman Old Style" panose="020506040505050202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baseline="-25000" dirty="0">
                <a:latin typeface="Bookman Old Style" panose="02050604050505020204" pitchFamily="18" charset="0"/>
              </a:rPr>
              <a:t>немедленно связываются с </a:t>
            </a:r>
            <a:r>
              <a:rPr lang="en-US" sz="3100" baseline="-25000" dirty="0">
                <a:latin typeface="Bookman Old Style" panose="02050604050505020204" pitchFamily="18" charset="0"/>
              </a:rPr>
              <a:t>call</a:t>
            </a:r>
            <a:r>
              <a:rPr lang="ru-RU" sz="3100" baseline="-25000" dirty="0">
                <a:latin typeface="Bookman Old Style" panose="02050604050505020204" pitchFamily="18" charset="0"/>
              </a:rPr>
              <a:t>-центром ОАО «Ростелеком» по телефону </a:t>
            </a:r>
            <a:endParaRPr lang="ru-RU" sz="3100" baseline="-25000" dirty="0" smtClean="0">
              <a:latin typeface="Bookman Old Style" panose="02050604050505020204" pitchFamily="18" charset="0"/>
            </a:endParaRPr>
          </a:p>
          <a:p>
            <a:r>
              <a:rPr lang="ru-RU" sz="3100" baseline="-25000" dirty="0">
                <a:latin typeface="Bookman Old Style" panose="02050604050505020204" pitchFamily="18" charset="0"/>
              </a:rPr>
              <a:t>	</a:t>
            </a:r>
            <a:r>
              <a:rPr lang="ru-RU" sz="3100" baseline="-25000" dirty="0" smtClean="0">
                <a:latin typeface="Bookman Old Style" panose="02050604050505020204" pitchFamily="18" charset="0"/>
              </a:rPr>
              <a:t>8-800-200-43-12</a:t>
            </a:r>
            <a:r>
              <a:rPr lang="ru-RU" sz="3100" baseline="-25000" dirty="0">
                <a:latin typeface="Bookman Old Style" panose="020506040505050202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baseline="-25000" dirty="0">
                <a:latin typeface="Bookman Old Style" panose="02050604050505020204" pitchFamily="18" charset="0"/>
              </a:rPr>
              <a:t>вызывают специалистов технической поддержки</a:t>
            </a:r>
          </a:p>
          <a:p>
            <a:endParaRPr lang="ru-RU" sz="3100" baseline="-25000" dirty="0">
              <a:latin typeface="Bookman Old Style" panose="02050604050505020204" pitchFamily="18" charset="0"/>
            </a:endParaRPr>
          </a:p>
          <a:p>
            <a:r>
              <a:rPr lang="ru-RU" sz="3100" b="1" baseline="-25000" dirty="0">
                <a:latin typeface="Bookman Old Style" panose="02050604050505020204" pitchFamily="18" charset="0"/>
              </a:rPr>
              <a:t>ЕСЛИ В ТЕЧЕНИЕ </a:t>
            </a:r>
            <a:r>
              <a:rPr lang="ru-RU" sz="3100" b="1" u="sng" baseline="-25000" dirty="0">
                <a:latin typeface="Bookman Old Style" panose="02050604050505020204" pitchFamily="18" charset="0"/>
              </a:rPr>
              <a:t>15 МИНУТ </a:t>
            </a:r>
            <a:r>
              <a:rPr lang="ru-RU" sz="3100" b="1" baseline="-25000" dirty="0">
                <a:latin typeface="Bookman Old Style" panose="02050604050505020204" pitchFamily="18" charset="0"/>
              </a:rPr>
              <a:t>НЕ УДАЕТСЯ ВОССТАНОВИТЬ РАБОТОСПОСОБНОСТЬ ПАК </a:t>
            </a:r>
          </a:p>
          <a:p>
            <a:r>
              <a:rPr lang="ru-RU" sz="3100" b="1" baseline="-25000" dirty="0">
                <a:latin typeface="Bookman Old Style" panose="02050604050505020204" pitchFamily="18" charset="0"/>
              </a:rPr>
              <a:t>член ГЭК: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baseline="-25000" dirty="0">
                <a:latin typeface="Bookman Old Style" panose="02050604050505020204" pitchFamily="18" charset="0"/>
              </a:rPr>
              <a:t>останавливает экзамен с последующим аннулированием результатов экзамена и повторным допуском обучающихся к сдаче экзамена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baseline="-25000" dirty="0">
                <a:latin typeface="Bookman Old Style" panose="02050604050505020204" pitchFamily="18" charset="0"/>
              </a:rPr>
              <a:t>информирует о случившемся председателя ГЭК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baseline="-25000" dirty="0">
                <a:latin typeface="Bookman Old Style" panose="02050604050505020204" pitchFamily="18" charset="0"/>
              </a:rPr>
              <a:t>составляет акт, который в тот же день передается председателю ГЭК</a:t>
            </a:r>
          </a:p>
        </p:txBody>
      </p:sp>
    </p:spTree>
    <p:extLst>
      <p:ext uri="{BB962C8B-B14F-4D97-AF65-F5344CB8AC3E}">
        <p14:creationId xmlns:p14="http://schemas.microsoft.com/office/powerpoint/2010/main" val="407780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47975" y="781050"/>
            <a:ext cx="6434138" cy="585788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smtClean="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Результаты ЕГЭ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6863" y="5400675"/>
            <a:ext cx="11274425" cy="666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→ ФИС приема в вузы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988" y="4087813"/>
            <a:ext cx="6818312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3200" b="1" i="1">
                <a:solidFill>
                  <a:srgbClr val="563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http://check.ege.edu.ru/</a:t>
            </a:r>
            <a:endParaRPr lang="en-US" altLang="ru-RU" sz="3200" b="1" i="1">
              <a:solidFill>
                <a:srgbClr val="563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050" y="1774825"/>
            <a:ext cx="11918950" cy="1076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3200" b="1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altLang="ru-RU" sz="3200" b="1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организации/места </a:t>
            </a:r>
            <a:r>
              <a:rPr lang="ru-RU" altLang="ru-RU" sz="32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на сдачу ЕГЭ</a:t>
            </a:r>
          </a:p>
        </p:txBody>
      </p:sp>
      <p:sp>
        <p:nvSpPr>
          <p:cNvPr id="519173" name="Заголовок 1"/>
          <p:cNvSpPr txBox="1">
            <a:spLocks/>
          </p:cNvSpPr>
          <p:nvPr/>
        </p:nvSpPr>
        <p:spPr bwMode="auto">
          <a:xfrm>
            <a:off x="317500" y="2946400"/>
            <a:ext cx="1144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+ изображения экзаменационной работы</a:t>
            </a:r>
          </a:p>
        </p:txBody>
      </p:sp>
      <p:sp>
        <p:nvSpPr>
          <p:cNvPr id="519174" name="Заголовок 1"/>
          <p:cNvSpPr txBox="1">
            <a:spLocks/>
          </p:cNvSpPr>
          <p:nvPr/>
        </p:nvSpPr>
        <p:spPr bwMode="auto">
          <a:xfrm>
            <a:off x="7180263" y="3465513"/>
            <a:ext cx="34972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</a:t>
            </a:r>
          </a:p>
          <a:p>
            <a:pPr algn="ctr"/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«ЕГЭ в РО»</a:t>
            </a:r>
            <a:endParaRPr lang="ru-RU" altLang="ru-RU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9175" name="Picture 9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88" y="3803650"/>
            <a:ext cx="1293812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6050" y="1681163"/>
            <a:ext cx="5581650" cy="1809750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35000"/>
              </a:spcBef>
              <a:spcAft>
                <a:spcPct val="35000"/>
              </a:spcAft>
            </a:pPr>
            <a:r>
              <a:rPr lang="ru-RU" altLang="ru-RU" sz="3200" b="1" smtClean="0">
                <a:solidFill>
                  <a:schemeClr val="hlink"/>
                </a:solidFill>
              </a:rPr>
              <a:t>Просмотр результатов ЕГЭ </a:t>
            </a:r>
            <a:br>
              <a:rPr lang="ru-RU" altLang="ru-RU" sz="3200" b="1" smtClean="0">
                <a:solidFill>
                  <a:schemeClr val="hlink"/>
                </a:solidFill>
              </a:rPr>
            </a:br>
            <a:r>
              <a:rPr lang="ru-RU" altLang="ru-RU" sz="3200" b="1" smtClean="0">
                <a:solidFill>
                  <a:schemeClr val="hlink"/>
                </a:solidFill>
              </a:rPr>
              <a:t>и итогового сочинения</a:t>
            </a:r>
            <a:br>
              <a:rPr lang="ru-RU" altLang="ru-RU" sz="3200" b="1" smtClean="0">
                <a:solidFill>
                  <a:schemeClr val="hlink"/>
                </a:solidFill>
              </a:rPr>
            </a:br>
            <a:r>
              <a:rPr lang="ru-RU" altLang="ru-RU" sz="3200" b="1" smtClean="0">
                <a:solidFill>
                  <a:schemeClr val="hlink"/>
                </a:solidFill>
              </a:rPr>
              <a:t/>
            </a:r>
            <a:br>
              <a:rPr lang="ru-RU" altLang="ru-RU" sz="3200" b="1" smtClean="0">
                <a:solidFill>
                  <a:schemeClr val="hlink"/>
                </a:solidFill>
              </a:rPr>
            </a:br>
            <a:r>
              <a:rPr lang="ru-RU" altLang="ru-RU" sz="2800" b="1" i="1" smtClean="0">
                <a:solidFill>
                  <a:srgbClr val="563D89"/>
                </a:solidFill>
              </a:rPr>
              <a:t>http://check.ege.edu.ru/</a:t>
            </a:r>
          </a:p>
        </p:txBody>
      </p:sp>
      <p:pic>
        <p:nvPicPr>
          <p:cNvPr id="473095" name="Picture 7"/>
          <p:cNvPicPr>
            <a:picLocks noChangeAspect="1" noChangeArrowheads="1"/>
          </p:cNvPicPr>
          <p:nvPr/>
        </p:nvPicPr>
        <p:blipFill rotWithShape="1">
          <a:blip r:embed="rId2"/>
          <a:srcRect l="2162" t="3365" r="27804" b="4682"/>
          <a:stretch/>
        </p:blipFill>
        <p:spPr bwMode="auto">
          <a:xfrm>
            <a:off x="5967413" y="214313"/>
            <a:ext cx="5391150" cy="628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20195" name="Заголовок 1"/>
          <p:cNvSpPr txBox="1">
            <a:spLocks/>
          </p:cNvSpPr>
          <p:nvPr/>
        </p:nvSpPr>
        <p:spPr bwMode="auto">
          <a:xfrm>
            <a:off x="146050" y="4244975"/>
            <a:ext cx="42132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</a:t>
            </a:r>
          </a:p>
          <a:p>
            <a:pPr algn="ctr"/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«ЕГЭ в РО»</a:t>
            </a:r>
            <a:endParaRPr lang="ru-RU" altLang="ru-RU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0196" name="Picture 9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4584700"/>
            <a:ext cx="12938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54113" y="800100"/>
            <a:ext cx="6078537" cy="1077913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hlink"/>
                </a:solidFill>
              </a:rPr>
              <a:t>Апелляция о нарушении установленного порядка</a:t>
            </a:r>
            <a:br>
              <a:rPr lang="ru-RU" altLang="ru-RU" sz="2400" b="1" dirty="0" smtClean="0">
                <a:solidFill>
                  <a:schemeClr val="hlink"/>
                </a:solidFill>
              </a:rPr>
            </a:br>
            <a:r>
              <a:rPr lang="ru-RU" altLang="ru-RU" sz="2400" b="1" dirty="0" smtClean="0">
                <a:solidFill>
                  <a:schemeClr val="hlink"/>
                </a:solidFill>
              </a:rPr>
              <a:t>проведения ГИА</a:t>
            </a:r>
          </a:p>
        </p:txBody>
      </p:sp>
      <p:pic>
        <p:nvPicPr>
          <p:cNvPr id="5212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12192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19" name="Rectangle 8"/>
          <p:cNvSpPr>
            <a:spLocks noChangeArrowheads="1"/>
          </p:cNvSpPr>
          <p:nvPr/>
        </p:nvSpPr>
        <p:spPr bwMode="auto">
          <a:xfrm>
            <a:off x="6992938" y="787400"/>
            <a:ext cx="4724400" cy="121602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ПОДАЧА:</a:t>
            </a:r>
          </a:p>
          <a:p>
            <a:r>
              <a:rPr lang="ru-RU" altLang="ru-RU" b="1"/>
              <a:t>ФОРМА ППЭ-02</a:t>
            </a:r>
          </a:p>
          <a:p>
            <a:r>
              <a:rPr lang="ru-RU" altLang="ru-RU" b="1"/>
              <a:t>В ДЕНЬ ПРОВЕДЕНИЯ ЭКЗАМЕНА</a:t>
            </a:r>
          </a:p>
          <a:p>
            <a:r>
              <a:rPr lang="ru-RU" altLang="ru-RU" b="1">
                <a:solidFill>
                  <a:srgbClr val="FF0000"/>
                </a:solidFill>
              </a:rPr>
              <a:t>НЕ ПОКИДАЯ ППЭ</a:t>
            </a:r>
            <a:r>
              <a:rPr lang="ru-RU" altLang="ru-RU" b="1"/>
              <a:t> ЧЛЕНУ ГЭК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0588" y="798513"/>
            <a:ext cx="5437187" cy="749300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smtClean="0">
                <a:solidFill>
                  <a:schemeClr val="hlink"/>
                </a:solidFill>
              </a:rPr>
              <a:t>Апелляция о несогласии с выставленными баллами</a:t>
            </a:r>
          </a:p>
        </p:txBody>
      </p:sp>
      <p:pic>
        <p:nvPicPr>
          <p:cNvPr id="522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638"/>
            <a:ext cx="12192000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3" name="Rectangle 5"/>
          <p:cNvSpPr>
            <a:spLocks noChangeArrowheads="1"/>
          </p:cNvSpPr>
          <p:nvPr/>
        </p:nvSpPr>
        <p:spPr bwMode="auto">
          <a:xfrm>
            <a:off x="6096000" y="876300"/>
            <a:ext cx="5883275" cy="66675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</a:rPr>
              <a:t>ПОДАЧА:В ТЕЧЕНИЕ 2-х РАБОЧИХ ДНЕЙ СО ДНЯ</a:t>
            </a:r>
          </a:p>
          <a:p>
            <a:r>
              <a:rPr lang="ru-RU" altLang="ru-RU" b="1">
                <a:solidFill>
                  <a:srgbClr val="FF0000"/>
                </a:solidFill>
              </a:rPr>
              <a:t>ОФИЦИАЛЬНОГО ОБЪЯВЛЕНИЯ РЕЗУЛЬТАТОВ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 txBox="1">
            <a:spLocks/>
          </p:cNvSpPr>
          <p:nvPr/>
        </p:nvSpPr>
        <p:spPr bwMode="auto">
          <a:xfrm>
            <a:off x="11568113" y="6453188"/>
            <a:ext cx="6238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1B68023-EBC1-431D-A0F1-6B2D58C9FACE}" type="slidenum">
              <a:rPr lang="ru-RU" altLang="ru-RU">
                <a:cs typeface="Arial" charset="0"/>
              </a:rPr>
              <a:pPr algn="ctr" eaLnBrk="1" hangingPunct="1"/>
              <a:t>39</a:t>
            </a:fld>
            <a:endParaRPr lang="ru-RU" altLang="ru-RU">
              <a:cs typeface="Arial" charset="0"/>
            </a:endParaRPr>
          </a:p>
        </p:txBody>
      </p:sp>
      <p:sp>
        <p:nvSpPr>
          <p:cNvPr id="4099" name="Прямоугольник 8"/>
          <p:cNvSpPr>
            <a:spLocks noChangeArrowheads="1"/>
          </p:cNvSpPr>
          <p:nvPr/>
        </p:nvSpPr>
        <p:spPr bwMode="auto">
          <a:xfrm>
            <a:off x="255588" y="1441450"/>
            <a:ext cx="1162446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b="1" dirty="0"/>
              <a:t>- </a:t>
            </a:r>
            <a:r>
              <a:rPr lang="ru-RU" altLang="ru-RU" sz="2000" b="1" dirty="0"/>
              <a:t>бесконтрольность процесса, 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массовые нарушения порядка проведения ГИА, 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неэффективная работа организаторов и общественных наблюдателей 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(не выявлено ни одного нарушения во всем регионе),</a:t>
            </a:r>
            <a:r>
              <a:rPr lang="ru-RU" altLang="ru-RU" sz="2000" b="1" dirty="0"/>
              <a:t> 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участники не обеспечены в полном объеме дополнительными материалами,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существенные завышения баллов при проверке экспертами ТПК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заданий с развернутыми ответами (</a:t>
            </a:r>
            <a:r>
              <a:rPr lang="ru-RU" altLang="ru-RU" sz="2000" b="1" dirty="0">
                <a:solidFill>
                  <a:srgbClr val="FF0000"/>
                </a:solidFill>
              </a:rPr>
              <a:t>по результатам региональных перепроверок</a:t>
            </a:r>
            <a:r>
              <a:rPr lang="ru-RU" altLang="ru-RU" sz="2000" b="1" dirty="0"/>
              <a:t>), </a:t>
            </a:r>
          </a:p>
          <a:p>
            <a:pPr marL="266700" lvl="4" indent="17463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слабая информационная и разъяснительная работа с участниками ГИА-9 и </a:t>
            </a:r>
            <a:r>
              <a:rPr lang="ru-RU" altLang="ru-RU" sz="2000" b="1" dirty="0" smtClean="0"/>
              <a:t>их родителями</a:t>
            </a:r>
            <a:endParaRPr lang="ru-RU" altLang="ru-RU" sz="2000" b="1" dirty="0"/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многое другое…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8913" y="4603750"/>
            <a:ext cx="11904662" cy="18002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24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2016 год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24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!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усиление регионального  и федерального контроля за проведением ГИА-9</a:t>
            </a:r>
            <a:r>
              <a:rPr lang="ru-RU" altLang="ru-RU" sz="2400" dirty="0" smtClean="0">
                <a:latin typeface="Arial" panose="020B0604020202020204" pitchFamily="34" charset="0"/>
              </a:rPr>
              <a:t> </a:t>
            </a:r>
            <a:endParaRPr lang="ru-RU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печать КИМ в ППЭ в день проведения ГИА-9</a:t>
            </a:r>
          </a:p>
          <a:p>
            <a:pPr eaLnBrk="1" hangingPunct="1">
              <a:defRPr/>
            </a:pPr>
            <a:endParaRPr lang="ru-RU" altLang="ru-RU" sz="2400" dirty="0" smtClean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84363" y="841375"/>
            <a:ext cx="9031287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200" b="1">
                <a:solidFill>
                  <a:srgbClr val="22419B"/>
                </a:solidFill>
              </a:rPr>
              <a:t>Замечания по проведению ГИА-9</a:t>
            </a:r>
          </a:p>
        </p:txBody>
      </p:sp>
    </p:spTree>
    <p:extLst>
      <p:ext uri="{BB962C8B-B14F-4D97-AF65-F5344CB8AC3E}">
        <p14:creationId xmlns:p14="http://schemas.microsoft.com/office/powerpoint/2010/main" val="2284842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0788" y="693738"/>
            <a:ext cx="10823575" cy="762000"/>
          </a:xfrm>
        </p:spPr>
        <p:txBody>
          <a:bodyPr lIns="121917" tIns="60958" rIns="121917" bIns="60958"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РЕГИОНАЛЬНЫЙ ЦЕНТР ОБРАБОТКИ ИНФОРМАЦИИ (РЦОИ) </a:t>
            </a:r>
            <a:br>
              <a:rPr lang="ru-RU" altLang="ru-RU" sz="24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ГБУ РО «РОЦОИСО»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313"/>
            <a:ext cx="17526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455738"/>
            <a:ext cx="11501438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 txBox="1">
            <a:spLocks/>
          </p:cNvSpPr>
          <p:nvPr/>
        </p:nvSpPr>
        <p:spPr bwMode="auto">
          <a:xfrm>
            <a:off x="11568113" y="6453188"/>
            <a:ext cx="6238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7ED87ED-6D82-4D64-9DD9-A7EE072742E3}" type="slidenum">
              <a:rPr lang="ru-RU" altLang="ru-RU">
                <a:cs typeface="Arial" charset="0"/>
              </a:rPr>
              <a:pPr algn="ctr" eaLnBrk="1" hangingPunct="1"/>
              <a:t>40</a:t>
            </a:fld>
            <a:endParaRPr lang="ru-RU" altLang="ru-RU">
              <a:cs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884363" y="765175"/>
            <a:ext cx="9031287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4000" b="1" dirty="0">
                <a:solidFill>
                  <a:srgbClr val="22419B"/>
                </a:solidFill>
              </a:rPr>
              <a:t>Результаты перепроверки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457199" y="1455737"/>
          <a:ext cx="11526253" cy="481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227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 txBox="1">
            <a:spLocks/>
          </p:cNvSpPr>
          <p:nvPr/>
        </p:nvSpPr>
        <p:spPr bwMode="auto">
          <a:xfrm>
            <a:off x="11568113" y="6453188"/>
            <a:ext cx="6238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7ED87ED-6D82-4D64-9DD9-A7EE072742E3}" type="slidenum">
              <a:rPr lang="ru-RU" altLang="ru-RU">
                <a:cs typeface="Arial" charset="0"/>
              </a:rPr>
              <a:pPr algn="ctr" eaLnBrk="1" hangingPunct="1"/>
              <a:t>41</a:t>
            </a:fld>
            <a:endParaRPr lang="ru-RU" altLang="ru-RU"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863" y="1657350"/>
            <a:ext cx="11734800" cy="43418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smtClean="0">
                <a:latin typeface="Arial" panose="020B0604020202020204" pitchFamily="34" charset="0"/>
              </a:rPr>
              <a:t>изменение результатов участников ОГЭ :</a:t>
            </a:r>
          </a:p>
          <a:p>
            <a:pPr eaLnBrk="1" hangingPunct="1"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– по РУССКОМУ ЯЗЫКУ</a:t>
            </a:r>
          </a:p>
          <a:p>
            <a:pPr eaLnBrk="1" hangingPunct="1">
              <a:defRPr/>
            </a:pPr>
            <a:r>
              <a:rPr lang="ru-RU" altLang="ru-RU" sz="2400" smtClean="0">
                <a:latin typeface="Arial" panose="020B0604020202020204" pitchFamily="34" charset="0"/>
              </a:rPr>
              <a:t>5% – отметка повышена, </a:t>
            </a:r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33% чел. – отметка понижена</a:t>
            </a: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2400" smtClean="0">
                <a:latin typeface="Arial" panose="020B0604020202020204" pitchFamily="34" charset="0"/>
              </a:rPr>
              <a:t>– по МАТЕМАТИКЕ</a:t>
            </a:r>
          </a:p>
          <a:p>
            <a:pPr eaLnBrk="1" hangingPunct="1">
              <a:defRPr/>
            </a:pPr>
            <a:r>
              <a:rPr lang="ru-RU" altLang="ru-RU" sz="2400" smtClean="0">
                <a:latin typeface="Arial" panose="020B0604020202020204" pitchFamily="34" charset="0"/>
              </a:rPr>
              <a:t>2% – отметка повышена, 4% – отметка понижена</a:t>
            </a: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884363" y="841375"/>
            <a:ext cx="9031287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200" b="1">
                <a:solidFill>
                  <a:srgbClr val="22419B"/>
                </a:solidFill>
              </a:rPr>
              <a:t>Результаты перепроверки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3049588"/>
            <a:ext cx="91027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833938"/>
            <a:ext cx="91328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180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024" y="1214641"/>
            <a:ext cx="9295240" cy="545092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1644" y="560882"/>
            <a:ext cx="12192000" cy="100950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Распределение количества участников по </a:t>
            </a:r>
            <a:br>
              <a:rPr lang="ru-RU" sz="32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набранным баллам ОГЭ по математике </a:t>
            </a:r>
            <a:endParaRPr lang="ru-RU" sz="3200" b="1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763199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Прямоугольник 2"/>
          <p:cNvSpPr>
            <a:spLocks noChangeArrowheads="1"/>
          </p:cNvSpPr>
          <p:nvPr/>
        </p:nvSpPr>
        <p:spPr bwMode="auto">
          <a:xfrm>
            <a:off x="6462183" y="2381774"/>
            <a:ext cx="6096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  <a:latin typeface="Yeseva One"/>
              </a:rPr>
              <a:t>Заместители директора</a:t>
            </a:r>
          </a:p>
          <a:p>
            <a:pPr algn="ctr"/>
            <a:r>
              <a:rPr lang="ru-RU" altLang="ru-RU" sz="2000" dirty="0" err="1">
                <a:solidFill>
                  <a:srgbClr val="000000"/>
                </a:solidFill>
                <a:latin typeface="Yeseva One"/>
              </a:rPr>
              <a:t>Корсунова</a:t>
            </a:r>
            <a:r>
              <a:rPr lang="ru-RU" altLang="ru-RU" sz="2000" dirty="0">
                <a:solidFill>
                  <a:srgbClr val="000000"/>
                </a:solidFill>
                <a:latin typeface="Yeseva One"/>
              </a:rPr>
              <a:t> Елена Федоровна </a:t>
            </a:r>
            <a:endParaRPr lang="en-US" altLang="ru-RU" sz="2000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altLang="ru-RU" sz="2000" dirty="0">
                <a:solidFill>
                  <a:srgbClr val="FF0000"/>
                </a:solidFill>
                <a:latin typeface="Yeseva One"/>
              </a:rPr>
              <a:t>тел. +7(863)2105009</a:t>
            </a:r>
            <a:r>
              <a:rPr lang="ru-RU" altLang="ru-RU" sz="2000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Yeseva One"/>
              </a:rPr>
            </a:br>
            <a:r>
              <a:rPr lang="en-US" altLang="ru-RU" sz="2000" u="sng" dirty="0">
                <a:solidFill>
                  <a:schemeClr val="hlink"/>
                </a:solidFill>
                <a:latin typeface="Yeseva One"/>
              </a:rPr>
              <a:t>e</a:t>
            </a:r>
            <a:r>
              <a:rPr lang="ru-RU" altLang="ru-RU" sz="2000" dirty="0">
                <a:solidFill>
                  <a:srgbClr val="000000"/>
                </a:solidFill>
                <a:latin typeface="Yeseva One"/>
                <a:hlinkClick r:id="rId2"/>
              </a:rPr>
              <a:t>korsunova@rcoi61.org.ru</a:t>
            </a:r>
            <a:r>
              <a:rPr lang="ru-RU" altLang="ru-RU" sz="2000" dirty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/>
            <a:r>
              <a:rPr lang="ru-RU" altLang="ru-RU" sz="2000" dirty="0">
                <a:solidFill>
                  <a:srgbClr val="000000"/>
                </a:solidFill>
              </a:rPr>
              <a:t>Рой Лидия Евгеньевна</a:t>
            </a:r>
            <a:endParaRPr lang="en-US" altLang="ru-RU" sz="2000" dirty="0">
              <a:solidFill>
                <a:srgbClr val="000000"/>
              </a:solidFill>
            </a:endParaRPr>
          </a:p>
          <a:p>
            <a:pPr algn="ctr"/>
            <a:r>
              <a:rPr lang="ru-RU" altLang="ru-RU" sz="2000" dirty="0">
                <a:solidFill>
                  <a:srgbClr val="FF0000"/>
                </a:solidFill>
              </a:rPr>
              <a:t>тел. +7(863)2105008</a:t>
            </a:r>
            <a:r>
              <a:rPr lang="ru-RU" altLang="ru-RU" sz="2000" dirty="0">
                <a:solidFill>
                  <a:srgbClr val="000000"/>
                </a:solidFill>
              </a:rPr>
              <a:t/>
            </a:r>
            <a:br>
              <a:rPr lang="ru-RU" altLang="ru-RU" sz="2000" dirty="0">
                <a:solidFill>
                  <a:srgbClr val="000000"/>
                </a:solidFill>
              </a:rPr>
            </a:br>
            <a:r>
              <a:rPr lang="en-US" altLang="ru-RU" sz="2000" u="sng" dirty="0" err="1">
                <a:solidFill>
                  <a:schemeClr val="hlink"/>
                </a:solidFill>
              </a:rPr>
              <a:t>lroy</a:t>
            </a:r>
            <a:r>
              <a:rPr lang="ru-RU" altLang="ru-RU" sz="2000" dirty="0">
                <a:solidFill>
                  <a:srgbClr val="000000"/>
                </a:solidFill>
                <a:hlinkClick r:id="rId2"/>
              </a:rPr>
              <a:t>@rcoi61.org.ru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529411" name="Прямоугольник 3"/>
          <p:cNvSpPr>
            <a:spLocks noChangeArrowheads="1"/>
          </p:cNvSpPr>
          <p:nvPr/>
        </p:nvSpPr>
        <p:spPr bwMode="auto">
          <a:xfrm>
            <a:off x="6902450" y="1070499"/>
            <a:ext cx="5289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  <a:latin typeface="Yeseva One"/>
              </a:rPr>
              <a:t>Директор</a:t>
            </a:r>
          </a:p>
          <a:p>
            <a:pPr algn="ctr"/>
            <a:r>
              <a:rPr lang="ru-RU" altLang="ru-RU" sz="2000" dirty="0">
                <a:solidFill>
                  <a:srgbClr val="000000"/>
                </a:solidFill>
                <a:latin typeface="Yeseva One"/>
              </a:rPr>
              <a:t>Снежко Галина Евгеньевна</a:t>
            </a:r>
            <a:br>
              <a:rPr lang="ru-RU" altLang="ru-RU" sz="2000" dirty="0">
                <a:solidFill>
                  <a:srgbClr val="000000"/>
                </a:solidFill>
                <a:latin typeface="Yeseva One"/>
              </a:rPr>
            </a:br>
            <a:r>
              <a:rPr lang="ru-RU" altLang="ru-RU" sz="2200" dirty="0">
                <a:solidFill>
                  <a:srgbClr val="FF0000"/>
                </a:solidFill>
                <a:latin typeface="Yeseva One"/>
              </a:rPr>
              <a:t>тел. +7(909)4253444, +7(863)2105006</a:t>
            </a:r>
            <a:r>
              <a:rPr lang="ru-RU" altLang="ru-RU" sz="2200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altLang="ru-RU" sz="2200" dirty="0">
                <a:solidFill>
                  <a:srgbClr val="000000"/>
                </a:solidFill>
                <a:latin typeface="Yeseva One"/>
              </a:rPr>
            </a:br>
            <a:r>
              <a:rPr lang="ru-RU" altLang="ru-RU" sz="2000" dirty="0">
                <a:solidFill>
                  <a:srgbClr val="000000"/>
                </a:solidFill>
                <a:latin typeface="Yeseva One"/>
                <a:hlinkClick r:id="rId3"/>
              </a:rPr>
              <a:t>gsnezhko@rcoi61.org.ru</a:t>
            </a:r>
            <a:r>
              <a:rPr lang="ru-RU" altLang="ru-RU" sz="2000" dirty="0">
                <a:solidFill>
                  <a:srgbClr val="000000"/>
                </a:solidFill>
                <a:latin typeface="Yeseva One"/>
              </a:rPr>
              <a:t> </a:t>
            </a:r>
          </a:p>
        </p:txBody>
      </p:sp>
      <p:sp>
        <p:nvSpPr>
          <p:cNvPr id="529412" name="Rectangle 5"/>
          <p:cNvSpPr txBox="1">
            <a:spLocks noChangeArrowheads="1"/>
          </p:cNvSpPr>
          <p:nvPr/>
        </p:nvSpPr>
        <p:spPr bwMode="auto">
          <a:xfrm>
            <a:off x="323321" y="1070499"/>
            <a:ext cx="6138862" cy="355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2200" b="1" dirty="0">
                <a:latin typeface="Calibri" panose="020F0502020204030204" pitchFamily="34" charset="0"/>
              </a:rPr>
              <a:t>ГБУ РО «Ростовский областной центр обработки информации в сфере образования»</a:t>
            </a:r>
          </a:p>
          <a:p>
            <a:pPr algn="ctr">
              <a:lnSpc>
                <a:spcPct val="80000"/>
              </a:lnSpc>
            </a:pPr>
            <a:r>
              <a:rPr lang="ru-RU" altLang="ru-RU" sz="2200" dirty="0">
                <a:latin typeface="Calibri" panose="020F0502020204030204" pitchFamily="34" charset="0"/>
              </a:rPr>
              <a:t>г. Ростов-на-Дону, пр. Ленина, 92 </a:t>
            </a:r>
          </a:p>
          <a:p>
            <a:pPr algn="ctr">
              <a:lnSpc>
                <a:spcPct val="80000"/>
              </a:lnSpc>
            </a:pPr>
            <a:r>
              <a:rPr lang="en-US" altLang="ru-RU" sz="2200" dirty="0">
                <a:latin typeface="Calibri" panose="020F0502020204030204" pitchFamily="34" charset="0"/>
              </a:rPr>
              <a:t>web-</a:t>
            </a:r>
            <a:r>
              <a:rPr lang="ru-RU" altLang="ru-RU" sz="2200" dirty="0">
                <a:latin typeface="Calibri" panose="020F0502020204030204" pitchFamily="34" charset="0"/>
              </a:rPr>
              <a:t>сайт: </a:t>
            </a:r>
            <a:r>
              <a:rPr lang="en-US" altLang="ru-RU" sz="2200" dirty="0">
                <a:latin typeface="Calibri" panose="020F0502020204030204" pitchFamily="34" charset="0"/>
                <a:hlinkClick r:id="rId4"/>
              </a:rPr>
              <a:t>www.rcoi61.ru</a:t>
            </a:r>
            <a:r>
              <a:rPr lang="ru-RU" altLang="ru-RU" sz="2200" dirty="0">
                <a:latin typeface="Calibri" panose="020F0502020204030204" pitchFamily="34" charset="0"/>
              </a:rPr>
              <a:t>    </a:t>
            </a:r>
          </a:p>
          <a:p>
            <a:pPr algn="ctr">
              <a:lnSpc>
                <a:spcPct val="80000"/>
              </a:lnSpc>
            </a:pPr>
            <a:r>
              <a:rPr lang="en-US" altLang="ru-RU" sz="2200" dirty="0">
                <a:latin typeface="Calibri" panose="020F0502020204030204" pitchFamily="34" charset="0"/>
              </a:rPr>
              <a:t>e-mail: </a:t>
            </a:r>
            <a:r>
              <a:rPr lang="en-US" altLang="ru-RU" sz="2200" dirty="0">
                <a:latin typeface="Calibri" panose="020F0502020204030204" pitchFamily="34" charset="0"/>
                <a:hlinkClick r:id="rId5"/>
              </a:rPr>
              <a:t>rocoiso@rostobr.ru</a:t>
            </a:r>
            <a:r>
              <a:rPr lang="ru-RU" altLang="ru-RU" sz="2200" dirty="0"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lang="ru-RU" altLang="ru-RU" sz="2400" i="1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i="1" dirty="0">
                <a:latin typeface="Calibri" panose="020F0502020204030204" pitchFamily="34" charset="0"/>
              </a:rPr>
              <a:t>Режим работы: </a:t>
            </a:r>
          </a:p>
          <a:p>
            <a:pPr algn="ctr">
              <a:lnSpc>
                <a:spcPct val="80000"/>
              </a:lnSpc>
            </a:pPr>
            <a:r>
              <a:rPr lang="ru-RU" altLang="ru-RU" sz="2400" i="1" dirty="0">
                <a:latin typeface="Calibri" panose="020F0502020204030204" pitchFamily="34" charset="0"/>
              </a:rPr>
              <a:t>понедельник-четверг: 9.00-18.00;</a:t>
            </a:r>
          </a:p>
          <a:p>
            <a:pPr algn="ctr">
              <a:lnSpc>
                <a:spcPct val="80000"/>
              </a:lnSpc>
            </a:pPr>
            <a:r>
              <a:rPr lang="ru-RU" altLang="ru-RU" sz="2400" i="1" dirty="0">
                <a:latin typeface="Calibri" panose="020F0502020204030204" pitchFamily="34" charset="0"/>
              </a:rPr>
              <a:t>пятница: 9.00-17.00; </a:t>
            </a:r>
          </a:p>
          <a:p>
            <a:pPr algn="ctr">
              <a:lnSpc>
                <a:spcPct val="80000"/>
              </a:lnSpc>
            </a:pPr>
            <a:r>
              <a:rPr lang="ru-RU" altLang="ru-RU" sz="2400" i="1" dirty="0">
                <a:latin typeface="Calibri" panose="020F0502020204030204" pitchFamily="34" charset="0"/>
              </a:rPr>
              <a:t>перерыв: 13.00-14.00</a:t>
            </a:r>
          </a:p>
          <a:p>
            <a:pPr algn="r">
              <a:lnSpc>
                <a:spcPct val="80000"/>
              </a:lnSpc>
            </a:pPr>
            <a:endParaRPr lang="ru-RU" altLang="ru-RU" sz="2400" i="1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rgbClr val="FF0000"/>
                </a:solidFill>
              </a:rPr>
              <a:t>+7(863)2105008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41338" y="651927"/>
            <a:ext cx="11456987" cy="5318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КОНТАКТНЫЕ ДАННЫЕ</a:t>
            </a:r>
          </a:p>
        </p:txBody>
      </p:sp>
      <p:sp>
        <p:nvSpPr>
          <p:cNvPr id="529414" name="Прямоугольник 6"/>
          <p:cNvSpPr>
            <a:spLocks noChangeArrowheads="1"/>
          </p:cNvSpPr>
          <p:nvPr/>
        </p:nvSpPr>
        <p:spPr bwMode="auto">
          <a:xfrm>
            <a:off x="2042583" y="4512723"/>
            <a:ext cx="868521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  <a:latin typeface="Yeseva One"/>
              </a:rPr>
              <a:t>Отдел организационно-технологического обеспечения ГИА-11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Yeseva One"/>
              </a:rPr>
              <a:t>Богданов Валерий Александрович</a:t>
            </a:r>
            <a:r>
              <a:rPr lang="en-US" altLang="ru-RU" dirty="0">
                <a:solidFill>
                  <a:srgbClr val="000000"/>
                </a:solidFill>
                <a:latin typeface="Yeseva One"/>
              </a:rPr>
              <a:t> </a:t>
            </a:r>
            <a:r>
              <a:rPr lang="ru-RU" altLang="ru-RU" sz="2200" dirty="0">
                <a:solidFill>
                  <a:srgbClr val="FF0000"/>
                </a:solidFill>
                <a:latin typeface="Yeseva One"/>
              </a:rPr>
              <a:t>тел. +7(863)2105011</a:t>
            </a:r>
            <a:r>
              <a:rPr lang="ru-RU" alt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Yeseva One"/>
              </a:rPr>
            </a:br>
            <a:r>
              <a:rPr lang="en-US" altLang="ru-RU" sz="2000" dirty="0" err="1">
                <a:solidFill>
                  <a:srgbClr val="000000"/>
                </a:solidFill>
                <a:latin typeface="Yeseva One"/>
                <a:hlinkClick r:id="rId6"/>
              </a:rPr>
              <a:t>vbogdanov</a:t>
            </a:r>
            <a:r>
              <a:rPr lang="ru-RU" altLang="ru-RU" sz="2000" dirty="0">
                <a:solidFill>
                  <a:srgbClr val="000000"/>
                </a:solidFill>
                <a:latin typeface="Yeseva One"/>
                <a:hlinkClick r:id="rId6"/>
              </a:rPr>
              <a:t>@rcoi61.org.ru</a:t>
            </a:r>
            <a:r>
              <a:rPr lang="ru-RU" altLang="ru-RU" dirty="0">
                <a:solidFill>
                  <a:srgbClr val="000000"/>
                </a:solidFill>
                <a:latin typeface="Yeseva One"/>
              </a:rPr>
              <a:t> </a:t>
            </a:r>
            <a:endParaRPr lang="ru-RU" altLang="ru-RU" dirty="0" smtClean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Yeseva One"/>
              </a:rPr>
              <a:t>Отдел организационно-технологического обеспечения ГИА-9</a:t>
            </a:r>
          </a:p>
          <a:p>
            <a:pPr algn="ctr"/>
            <a:r>
              <a:rPr lang="ru-RU" altLang="ru-RU" dirty="0" err="1" smtClean="0">
                <a:solidFill>
                  <a:srgbClr val="000000"/>
                </a:solidFill>
                <a:latin typeface="Yeseva One"/>
              </a:rPr>
              <a:t>Корсунова</a:t>
            </a:r>
            <a:r>
              <a:rPr lang="ru-RU" altLang="ru-RU" dirty="0" smtClean="0">
                <a:solidFill>
                  <a:srgbClr val="000000"/>
                </a:solidFill>
                <a:latin typeface="Yeseva One"/>
              </a:rPr>
              <a:t> Татьяна Игоревна</a:t>
            </a:r>
            <a:r>
              <a:rPr lang="en-US" altLang="ru-RU" dirty="0" smtClean="0">
                <a:solidFill>
                  <a:srgbClr val="000000"/>
                </a:solidFill>
                <a:latin typeface="Yeseva One"/>
              </a:rPr>
              <a:t> </a:t>
            </a:r>
            <a:r>
              <a:rPr lang="ru-RU" altLang="ru-RU" sz="2200" dirty="0" smtClean="0">
                <a:solidFill>
                  <a:srgbClr val="FF0000"/>
                </a:solidFill>
                <a:latin typeface="Yeseva One"/>
              </a:rPr>
              <a:t>тел. +7(863)2105009</a:t>
            </a:r>
            <a:r>
              <a:rPr lang="ru-RU" altLang="ru-RU" dirty="0" smtClean="0">
                <a:solidFill>
                  <a:srgbClr val="000000"/>
                </a:solidFill>
                <a:latin typeface="Yeseva One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Yeseva One"/>
              </a:rPr>
            </a:br>
            <a:r>
              <a:rPr lang="en-US" altLang="ru-RU" sz="2000" dirty="0" err="1" smtClean="0">
                <a:solidFill>
                  <a:srgbClr val="000000"/>
                </a:solidFill>
                <a:latin typeface="Yeseva One"/>
                <a:hlinkClick r:id="rId6"/>
              </a:rPr>
              <a:t>tkorsunova</a:t>
            </a:r>
            <a:r>
              <a:rPr lang="ru-RU" altLang="ru-RU" sz="2000" dirty="0" smtClean="0">
                <a:solidFill>
                  <a:srgbClr val="000000"/>
                </a:solidFill>
                <a:latin typeface="Yeseva One"/>
                <a:hlinkClick r:id="rId6"/>
              </a:rPr>
              <a:t>@rcoi61.org.ru</a:t>
            </a:r>
            <a:r>
              <a:rPr lang="ru-RU" altLang="ru-RU" dirty="0" smtClean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/>
            <a:endParaRPr lang="ru-RU" altLang="ru-RU" dirty="0">
              <a:solidFill>
                <a:srgbClr val="000000"/>
              </a:solidFill>
              <a:latin typeface="Yeseva One"/>
            </a:endParaRPr>
          </a:p>
        </p:txBody>
      </p:sp>
      <p:pic>
        <p:nvPicPr>
          <p:cNvPr id="5294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880902"/>
            <a:ext cx="1719262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290513" y="1068388"/>
            <a:ext cx="8704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 ЕГЭ в РО</a:t>
            </a:r>
          </a:p>
        </p:txBody>
      </p:sp>
      <p:pic>
        <p:nvPicPr>
          <p:cNvPr id="4864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4775" y="1163638"/>
            <a:ext cx="2854325" cy="506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507" name="Заголовок 1"/>
          <p:cNvSpPr>
            <a:spLocks/>
          </p:cNvSpPr>
          <p:nvPr/>
        </p:nvSpPr>
        <p:spPr bwMode="auto">
          <a:xfrm>
            <a:off x="557213" y="1422400"/>
            <a:ext cx="8328025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Сайт ГБУ РО «РОЦОИСО» (РЦОИ) http://rcoi61.ru</a:t>
            </a:r>
            <a:b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Ссылки:</a:t>
            </a:r>
            <a:b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play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google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store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apps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details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?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id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=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kolibru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egeinrostov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&amp;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hl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=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</a:t>
            </a:r>
            <a:b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/>
            </a:r>
            <a:b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itunes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apple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com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app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ege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ro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id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1101865876?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mt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=8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614488"/>
            <a:ext cx="2857500" cy="510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874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1614488"/>
            <a:ext cx="2913063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874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0788" y="1614488"/>
            <a:ext cx="2921000" cy="513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677863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 ЕГЭ в РО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1614488"/>
            <a:ext cx="2940050" cy="515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884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325" y="1587500"/>
            <a:ext cx="2925763" cy="516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884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3963" y="1587500"/>
            <a:ext cx="2863850" cy="513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677863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 ЕГЭ в РО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1"/>
          <p:cNvSpPr txBox="1">
            <a:spLocks noGrp="1"/>
          </p:cNvSpPr>
          <p:nvPr/>
        </p:nvSpPr>
        <p:spPr bwMode="auto">
          <a:xfrm>
            <a:off x="11488738" y="6361113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847CE7-E984-4944-A07E-6FAA3D5C236A}" type="slidenum">
              <a:rPr lang="ru-RU" altLang="ru-RU">
                <a:cs typeface="Arial" panose="020B0604020202020204" pitchFamily="34" charset="0"/>
              </a:rPr>
              <a:pPr/>
              <a:t>8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406525" y="923925"/>
            <a:ext cx="10493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chemeClr val="hlink"/>
                </a:solidFill>
              </a:rPr>
              <a:t>Доставка экзаменационных материалов ЕГЭ в ППЭ</a:t>
            </a:r>
          </a:p>
        </p:txBody>
      </p:sp>
      <p:pic>
        <p:nvPicPr>
          <p:cNvPr id="2867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100"/>
            <a:ext cx="2111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447800"/>
            <a:ext cx="579278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287713"/>
            <a:ext cx="3765550" cy="294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867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4592638"/>
            <a:ext cx="337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9000" y="1790700"/>
            <a:ext cx="3281363" cy="233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85750" y="4286250"/>
            <a:ext cx="2687638" cy="700088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РЦОИ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49613" y="4122738"/>
            <a:ext cx="2687637" cy="1076325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41" name="Выгнутая вниз стрелка 40"/>
          <p:cNvSpPr/>
          <p:nvPr/>
        </p:nvSpPr>
        <p:spPr>
          <a:xfrm flipH="1">
            <a:off x="1611313" y="4919663"/>
            <a:ext cx="2206625" cy="7207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24588" y="4122738"/>
            <a:ext cx="2982912" cy="1076325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8539957" y="4258469"/>
            <a:ext cx="1655762" cy="9588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702" name="Прямоугольник 3"/>
          <p:cNvSpPr>
            <a:spLocks noChangeArrowheads="1"/>
          </p:cNvSpPr>
          <p:nvPr/>
        </p:nvSpPr>
        <p:spPr bwMode="auto">
          <a:xfrm>
            <a:off x="514350" y="815975"/>
            <a:ext cx="11790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chemeClr val="hlin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Схема передачи материалов в день проведения</a:t>
            </a:r>
            <a:r>
              <a:rPr lang="ru-RU" altLang="ru-RU" sz="2800" b="1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b="1">
                <a:solidFill>
                  <a:schemeClr val="hlin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ЕГЭ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264650" y="2863850"/>
            <a:ext cx="2687638" cy="1077913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АУДИТОРИИ ППЭ</a:t>
            </a: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7932738" y="2155825"/>
            <a:ext cx="2208212" cy="7191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24588" y="1574800"/>
            <a:ext cx="2927350" cy="1077913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4945063" y="2398713"/>
            <a:ext cx="2206625" cy="7191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49613" y="1574800"/>
            <a:ext cx="2687637" cy="107791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1968500" y="2398713"/>
            <a:ext cx="2208213" cy="7191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3050" y="1574800"/>
            <a:ext cx="2774950" cy="1077913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ПРЕДСТАВИТЕЛЬ СКЛАДА УСС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582738" y="3095625"/>
            <a:ext cx="2976562" cy="7810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FF0000"/>
                </a:solidFill>
                <a:latin typeface="Cambria" panose="02040503050406030204" pitchFamily="18" charset="0"/>
              </a:rPr>
              <a:t>за 2 часа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/>
            </a:r>
            <a:b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до начала экзамена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08513" y="3046413"/>
            <a:ext cx="2974975" cy="7810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в 8.00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367838" y="1616075"/>
            <a:ext cx="2584450" cy="7826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за 15 минут</a:t>
            </a:r>
            <a:b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до начала экзамена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19477" y="5492751"/>
            <a:ext cx="3608917" cy="7810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ГРАФИКУ </a:t>
            </a:r>
            <a:r>
              <a:rPr lang="ru-RU" altLang="ru-RU" sz="1600" b="1" dirty="0" err="1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МОиПО</a:t>
            </a:r>
            <a:r>
              <a:rPr lang="ru-RU" altLang="ru-RU" sz="16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РО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СТРОГОЕ СОБЛЮДЕНИЕ ГРАФИКА</a:t>
            </a:r>
            <a:endParaRPr lang="ru-RU" altLang="ru-RU" sz="16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36663" y="5969000"/>
            <a:ext cx="2974975" cy="3492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545638" y="4689475"/>
            <a:ext cx="2584450" cy="119485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ЧЕРЕЗ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10-15 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минут</a:t>
            </a:r>
            <a:b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ПОСЛЕ ЗАВЕРШЕНИЯ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экзамена</a:t>
            </a:r>
            <a:r>
              <a:rPr lang="ru-RU" sz="16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ШТАБ!!!</a:t>
            </a:r>
            <a:endParaRPr lang="ru-RU" sz="1600" b="1" cap="all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Выгнутая вниз стрелка 40"/>
          <p:cNvSpPr/>
          <p:nvPr/>
        </p:nvSpPr>
        <p:spPr>
          <a:xfrm flipH="1">
            <a:off x="4995863" y="4951413"/>
            <a:ext cx="2206625" cy="7207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1"/>
          <p:cNvSpPr/>
          <p:nvPr/>
        </p:nvSpPr>
        <p:spPr>
          <a:xfrm>
            <a:off x="4919663" y="5662613"/>
            <a:ext cx="2978150" cy="7810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ЧЕРЕЗ</a:t>
            </a:r>
          </a:p>
          <a:p>
            <a:pPr algn="ctr">
              <a:defRPr/>
            </a:pPr>
            <a:r>
              <a:rPr lang="en-US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1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 час ПОСЛЕ ЗАВЕРШЕНИЯ экзамена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1519</Words>
  <Application>Microsoft Office PowerPoint</Application>
  <PresentationFormat>Широкоэкранный</PresentationFormat>
  <Paragraphs>344</Paragraphs>
  <Slides>44</Slides>
  <Notes>7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Arial</vt:lpstr>
      <vt:lpstr>Calibri Light</vt:lpstr>
      <vt:lpstr>Calibri</vt:lpstr>
      <vt:lpstr>Cambria</vt:lpstr>
      <vt:lpstr>Times New Roman</vt:lpstr>
      <vt:lpstr>Wingdings</vt:lpstr>
      <vt:lpstr>Century Gothic</vt:lpstr>
      <vt:lpstr>Symbol</vt:lpstr>
      <vt:lpstr>Yeseva One</vt:lpstr>
      <vt:lpstr>Тема Office</vt:lpstr>
      <vt:lpstr>PHOTO-PAINT</vt:lpstr>
      <vt:lpstr>Презентация PowerPoint</vt:lpstr>
      <vt:lpstr>ОРГАНИЗАЦИЯ ПРОВЕДЕНИЯ ГИА</vt:lpstr>
      <vt:lpstr>ОРГАНИЗАЦИЯ ПРОВЕДЕНИЯ ГИА</vt:lpstr>
      <vt:lpstr>РЕГИОНАЛЬНЫЙ ЦЕНТР ОБРАБОТКИ ИНФОРМАЦИИ (РЦОИ)  ГБУ РО «РОЦОИСО»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рекомендации и материалы федерального уровня</vt:lpstr>
      <vt:lpstr>Презентация PowerPoint</vt:lpstr>
      <vt:lpstr>СХЕМА ОРГАНИЗАЦИИ СИСТЕМЫ ВИДЕОНАБЛЮДЕНИЯ </vt:lpstr>
      <vt:lpstr>Презентация PowerPoint</vt:lpstr>
      <vt:lpstr>Отчетность ППЭ ЕГЭ-2016</vt:lpstr>
      <vt:lpstr>Форма ППЭ-13-02.</vt:lpstr>
      <vt:lpstr>Форма ППЭ-13-02</vt:lpstr>
      <vt:lpstr>Форма ППЭ-13-02.   Баланс по аудитории.</vt:lpstr>
      <vt:lpstr>Форма ППЭ-13-02.  Некорректное заполнение.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Видеонаблюдение в ППЭ</vt:lpstr>
      <vt:lpstr>СБОИ в работе видеорегистрации</vt:lpstr>
      <vt:lpstr>Результаты ЕГЭ</vt:lpstr>
      <vt:lpstr>Просмотр результатов ЕГЭ  и итогового сочинения  http://check.ege.edu.ru/</vt:lpstr>
      <vt:lpstr>Апелляция о нарушении установленного порядка проведения ГИА</vt:lpstr>
      <vt:lpstr>Апелляция о несогласии с выставленными баллами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Корсунова</dc:creator>
  <cp:lastModifiedBy>Galina Snezhko</cp:lastModifiedBy>
  <cp:revision>215</cp:revision>
  <dcterms:created xsi:type="dcterms:W3CDTF">2014-10-23T19:43:19Z</dcterms:created>
  <dcterms:modified xsi:type="dcterms:W3CDTF">2016-05-25T11:01:09Z</dcterms:modified>
</cp:coreProperties>
</file>