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258" r:id="rId3"/>
    <p:sldId id="259" r:id="rId4"/>
    <p:sldId id="318" r:id="rId5"/>
    <p:sldId id="260" r:id="rId6"/>
    <p:sldId id="275" r:id="rId7"/>
    <p:sldId id="317" r:id="rId8"/>
    <p:sldId id="270" r:id="rId9"/>
    <p:sldId id="271" r:id="rId10"/>
    <p:sldId id="272" r:id="rId11"/>
    <p:sldId id="273" r:id="rId12"/>
    <p:sldId id="276" r:id="rId13"/>
    <p:sldId id="277" r:id="rId14"/>
    <p:sldId id="278" r:id="rId15"/>
    <p:sldId id="279" r:id="rId16"/>
    <p:sldId id="267" r:id="rId17"/>
    <p:sldId id="268" r:id="rId18"/>
    <p:sldId id="269" r:id="rId19"/>
    <p:sldId id="280" r:id="rId20"/>
    <p:sldId id="281" r:id="rId21"/>
    <p:sldId id="282" r:id="rId22"/>
    <p:sldId id="283" r:id="rId23"/>
    <p:sldId id="285" r:id="rId24"/>
    <p:sldId id="284" r:id="rId25"/>
    <p:sldId id="286" r:id="rId26"/>
    <p:sldId id="287" r:id="rId27"/>
    <p:sldId id="288" r:id="rId28"/>
    <p:sldId id="289" r:id="rId29"/>
    <p:sldId id="290" r:id="rId30"/>
    <p:sldId id="295" r:id="rId31"/>
    <p:sldId id="291" r:id="rId32"/>
    <p:sldId id="292" r:id="rId33"/>
    <p:sldId id="293" r:id="rId34"/>
    <p:sldId id="294" r:id="rId35"/>
    <p:sldId id="264"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266" r:id="rId57"/>
    <p:sldId id="262" r:id="rId58"/>
    <p:sldId id="316"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16" autoAdjust="0"/>
  </p:normalViewPr>
  <p:slideViewPr>
    <p:cSldViewPr>
      <p:cViewPr varScale="1">
        <p:scale>
          <a:sx n="76" d="100"/>
          <a:sy n="76" d="100"/>
        </p:scale>
        <p:origin x="102" y="3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5F7C2-6168-4FD6-B779-85552B98A74E}" type="datetimeFigureOut">
              <a:rPr lang="ru-RU" smtClean="0"/>
              <a:t>18.12.2017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8A6DD-F4B7-4A7D-9285-529EDA0BA00E}" type="slidenum">
              <a:rPr lang="ru-RU" smtClean="0"/>
              <a:t>‹#›</a:t>
            </a:fld>
            <a:endParaRPr lang="ru-RU"/>
          </a:p>
        </p:txBody>
      </p:sp>
    </p:spTree>
    <p:extLst>
      <p:ext uri="{BB962C8B-B14F-4D97-AF65-F5344CB8AC3E}">
        <p14:creationId xmlns:p14="http://schemas.microsoft.com/office/powerpoint/2010/main" val="176029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1</a:t>
            </a:fld>
            <a:endParaRPr lang="ru-RU"/>
          </a:p>
        </p:txBody>
      </p:sp>
    </p:spTree>
    <p:extLst>
      <p:ext uri="{BB962C8B-B14F-4D97-AF65-F5344CB8AC3E}">
        <p14:creationId xmlns:p14="http://schemas.microsoft.com/office/powerpoint/2010/main" val="3020094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25</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26</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27</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28</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29</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30</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31</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32</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33</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34</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17</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46</a:t>
            </a:fld>
            <a:endParaRPr lang="ru-RU"/>
          </a:p>
        </p:txBody>
      </p:sp>
    </p:spTree>
    <p:extLst>
      <p:ext uri="{BB962C8B-B14F-4D97-AF65-F5344CB8AC3E}">
        <p14:creationId xmlns:p14="http://schemas.microsoft.com/office/powerpoint/2010/main" val="1270763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ru-RU" dirty="0" smtClean="0"/>
              <a:t>Нет четкого обоснования эквивалентного преобразования цепи. Сначала в решении полагается последовательное соединение параллельных резисторов 1-2 и 3-4, а затем считается, что 2 и 4 соединены последовательно.</a:t>
            </a:r>
          </a:p>
          <a:p>
            <a:r>
              <a:rPr lang="ru-RU" altLang="ru-RU" dirty="0" smtClean="0"/>
              <a:t>Поскольку в силу симметрии схемы ток через перемычку не течет, данная путаница не приводит к ошибочному результату – 2 балла.</a:t>
            </a:r>
          </a:p>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47</a:t>
            </a:fld>
            <a:endParaRPr lang="ru-RU"/>
          </a:p>
        </p:txBody>
      </p:sp>
    </p:spTree>
    <p:extLst>
      <p:ext uri="{BB962C8B-B14F-4D97-AF65-F5344CB8AC3E}">
        <p14:creationId xmlns:p14="http://schemas.microsoft.com/office/powerpoint/2010/main" val="1270763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48</a:t>
            </a:fld>
            <a:endParaRPr lang="ru-RU"/>
          </a:p>
        </p:txBody>
      </p:sp>
    </p:spTree>
    <p:extLst>
      <p:ext uri="{BB962C8B-B14F-4D97-AF65-F5344CB8AC3E}">
        <p14:creationId xmlns:p14="http://schemas.microsoft.com/office/powerpoint/2010/main" val="1270763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ru-RU" dirty="0" smtClean="0"/>
              <a:t>Закон Ньютона записан неверно, однако присутствуют формулы выражающие центростремительное ускорение и силу Лоренца </a:t>
            </a:r>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49</a:t>
            </a:fld>
            <a:endParaRPr lang="ru-RU"/>
          </a:p>
        </p:txBody>
      </p:sp>
    </p:spTree>
    <p:extLst>
      <p:ext uri="{BB962C8B-B14F-4D97-AF65-F5344CB8AC3E}">
        <p14:creationId xmlns:p14="http://schemas.microsoft.com/office/powerpoint/2010/main" val="1270763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ru-RU" dirty="0" smtClean="0"/>
              <a:t> </a:t>
            </a:r>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50</a:t>
            </a:fld>
            <a:endParaRPr lang="ru-RU"/>
          </a:p>
        </p:txBody>
      </p:sp>
    </p:spTree>
    <p:extLst>
      <p:ext uri="{BB962C8B-B14F-4D97-AF65-F5344CB8AC3E}">
        <p14:creationId xmlns:p14="http://schemas.microsoft.com/office/powerpoint/2010/main" val="1270763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ru-RU" dirty="0" smtClean="0"/>
              <a:t> </a:t>
            </a:r>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51</a:t>
            </a:fld>
            <a:endParaRPr lang="ru-RU"/>
          </a:p>
        </p:txBody>
      </p:sp>
    </p:spTree>
    <p:extLst>
      <p:ext uri="{BB962C8B-B14F-4D97-AF65-F5344CB8AC3E}">
        <p14:creationId xmlns:p14="http://schemas.microsoft.com/office/powerpoint/2010/main" val="1270763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ru-RU" dirty="0" smtClean="0"/>
              <a:t> </a:t>
            </a:r>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52</a:t>
            </a:fld>
            <a:endParaRPr lang="ru-RU"/>
          </a:p>
        </p:txBody>
      </p:sp>
    </p:spTree>
    <p:extLst>
      <p:ext uri="{BB962C8B-B14F-4D97-AF65-F5344CB8AC3E}">
        <p14:creationId xmlns:p14="http://schemas.microsoft.com/office/powerpoint/2010/main" val="1270763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ru-RU" dirty="0" smtClean="0"/>
              <a:t> </a:t>
            </a:r>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53</a:t>
            </a:fld>
            <a:endParaRPr lang="ru-RU"/>
          </a:p>
        </p:txBody>
      </p:sp>
    </p:spTree>
    <p:extLst>
      <p:ext uri="{BB962C8B-B14F-4D97-AF65-F5344CB8AC3E}">
        <p14:creationId xmlns:p14="http://schemas.microsoft.com/office/powerpoint/2010/main" val="1270763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ru-RU" dirty="0" smtClean="0"/>
              <a:t> </a:t>
            </a:r>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54</a:t>
            </a:fld>
            <a:endParaRPr lang="ru-RU"/>
          </a:p>
        </p:txBody>
      </p:sp>
    </p:spTree>
    <p:extLst>
      <p:ext uri="{BB962C8B-B14F-4D97-AF65-F5344CB8AC3E}">
        <p14:creationId xmlns:p14="http://schemas.microsoft.com/office/powerpoint/2010/main" val="1270763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ru-RU" dirty="0" smtClean="0"/>
              <a:t> </a:t>
            </a:r>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55</a:t>
            </a:fld>
            <a:endParaRPr lang="ru-RU"/>
          </a:p>
        </p:txBody>
      </p:sp>
    </p:spTree>
    <p:extLst>
      <p:ext uri="{BB962C8B-B14F-4D97-AF65-F5344CB8AC3E}">
        <p14:creationId xmlns:p14="http://schemas.microsoft.com/office/powerpoint/2010/main" val="127076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18</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19</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20</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21</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22</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23</a:t>
            </a:fld>
            <a:endParaRPr lang="ru-RU"/>
          </a:p>
        </p:txBody>
      </p:sp>
    </p:spTree>
    <p:extLst>
      <p:ext uri="{BB962C8B-B14F-4D97-AF65-F5344CB8AC3E}">
        <p14:creationId xmlns:p14="http://schemas.microsoft.com/office/powerpoint/2010/main" val="3310503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F8A6DD-F4B7-4A7D-9285-529EDA0BA00E}" type="slidenum">
              <a:rPr lang="ru-RU" smtClean="0"/>
              <a:t>24</a:t>
            </a:fld>
            <a:endParaRPr lang="ru-RU"/>
          </a:p>
        </p:txBody>
      </p:sp>
    </p:spTree>
    <p:extLst>
      <p:ext uri="{BB962C8B-B14F-4D97-AF65-F5344CB8AC3E}">
        <p14:creationId xmlns:p14="http://schemas.microsoft.com/office/powerpoint/2010/main" val="331050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5" name="Freeform 18"/>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6"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p:nvSpPr>
            <p:cNvPr id="7"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useBgFill="1">
          <p:nvSpPr>
            <p:cNvPr id="8"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grpSp>
      <p:sp>
        <p:nvSpPr>
          <p:cNvPr id="9" name="Date Placeholder 1"/>
          <p:cNvSpPr>
            <a:spLocks noGrp="1"/>
          </p:cNvSpPr>
          <p:nvPr>
            <p:ph type="dt" sz="half" idx="10"/>
          </p:nvPr>
        </p:nvSpPr>
        <p:spPr/>
        <p:txBody>
          <a:bodyPr/>
          <a:lstStyle>
            <a:lvl1pPr>
              <a:defRPr/>
            </a:lvl1pPr>
          </a:lstStyle>
          <a:p>
            <a:pPr>
              <a:defRPr/>
            </a:pPr>
            <a:fld id="{DF26F26F-E24E-4CC9-9989-5C6D8F3F16A4}" type="datetimeFigureOut">
              <a:rPr lang="ru-RU">
                <a:solidFill>
                  <a:srgbClr val="575F6D"/>
                </a:solidFill>
              </a:rPr>
              <a:pPr>
                <a:defRPr/>
              </a:pPr>
              <a:t>18.12.2017</a:t>
            </a:fld>
            <a:endParaRPr lang="ru-RU">
              <a:solidFill>
                <a:srgbClr val="575F6D"/>
              </a:solidFill>
            </a:endParaRPr>
          </a:p>
        </p:txBody>
      </p:sp>
      <p:sp>
        <p:nvSpPr>
          <p:cNvPr id="10" name="Footer Placeholder 2"/>
          <p:cNvSpPr>
            <a:spLocks noGrp="1"/>
          </p:cNvSpPr>
          <p:nvPr>
            <p:ph type="ftr" sz="quarter" idx="11"/>
          </p:nvPr>
        </p:nvSpPr>
        <p:spPr/>
        <p:txBody>
          <a:bodyPr/>
          <a:lstStyle>
            <a:lvl1pPr>
              <a:defRPr/>
            </a:lvl1pPr>
          </a:lstStyle>
          <a:p>
            <a:pPr>
              <a:defRPr/>
            </a:pPr>
            <a:endParaRPr lang="ru-RU">
              <a:solidFill>
                <a:srgbClr val="575F6D"/>
              </a:solidFill>
            </a:endParaRPr>
          </a:p>
        </p:txBody>
      </p:sp>
      <p:sp>
        <p:nvSpPr>
          <p:cNvPr id="11" name="Slide Number Placeholder 3"/>
          <p:cNvSpPr>
            <a:spLocks noGrp="1"/>
          </p:cNvSpPr>
          <p:nvPr>
            <p:ph type="sldNum" sz="quarter" idx="12"/>
          </p:nvPr>
        </p:nvSpPr>
        <p:spPr/>
        <p:txBody>
          <a:bodyPr/>
          <a:lstStyle>
            <a:lvl1pPr>
              <a:defRPr/>
            </a:lvl1pPr>
          </a:lstStyle>
          <a:p>
            <a:pPr>
              <a:defRPr/>
            </a:pPr>
            <a:fld id="{3B7FE700-96FB-463A-80FD-A7162429178E}" type="slidenum">
              <a:rPr lang="ru-RU">
                <a:solidFill>
                  <a:srgbClr val="575F6D"/>
                </a:solidFill>
              </a:rPr>
              <a:pPr>
                <a:defRPr/>
              </a:pPr>
              <a:t>‹#›</a:t>
            </a:fld>
            <a:endParaRPr lang="ru-RU">
              <a:solidFill>
                <a:srgbClr val="575F6D"/>
              </a:solidFill>
            </a:endParaRPr>
          </a:p>
        </p:txBody>
      </p:sp>
    </p:spTree>
    <p:extLst>
      <p:ext uri="{BB962C8B-B14F-4D97-AF65-F5344CB8AC3E}">
        <p14:creationId xmlns:p14="http://schemas.microsoft.com/office/powerpoint/2010/main" val="414173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8" name="Freeform 18"/>
            <p:cNvSpPr>
              <a:spLocks/>
            </p:cNvSpPr>
            <p:nvPr/>
          </p:nvSpPr>
          <p:spPr bwMode="hidden">
            <a:xfrm>
              <a:off x="-308538" y="4319027"/>
              <a:ext cx="8280254" cy="1208092"/>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9" name="Freeform 22"/>
            <p:cNvSpPr>
              <a:spLocks/>
            </p:cNvSpPr>
            <p:nvPr/>
          </p:nvSpPr>
          <p:spPr bwMode="hidden">
            <a:xfrm>
              <a:off x="4014" y="4334834"/>
              <a:ext cx="8164231"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p:nvSpPr>
            <p:cNvPr id="10" name="Freeform 26"/>
            <p:cNvSpPr>
              <a:spLocks/>
            </p:cNvSpPr>
            <p:nvPr/>
          </p:nvSpPr>
          <p:spPr bwMode="hidden">
            <a:xfrm>
              <a:off x="4157164" y="4316769"/>
              <a:ext cx="4939265"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A7ED0833-C3A1-4066-B921-18BDDC05C438}" type="datetimeFigureOut">
              <a:rPr lang="ru-RU">
                <a:solidFill>
                  <a:srgbClr val="575F6D"/>
                </a:solidFill>
              </a:rPr>
              <a:pPr>
                <a:defRPr/>
              </a:pPr>
              <a:t>18.12.2017</a:t>
            </a:fld>
            <a:endParaRPr lang="ru-RU">
              <a:solidFill>
                <a:srgbClr val="575F6D"/>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575F6D"/>
              </a:solidFill>
            </a:endParaRPr>
          </a:p>
        </p:txBody>
      </p:sp>
      <p:sp>
        <p:nvSpPr>
          <p:cNvPr id="14" name="Slide Number Placeholder 6"/>
          <p:cNvSpPr>
            <a:spLocks noGrp="1"/>
          </p:cNvSpPr>
          <p:nvPr>
            <p:ph type="sldNum" sz="quarter" idx="12"/>
          </p:nvPr>
        </p:nvSpPr>
        <p:spPr/>
        <p:txBody>
          <a:bodyPr/>
          <a:lstStyle>
            <a:lvl1pPr>
              <a:defRPr/>
            </a:lvl1pPr>
          </a:lstStyle>
          <a:p>
            <a:pPr>
              <a:defRPr/>
            </a:pPr>
            <a:fld id="{E06E1FF4-C862-4788-A79E-ED3F429A5C91}" type="slidenum">
              <a:rPr lang="ru-RU">
                <a:solidFill>
                  <a:srgbClr val="575F6D"/>
                </a:solidFill>
              </a:rPr>
              <a:pPr>
                <a:defRPr/>
              </a:pPr>
              <a:t>‹#›</a:t>
            </a:fld>
            <a:endParaRPr lang="ru-RU">
              <a:solidFill>
                <a:srgbClr val="575F6D"/>
              </a:solidFill>
            </a:endParaRPr>
          </a:p>
        </p:txBody>
      </p:sp>
    </p:spTree>
    <p:extLst>
      <p:ext uri="{BB962C8B-B14F-4D97-AF65-F5344CB8AC3E}">
        <p14:creationId xmlns:p14="http://schemas.microsoft.com/office/powerpoint/2010/main" val="1513056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27" name="Date Placeholder 4"/>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defRPr>
            </a:lvl1pPr>
          </a:lstStyle>
          <a:p>
            <a:pPr>
              <a:defRPr/>
            </a:pPr>
            <a:fld id="{41E2F528-827D-4D78-B28F-DB34235C113F}" type="datetimeFigureOut">
              <a:rPr lang="ru-RU">
                <a:solidFill>
                  <a:srgbClr val="575F6D"/>
                </a:solidFill>
              </a:rPr>
              <a:pPr>
                <a:defRPr/>
              </a:pPr>
              <a:t>18.12.2017</a:t>
            </a:fld>
            <a:endParaRPr lang="ru-RU">
              <a:solidFill>
                <a:srgbClr val="575F6D"/>
              </a:solidFill>
            </a:endParaRPr>
          </a:p>
        </p:txBody>
      </p:sp>
      <p:sp>
        <p:nvSpPr>
          <p:cNvPr id="28"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fontAlgn="auto">
              <a:spcBef>
                <a:spcPts val="0"/>
              </a:spcBef>
              <a:spcAft>
                <a:spcPts val="0"/>
              </a:spcAft>
              <a:defRPr sz="1000">
                <a:solidFill>
                  <a:schemeClr val="tx2"/>
                </a:solidFill>
                <a:latin typeface="+mn-lt"/>
              </a:defRPr>
            </a:lvl1pPr>
          </a:lstStyle>
          <a:p>
            <a:pPr>
              <a:defRPr/>
            </a:pPr>
            <a:endParaRPr lang="ru-RU">
              <a:solidFill>
                <a:srgbClr val="575F6D"/>
              </a:solidFill>
            </a:endParaRPr>
          </a:p>
        </p:txBody>
      </p:sp>
      <p:sp>
        <p:nvSpPr>
          <p:cNvPr id="29" name="Slide Number Placeholder 6"/>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defRPr>
            </a:lvl1pPr>
          </a:lstStyle>
          <a:p>
            <a:pPr>
              <a:defRPr/>
            </a:pPr>
            <a:fld id="{227B7E21-35EE-4BBA-9F93-ABCAC282F80B}" type="slidenum">
              <a:rPr lang="ru-RU">
                <a:solidFill>
                  <a:srgbClr val="575F6D"/>
                </a:solidFill>
              </a:rPr>
              <a:pPr>
                <a:defRPr/>
              </a:pPr>
              <a:t>‹#›</a:t>
            </a:fld>
            <a:endParaRPr lang="ru-RU">
              <a:solidFill>
                <a:srgbClr val="575F6D"/>
              </a:solidFill>
            </a:endParaRPr>
          </a:p>
        </p:txBody>
      </p:sp>
    </p:spTree>
    <p:extLst>
      <p:ext uri="{BB962C8B-B14F-4D97-AF65-F5344CB8AC3E}">
        <p14:creationId xmlns:p14="http://schemas.microsoft.com/office/powerpoint/2010/main" val="311386776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0" fontAlgn="base" hangingPunct="0">
        <a:spcBef>
          <a:spcPct val="0"/>
        </a:spcBef>
        <a:spcAft>
          <a:spcPct val="0"/>
        </a:spcAft>
        <a:defRPr sz="4400" kern="1200">
          <a:solidFill>
            <a:srgbClr val="FFFFFF"/>
          </a:solidFill>
          <a:latin typeface="Arial" charset="0"/>
          <a:ea typeface="+mj-ea"/>
          <a:cs typeface="+mj-cs"/>
        </a:defRPr>
      </a:lvl1pPr>
      <a:lvl2pPr algn="ctr" rtl="0" eaLnBrk="0" fontAlgn="base" hangingPunct="0">
        <a:spcBef>
          <a:spcPct val="0"/>
        </a:spcBef>
        <a:spcAft>
          <a:spcPct val="0"/>
        </a:spcAft>
        <a:defRPr sz="4400">
          <a:solidFill>
            <a:srgbClr val="FFFFFF"/>
          </a:solidFill>
          <a:latin typeface="Arial" charset="0"/>
        </a:defRPr>
      </a:lvl2pPr>
      <a:lvl3pPr algn="ctr" rtl="0" eaLnBrk="0" fontAlgn="base" hangingPunct="0">
        <a:spcBef>
          <a:spcPct val="0"/>
        </a:spcBef>
        <a:spcAft>
          <a:spcPct val="0"/>
        </a:spcAft>
        <a:defRPr sz="4400">
          <a:solidFill>
            <a:srgbClr val="FFFFFF"/>
          </a:solidFill>
          <a:latin typeface="Arial" charset="0"/>
        </a:defRPr>
      </a:lvl3pPr>
      <a:lvl4pPr algn="ctr" rtl="0" eaLnBrk="0" fontAlgn="base" hangingPunct="0">
        <a:spcBef>
          <a:spcPct val="0"/>
        </a:spcBef>
        <a:spcAft>
          <a:spcPct val="0"/>
        </a:spcAft>
        <a:defRPr sz="4400">
          <a:solidFill>
            <a:srgbClr val="FFFFFF"/>
          </a:solidFill>
          <a:latin typeface="Arial" charset="0"/>
        </a:defRPr>
      </a:lvl4pPr>
      <a:lvl5pPr algn="ctr" rtl="0" eaLnBrk="0" fontAlgn="base" hangingPunct="0">
        <a:spcBef>
          <a:spcPct val="0"/>
        </a:spcBef>
        <a:spcAft>
          <a:spcPct val="0"/>
        </a:spcAft>
        <a:defRPr sz="4400">
          <a:solidFill>
            <a:srgbClr val="FFFFFF"/>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Arial" charset="0"/>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Arial" charset="0"/>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Arial" charset="0"/>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Arial" charset="0"/>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Arial" charset="0"/>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5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467544" y="260648"/>
            <a:ext cx="8208912" cy="719361"/>
          </a:xfrm>
        </p:spPr>
        <p:txBody>
          <a:bodyPr>
            <a:normAutofit/>
          </a:bodyPr>
          <a:lstStyle/>
          <a:p>
            <a:pPr algn="ctr" eaLnBrk="1" hangingPunct="1"/>
            <a:r>
              <a:rPr lang="ru-RU" altLang="ru-RU" sz="3200" dirty="0" smtClean="0"/>
              <a:t>Особенности КИМ по физике в 2018 г </a:t>
            </a:r>
          </a:p>
        </p:txBody>
      </p:sp>
      <p:sp>
        <p:nvSpPr>
          <p:cNvPr id="33795" name="Текст 2"/>
          <p:cNvSpPr>
            <a:spLocks noGrp="1"/>
          </p:cNvSpPr>
          <p:nvPr>
            <p:ph type="body" sz="half" idx="2"/>
          </p:nvPr>
        </p:nvSpPr>
        <p:spPr>
          <a:xfrm>
            <a:off x="179512" y="980728"/>
            <a:ext cx="8785225" cy="5688632"/>
          </a:xfrm>
        </p:spPr>
        <p:txBody>
          <a:bodyPr>
            <a:noAutofit/>
          </a:bodyPr>
          <a:lstStyle/>
          <a:p>
            <a:pPr indent="396000" algn="just" eaLnBrk="1" hangingPunct="1"/>
            <a:r>
              <a:rPr lang="ru-RU" sz="2800" dirty="0">
                <a:solidFill>
                  <a:srgbClr val="002060"/>
                </a:solidFill>
              </a:rPr>
              <a:t>Добрый </a:t>
            </a:r>
            <a:r>
              <a:rPr lang="ru-RU" sz="2800" dirty="0" smtClean="0">
                <a:solidFill>
                  <a:srgbClr val="002060"/>
                </a:solidFill>
              </a:rPr>
              <a:t>день! Как мы полагаем</a:t>
            </a:r>
            <a:r>
              <a:rPr lang="ru-RU" sz="2800" dirty="0">
                <a:solidFill>
                  <a:srgbClr val="002060"/>
                </a:solidFill>
              </a:rPr>
              <a:t> </a:t>
            </a:r>
            <a:r>
              <a:rPr lang="ru-RU" sz="2800" dirty="0" smtClean="0">
                <a:solidFill>
                  <a:srgbClr val="002060"/>
                </a:solidFill>
              </a:rPr>
              <a:t>контрольные </a:t>
            </a:r>
            <a:r>
              <a:rPr lang="ru-RU" sz="2800" dirty="0">
                <a:solidFill>
                  <a:srgbClr val="002060"/>
                </a:solidFill>
              </a:rPr>
              <a:t>измерительные материалы ЕГЭ по физике позволяют установить уровень освоения выпускниками Федерального компонента государственного образовательного стандарта среднего (полного) общего образования. Результаты единого государственного экзамена по физике являются основой для дифференциации абитуриентов при поступлении в образовательные учреждения среднего профессионального и высшего профессионального образования. Эти цели и определяют выбор объектов контроля, отбор содержания и структуры КИМ ЕГЭ по физике</a:t>
            </a:r>
            <a:endParaRPr lang="ru-RU" altLang="ru-RU" sz="2800" dirty="0" smtClean="0">
              <a:solidFill>
                <a:srgbClr val="002060"/>
              </a:solidFill>
            </a:endParaRPr>
          </a:p>
        </p:txBody>
      </p:sp>
    </p:spTree>
    <p:extLst>
      <p:ext uri="{BB962C8B-B14F-4D97-AF65-F5344CB8AC3E}">
        <p14:creationId xmlns:p14="http://schemas.microsoft.com/office/powerpoint/2010/main" val="212302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363272" cy="576064"/>
          </a:xfrm>
        </p:spPr>
        <p:txBody>
          <a:bodyPr>
            <a:noAutofit/>
          </a:bodyPr>
          <a:lstStyle/>
          <a:p>
            <a:pPr algn="ctr"/>
            <a:r>
              <a:rPr lang="ru-RU" sz="3600" dirty="0" smtClean="0"/>
              <a:t>Часть 1.     Структура по форме</a:t>
            </a:r>
            <a:endParaRPr lang="ru-RU" sz="3600" dirty="0"/>
          </a:p>
        </p:txBody>
      </p:sp>
      <p:sp>
        <p:nvSpPr>
          <p:cNvPr id="3" name="Текст 2"/>
          <p:cNvSpPr>
            <a:spLocks noGrp="1"/>
          </p:cNvSpPr>
          <p:nvPr>
            <p:ph type="body" sz="half" idx="2"/>
          </p:nvPr>
        </p:nvSpPr>
        <p:spPr>
          <a:xfrm>
            <a:off x="305644" y="741164"/>
            <a:ext cx="8712967" cy="5999935"/>
          </a:xfrm>
          <a:ln>
            <a:solidFill>
              <a:schemeClr val="tx1">
                <a:alpha val="6000"/>
              </a:schemeClr>
            </a:solidFill>
          </a:ln>
        </p:spPr>
        <p:txBody>
          <a:bodyPr>
            <a:noAutofit/>
          </a:bodyPr>
          <a:lstStyle/>
          <a:p>
            <a:pPr eaLnBrk="1" hangingPunct="1">
              <a:lnSpc>
                <a:spcPct val="90000"/>
              </a:lnSpc>
              <a:buClrTx/>
              <a:buSzTx/>
            </a:pPr>
            <a:r>
              <a:rPr lang="ru-RU" altLang="ru-RU" sz="2800" u="sng" kern="0" dirty="0" smtClean="0">
                <a:solidFill>
                  <a:schemeClr val="bg1"/>
                </a:solidFill>
                <a:latin typeface="Times New Roman"/>
              </a:rPr>
              <a:t>Примеры заданий</a:t>
            </a:r>
            <a:r>
              <a:rPr lang="ru-RU" altLang="ru-RU" sz="2400" kern="0" dirty="0" smtClean="0">
                <a:solidFill>
                  <a:srgbClr val="000000"/>
                </a:solidFill>
                <a:latin typeface="Times New Roman"/>
              </a:rPr>
              <a:t> </a:t>
            </a:r>
            <a:r>
              <a:rPr lang="ru-RU" altLang="ru-RU" sz="2400" kern="0" dirty="0" smtClean="0">
                <a:solidFill>
                  <a:schemeClr val="accent2">
                    <a:lumMod val="50000"/>
                  </a:schemeClr>
                </a:solidFill>
                <a:latin typeface="Times New Roman"/>
              </a:rPr>
              <a:t>с выбором </a:t>
            </a:r>
            <a:r>
              <a:rPr lang="ru-RU" altLang="ru-RU" sz="2400" u="wavyHeavy" kern="0" dirty="0" smtClean="0">
                <a:solidFill>
                  <a:schemeClr val="bg1"/>
                </a:solidFill>
                <a:latin typeface="Times New Roman"/>
              </a:rPr>
              <a:t>двух</a:t>
            </a:r>
            <a:r>
              <a:rPr lang="ru-RU" altLang="ru-RU" sz="2400" kern="0" dirty="0" smtClean="0">
                <a:solidFill>
                  <a:schemeClr val="bg1"/>
                </a:solidFill>
                <a:latin typeface="Times New Roman"/>
              </a:rPr>
              <a:t> верных </a:t>
            </a:r>
            <a:r>
              <a:rPr lang="ru-RU" altLang="ru-RU" sz="2400" kern="0" dirty="0" smtClean="0">
                <a:solidFill>
                  <a:schemeClr val="accent2">
                    <a:lumMod val="50000"/>
                  </a:schemeClr>
                </a:solidFill>
                <a:latin typeface="Times New Roman"/>
              </a:rPr>
              <a:t>ответов    </a:t>
            </a:r>
            <a:r>
              <a:rPr lang="ru-RU" altLang="ru-RU" sz="2400" kern="0" dirty="0" smtClean="0">
                <a:solidFill>
                  <a:schemeClr val="bg1"/>
                </a:solidFill>
                <a:latin typeface="Times New Roman"/>
              </a:rPr>
              <a:t>   </a:t>
            </a:r>
          </a:p>
          <a:p>
            <a:pPr eaLnBrk="1" hangingPunct="1">
              <a:lnSpc>
                <a:spcPct val="90000"/>
              </a:lnSpc>
              <a:buClrTx/>
              <a:buSzTx/>
            </a:pPr>
            <a:r>
              <a:rPr lang="ru-RU" altLang="ru-RU" sz="2400" kern="0" dirty="0" smtClean="0">
                <a:solidFill>
                  <a:schemeClr val="bg1"/>
                </a:solidFill>
                <a:latin typeface="Times New Roman"/>
              </a:rPr>
              <a:t> № 11.</a:t>
            </a:r>
            <a:r>
              <a:rPr lang="ru-RU" altLang="ru-RU" sz="2400" kern="0" dirty="0" smtClean="0">
                <a:solidFill>
                  <a:srgbClr val="000000"/>
                </a:solidFill>
                <a:latin typeface="Times New Roman"/>
              </a:rPr>
              <a:t> </a:t>
            </a:r>
            <a:endParaRPr lang="ru-RU" altLang="ru-RU" sz="2400" kern="0" dirty="0">
              <a:solidFill>
                <a:srgbClr val="000000"/>
              </a:solidFill>
              <a:latin typeface="Times New Roman"/>
            </a:endParaRPr>
          </a:p>
          <a:p>
            <a:pPr eaLnBrk="1" hangingPunct="1">
              <a:lnSpc>
                <a:spcPct val="90000"/>
              </a:lnSpc>
              <a:buClrTx/>
              <a:buSzTx/>
            </a:pPr>
            <a:endParaRPr lang="ru-RU" altLang="ru-RU" sz="2400" kern="0" dirty="0">
              <a:solidFill>
                <a:srgbClr val="000000"/>
              </a:solidFill>
              <a:latin typeface="Times New Roman"/>
            </a:endParaRPr>
          </a:p>
          <a:p>
            <a:pPr eaLnBrk="1" hangingPunct="1">
              <a:lnSpc>
                <a:spcPct val="90000"/>
              </a:lnSpc>
              <a:buClrTx/>
              <a:buSzTx/>
            </a:pPr>
            <a:r>
              <a:rPr lang="ru-RU" altLang="ru-RU" sz="2400" kern="0" dirty="0">
                <a:solidFill>
                  <a:srgbClr val="000000"/>
                </a:solidFill>
                <a:latin typeface="Times New Roman"/>
              </a:rPr>
              <a:t> </a:t>
            </a:r>
            <a:endParaRPr lang="ru-RU" altLang="ru-RU" sz="2400" kern="0" dirty="0" smtClean="0">
              <a:solidFill>
                <a:srgbClr val="000000"/>
              </a:solidFill>
              <a:latin typeface="Times New Roman"/>
            </a:endParaRPr>
          </a:p>
          <a:p>
            <a:pPr eaLnBrk="1" hangingPunct="1">
              <a:lnSpc>
                <a:spcPct val="90000"/>
              </a:lnSpc>
              <a:buClrTx/>
              <a:buSzTx/>
            </a:pPr>
            <a:endParaRPr lang="ru-RU" altLang="ru-RU" sz="2400" kern="0" dirty="0" smtClean="0">
              <a:solidFill>
                <a:srgbClr val="000000"/>
              </a:solidFill>
              <a:latin typeface="Times New Roman"/>
            </a:endParaRPr>
          </a:p>
          <a:p>
            <a:pPr eaLnBrk="1" hangingPunct="1">
              <a:lnSpc>
                <a:spcPct val="90000"/>
              </a:lnSpc>
              <a:spcBef>
                <a:spcPts val="0"/>
              </a:spcBef>
              <a:buClrTx/>
              <a:buSzTx/>
            </a:pPr>
            <a:r>
              <a:rPr lang="ru-RU" altLang="ru-RU" sz="2400" kern="0" dirty="0" smtClean="0">
                <a:solidFill>
                  <a:srgbClr val="000000"/>
                </a:solidFill>
                <a:latin typeface="Times New Roman"/>
              </a:rPr>
              <a:t>                                                                                     </a:t>
            </a:r>
          </a:p>
          <a:p>
            <a:pPr eaLnBrk="1" hangingPunct="1">
              <a:lnSpc>
                <a:spcPct val="90000"/>
              </a:lnSpc>
              <a:buClrTx/>
              <a:buSzTx/>
            </a:pPr>
            <a:r>
              <a:rPr lang="ru-RU" altLang="ru-RU" sz="2400" kern="0" dirty="0" smtClean="0">
                <a:solidFill>
                  <a:srgbClr val="000000"/>
                </a:solidFill>
                <a:latin typeface="Times New Roman"/>
              </a:rPr>
              <a:t>                                                                 </a:t>
            </a:r>
            <a:endParaRPr lang="ru-RU" altLang="ru-RU" sz="2400" kern="0" dirty="0">
              <a:solidFill>
                <a:srgbClr val="000000"/>
              </a:solidFill>
              <a:latin typeface="Times New Roman"/>
            </a:endParaRPr>
          </a:p>
          <a:p>
            <a:pPr lvl="0" eaLnBrk="1" hangingPunct="1">
              <a:lnSpc>
                <a:spcPct val="90000"/>
              </a:lnSpc>
              <a:buClrTx/>
              <a:buSzTx/>
            </a:pPr>
            <a:endParaRPr lang="ru-RU" altLang="ru-RU" sz="2400" kern="0" dirty="0" smtClean="0">
              <a:solidFill>
                <a:srgbClr val="000000"/>
              </a:solidFill>
              <a:latin typeface="Times New Roman"/>
            </a:endParaRPr>
          </a:p>
          <a:p>
            <a:pPr marL="342900" lvl="0" indent="-342900" eaLnBrk="1" hangingPunct="1">
              <a:lnSpc>
                <a:spcPct val="90000"/>
              </a:lnSpc>
              <a:buClrTx/>
              <a:buSzTx/>
              <a:buFont typeface="Wingdings" pitchFamily="2" charset="2"/>
              <a:buChar char="q"/>
            </a:pPr>
            <a:endParaRPr lang="ru-RU" altLang="ru-RU" sz="2400" kern="0" dirty="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endParaRPr lang="ru-RU" altLang="ru-RU" sz="2400" kern="0" dirty="0" smtClean="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endParaRPr lang="ru-RU" altLang="ru-RU" sz="2400" kern="0" dirty="0" smtClean="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r>
              <a:rPr lang="ru-RU" altLang="ru-RU" sz="2400" kern="0" dirty="0" smtClean="0">
                <a:solidFill>
                  <a:srgbClr val="000000"/>
                </a:solidFill>
                <a:latin typeface="Times New Roman"/>
              </a:rPr>
              <a:t>               0              34</a:t>
            </a:r>
            <a:endParaRPr lang="ru-RU" altLang="ru-RU" sz="2400" kern="0" dirty="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endParaRPr lang="ru-RU" altLang="ru-RU" sz="2400" kern="0" dirty="0" smtClean="0">
              <a:solidFill>
                <a:srgbClr val="000000"/>
              </a:solidFill>
              <a:latin typeface="Times New Roman"/>
            </a:endParaRPr>
          </a:p>
          <a:p>
            <a:pPr marL="0" lvl="1" eaLnBrk="1" hangingPunct="1">
              <a:lnSpc>
                <a:spcPct val="90000"/>
              </a:lnSpc>
              <a:spcBef>
                <a:spcPts val="0"/>
              </a:spcBef>
              <a:buClr>
                <a:srgbClr val="D69B80"/>
              </a:buClr>
              <a:buSzTx/>
              <a:buFont typeface="Wingdings" pitchFamily="2" charset="2"/>
              <a:buChar char="ü"/>
            </a:pPr>
            <a:endParaRPr lang="ru-RU" altLang="ru-RU" sz="2400" kern="0" dirty="0" smtClean="0">
              <a:solidFill>
                <a:srgbClr val="000000"/>
              </a:solidFill>
              <a:latin typeface="Times New Roman"/>
            </a:endParaRPr>
          </a:p>
        </p:txBody>
      </p:sp>
      <p:sp>
        <p:nvSpPr>
          <p:cNvPr id="7" name="Поле 4"/>
          <p:cNvSpPr txBox="1"/>
          <p:nvPr/>
        </p:nvSpPr>
        <p:spPr>
          <a:xfrm>
            <a:off x="1192393" y="2422860"/>
            <a:ext cx="493497" cy="67994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pPr>
            <a:r>
              <a:rPr lang="ru-RU" sz="2400" dirty="0" smtClean="0">
                <a:effectLst/>
                <a:ea typeface="Calibri"/>
                <a:cs typeface="Times New Roman"/>
              </a:rPr>
              <a:t>4</a:t>
            </a:r>
            <a:endParaRPr lang="ru-RU" sz="2400" dirty="0">
              <a:effectLst/>
              <a:ea typeface="Calibri"/>
              <a:cs typeface="Times New Roman"/>
            </a:endParaRPr>
          </a:p>
        </p:txBody>
      </p:sp>
      <p:pic>
        <p:nvPicPr>
          <p:cNvPr id="5" name="Рисунок 4"/>
          <p:cNvPicPr>
            <a:picLocks noChangeAspect="1"/>
          </p:cNvPicPr>
          <p:nvPr/>
        </p:nvPicPr>
        <p:blipFill>
          <a:blip r:embed="rId2"/>
          <a:stretch>
            <a:fillRect/>
          </a:stretch>
        </p:blipFill>
        <p:spPr>
          <a:xfrm>
            <a:off x="280368" y="1615601"/>
            <a:ext cx="8612111" cy="5209470"/>
          </a:xfrm>
          <a:prstGeom prst="rect">
            <a:avLst/>
          </a:prstGeom>
        </p:spPr>
      </p:pic>
      <p:grpSp>
        <p:nvGrpSpPr>
          <p:cNvPr id="6" name="Группа 5"/>
          <p:cNvGrpSpPr/>
          <p:nvPr/>
        </p:nvGrpSpPr>
        <p:grpSpPr>
          <a:xfrm>
            <a:off x="1315766" y="6368134"/>
            <a:ext cx="617288" cy="372965"/>
            <a:chOff x="1315766" y="6368134"/>
            <a:chExt cx="617288" cy="372965"/>
          </a:xfrm>
        </p:grpSpPr>
        <p:sp>
          <p:nvSpPr>
            <p:cNvPr id="4" name="TextBox 3"/>
            <p:cNvSpPr txBox="1"/>
            <p:nvPr/>
          </p:nvSpPr>
          <p:spPr>
            <a:xfrm>
              <a:off x="1315766" y="6371767"/>
              <a:ext cx="246749" cy="369332"/>
            </a:xfrm>
            <a:prstGeom prst="rect">
              <a:avLst/>
            </a:prstGeom>
            <a:noFill/>
          </p:spPr>
          <p:txBody>
            <a:bodyPr wrap="square" rtlCol="0">
              <a:spAutoFit/>
            </a:bodyPr>
            <a:lstStyle/>
            <a:p>
              <a:r>
                <a:rPr lang="ru-RU" dirty="0" smtClean="0"/>
                <a:t>1</a:t>
              </a:r>
              <a:endParaRPr lang="ru-RU" dirty="0"/>
            </a:p>
          </p:txBody>
        </p:sp>
        <p:sp>
          <p:nvSpPr>
            <p:cNvPr id="8" name="TextBox 7"/>
            <p:cNvSpPr txBox="1"/>
            <p:nvPr/>
          </p:nvSpPr>
          <p:spPr>
            <a:xfrm>
              <a:off x="1686305" y="6368134"/>
              <a:ext cx="246749" cy="369332"/>
            </a:xfrm>
            <a:prstGeom prst="rect">
              <a:avLst/>
            </a:prstGeom>
            <a:noFill/>
          </p:spPr>
          <p:txBody>
            <a:bodyPr wrap="square" rtlCol="0">
              <a:spAutoFit/>
            </a:bodyPr>
            <a:lstStyle/>
            <a:p>
              <a:r>
                <a:rPr lang="ru-RU" dirty="0" smtClean="0"/>
                <a:t>4</a:t>
              </a:r>
              <a:endParaRPr lang="ru-RU" dirty="0"/>
            </a:p>
          </p:txBody>
        </p:sp>
      </p:grpSp>
    </p:spTree>
    <p:extLst>
      <p:ext uri="{BB962C8B-B14F-4D97-AF65-F5344CB8AC3E}">
        <p14:creationId xmlns:p14="http://schemas.microsoft.com/office/powerpoint/2010/main" val="308543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363272" cy="576064"/>
          </a:xfrm>
        </p:spPr>
        <p:txBody>
          <a:bodyPr>
            <a:noAutofit/>
          </a:bodyPr>
          <a:lstStyle/>
          <a:p>
            <a:pPr algn="ctr"/>
            <a:r>
              <a:rPr lang="ru-RU" sz="3600" dirty="0" smtClean="0"/>
              <a:t>Часть 1.     Структура по форме</a:t>
            </a:r>
            <a:endParaRPr lang="ru-RU" sz="3600" dirty="0"/>
          </a:p>
        </p:txBody>
      </p:sp>
      <p:sp>
        <p:nvSpPr>
          <p:cNvPr id="3" name="Текст 2"/>
          <p:cNvSpPr>
            <a:spLocks noGrp="1"/>
          </p:cNvSpPr>
          <p:nvPr>
            <p:ph type="body" sz="half" idx="2"/>
          </p:nvPr>
        </p:nvSpPr>
        <p:spPr>
          <a:xfrm>
            <a:off x="179512" y="692695"/>
            <a:ext cx="8712967" cy="5999935"/>
          </a:xfrm>
          <a:ln>
            <a:solidFill>
              <a:schemeClr val="tx1">
                <a:alpha val="6000"/>
              </a:schemeClr>
            </a:solidFill>
          </a:ln>
        </p:spPr>
        <p:txBody>
          <a:bodyPr>
            <a:noAutofit/>
          </a:bodyPr>
          <a:lstStyle/>
          <a:p>
            <a:pPr eaLnBrk="1" hangingPunct="1">
              <a:lnSpc>
                <a:spcPct val="90000"/>
              </a:lnSpc>
              <a:buClrTx/>
              <a:buSzTx/>
            </a:pPr>
            <a:r>
              <a:rPr lang="ru-RU" altLang="ru-RU" sz="2800" u="sng" kern="0" dirty="0" smtClean="0">
                <a:solidFill>
                  <a:schemeClr val="bg1"/>
                </a:solidFill>
                <a:latin typeface="Times New Roman"/>
              </a:rPr>
              <a:t>Примеры заданий</a:t>
            </a:r>
            <a:r>
              <a:rPr lang="ru-RU" altLang="ru-RU" sz="2400" kern="0" dirty="0" smtClean="0">
                <a:solidFill>
                  <a:srgbClr val="000000"/>
                </a:solidFill>
                <a:latin typeface="Times New Roman"/>
              </a:rPr>
              <a:t> на </a:t>
            </a:r>
            <a:r>
              <a:rPr lang="ru-RU" altLang="ru-RU" sz="2400" kern="0" dirty="0">
                <a:solidFill>
                  <a:srgbClr val="000000"/>
                </a:solidFill>
                <a:latin typeface="Times New Roman"/>
              </a:rPr>
              <a:t>соответствие</a:t>
            </a:r>
            <a:endParaRPr lang="ru-RU" altLang="ru-RU" sz="2400" kern="0" dirty="0" smtClean="0">
              <a:solidFill>
                <a:schemeClr val="accent2">
                  <a:lumMod val="50000"/>
                </a:schemeClr>
              </a:solidFill>
              <a:latin typeface="Times New Roman"/>
            </a:endParaRPr>
          </a:p>
          <a:p>
            <a:pPr eaLnBrk="1" hangingPunct="1">
              <a:lnSpc>
                <a:spcPct val="90000"/>
              </a:lnSpc>
              <a:buClrTx/>
              <a:buSzTx/>
            </a:pPr>
            <a:r>
              <a:rPr lang="ru-RU" altLang="ru-RU" sz="2400" kern="0" dirty="0" smtClean="0">
                <a:solidFill>
                  <a:schemeClr val="bg1"/>
                </a:solidFill>
                <a:latin typeface="Times New Roman"/>
              </a:rPr>
              <a:t>        № 7.</a:t>
            </a:r>
            <a:r>
              <a:rPr lang="ru-RU" altLang="ru-RU" sz="2400" kern="0" dirty="0" smtClean="0">
                <a:solidFill>
                  <a:srgbClr val="000000"/>
                </a:solidFill>
                <a:latin typeface="Times New Roman"/>
              </a:rPr>
              <a:t> </a:t>
            </a:r>
            <a:endParaRPr lang="ru-RU" altLang="ru-RU" sz="2400" kern="0" dirty="0">
              <a:solidFill>
                <a:srgbClr val="000000"/>
              </a:solidFill>
              <a:latin typeface="Times New Roman"/>
            </a:endParaRPr>
          </a:p>
          <a:p>
            <a:pPr eaLnBrk="1" hangingPunct="1">
              <a:lnSpc>
                <a:spcPct val="90000"/>
              </a:lnSpc>
              <a:buClrTx/>
              <a:buSzTx/>
            </a:pPr>
            <a:endParaRPr lang="ru-RU" altLang="ru-RU" sz="2400" kern="0" dirty="0">
              <a:solidFill>
                <a:srgbClr val="000000"/>
              </a:solidFill>
              <a:latin typeface="Times New Roman"/>
            </a:endParaRPr>
          </a:p>
          <a:p>
            <a:pPr eaLnBrk="1" hangingPunct="1">
              <a:lnSpc>
                <a:spcPct val="90000"/>
              </a:lnSpc>
              <a:buClrTx/>
              <a:buSzTx/>
            </a:pPr>
            <a:r>
              <a:rPr lang="ru-RU" altLang="ru-RU" sz="2400" kern="0" dirty="0">
                <a:solidFill>
                  <a:srgbClr val="000000"/>
                </a:solidFill>
                <a:latin typeface="Times New Roman"/>
              </a:rPr>
              <a:t> </a:t>
            </a:r>
            <a:endParaRPr lang="ru-RU" altLang="ru-RU" sz="2400" kern="0" dirty="0" smtClean="0">
              <a:solidFill>
                <a:srgbClr val="000000"/>
              </a:solidFill>
              <a:latin typeface="Times New Roman"/>
            </a:endParaRPr>
          </a:p>
          <a:p>
            <a:pPr eaLnBrk="1" hangingPunct="1">
              <a:lnSpc>
                <a:spcPct val="90000"/>
              </a:lnSpc>
              <a:buClrTx/>
              <a:buSzTx/>
            </a:pPr>
            <a:endParaRPr lang="ru-RU" altLang="ru-RU" sz="2400" kern="0" dirty="0" smtClean="0">
              <a:solidFill>
                <a:srgbClr val="000000"/>
              </a:solidFill>
              <a:latin typeface="Times New Roman"/>
            </a:endParaRPr>
          </a:p>
          <a:p>
            <a:pPr eaLnBrk="1" hangingPunct="1">
              <a:lnSpc>
                <a:spcPct val="90000"/>
              </a:lnSpc>
              <a:spcBef>
                <a:spcPts val="0"/>
              </a:spcBef>
              <a:buClrTx/>
              <a:buSzTx/>
            </a:pPr>
            <a:r>
              <a:rPr lang="ru-RU" altLang="ru-RU" sz="2400" kern="0" dirty="0" smtClean="0">
                <a:solidFill>
                  <a:srgbClr val="000000"/>
                </a:solidFill>
                <a:latin typeface="Times New Roman"/>
              </a:rPr>
              <a:t>                                                                                     </a:t>
            </a:r>
          </a:p>
          <a:p>
            <a:pPr eaLnBrk="1" hangingPunct="1">
              <a:lnSpc>
                <a:spcPct val="90000"/>
              </a:lnSpc>
              <a:buClrTx/>
              <a:buSzTx/>
            </a:pPr>
            <a:r>
              <a:rPr lang="ru-RU" altLang="ru-RU" sz="2400" kern="0" dirty="0" smtClean="0">
                <a:solidFill>
                  <a:srgbClr val="000000"/>
                </a:solidFill>
                <a:latin typeface="Times New Roman"/>
              </a:rPr>
              <a:t>                                                                 </a:t>
            </a:r>
            <a:endParaRPr lang="ru-RU" altLang="ru-RU" sz="2400" kern="0" dirty="0">
              <a:solidFill>
                <a:srgbClr val="000000"/>
              </a:solidFill>
              <a:latin typeface="Times New Roman"/>
            </a:endParaRPr>
          </a:p>
          <a:p>
            <a:pPr lvl="0" eaLnBrk="1" hangingPunct="1">
              <a:lnSpc>
                <a:spcPct val="90000"/>
              </a:lnSpc>
              <a:buClrTx/>
              <a:buSzTx/>
            </a:pPr>
            <a:endParaRPr lang="ru-RU" altLang="ru-RU" sz="2400" kern="0" dirty="0" smtClean="0">
              <a:solidFill>
                <a:srgbClr val="000000"/>
              </a:solidFill>
              <a:latin typeface="Times New Roman"/>
            </a:endParaRPr>
          </a:p>
          <a:p>
            <a:pPr marL="342900" lvl="0" indent="-342900" eaLnBrk="1" hangingPunct="1">
              <a:lnSpc>
                <a:spcPct val="90000"/>
              </a:lnSpc>
              <a:buClrTx/>
              <a:buSzTx/>
              <a:buFont typeface="Wingdings" pitchFamily="2" charset="2"/>
              <a:buChar char="q"/>
            </a:pPr>
            <a:endParaRPr lang="ru-RU" altLang="ru-RU" sz="2400" kern="0" dirty="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r>
              <a:rPr lang="ru-RU" altLang="ru-RU" sz="2400" kern="0" dirty="0" smtClean="0">
                <a:solidFill>
                  <a:srgbClr val="000000"/>
                </a:solidFill>
                <a:latin typeface="Times New Roman"/>
              </a:rPr>
              <a:t>0909</a:t>
            </a:r>
          </a:p>
          <a:p>
            <a:pPr marL="742950" lvl="1" indent="-285750" eaLnBrk="1" hangingPunct="1">
              <a:lnSpc>
                <a:spcPct val="90000"/>
              </a:lnSpc>
              <a:buClr>
                <a:srgbClr val="D69B80"/>
              </a:buClr>
              <a:buSzTx/>
              <a:buFont typeface="Wingdings" pitchFamily="2" charset="2"/>
              <a:buChar char="ü"/>
            </a:pPr>
            <a:endParaRPr lang="ru-RU" altLang="ru-RU" sz="2400" kern="0" dirty="0" smtClean="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r>
              <a:rPr lang="ru-RU" altLang="ru-RU" sz="2400" kern="0" dirty="0" smtClean="0">
                <a:solidFill>
                  <a:srgbClr val="000000"/>
                </a:solidFill>
                <a:latin typeface="Times New Roman"/>
              </a:rPr>
              <a:t>               </a:t>
            </a:r>
            <a:endParaRPr lang="ru-RU" altLang="ru-RU" sz="2400" kern="0" dirty="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endParaRPr lang="ru-RU" altLang="ru-RU" sz="2400" kern="0" dirty="0" smtClean="0">
              <a:solidFill>
                <a:srgbClr val="000000"/>
              </a:solidFill>
              <a:latin typeface="Times New Roman"/>
            </a:endParaRPr>
          </a:p>
          <a:p>
            <a:pPr marL="0" lvl="1" eaLnBrk="1" hangingPunct="1">
              <a:lnSpc>
                <a:spcPct val="90000"/>
              </a:lnSpc>
              <a:spcBef>
                <a:spcPts val="0"/>
              </a:spcBef>
              <a:buClr>
                <a:srgbClr val="D69B80"/>
              </a:buClr>
              <a:buSzTx/>
              <a:buFont typeface="Wingdings" pitchFamily="2" charset="2"/>
              <a:buChar char="ü"/>
            </a:pPr>
            <a:endParaRPr lang="ru-RU" altLang="ru-RU" sz="2400" kern="0" dirty="0" smtClean="0">
              <a:solidFill>
                <a:srgbClr val="000000"/>
              </a:solidFill>
              <a:latin typeface="Times New Roman"/>
            </a:endParaRPr>
          </a:p>
        </p:txBody>
      </p:sp>
      <p:sp>
        <p:nvSpPr>
          <p:cNvPr id="7" name="Поле 4"/>
          <p:cNvSpPr txBox="1"/>
          <p:nvPr/>
        </p:nvSpPr>
        <p:spPr>
          <a:xfrm>
            <a:off x="1192393" y="2422860"/>
            <a:ext cx="493497" cy="67994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pPr>
            <a:r>
              <a:rPr lang="ru-RU" sz="2400" dirty="0" smtClean="0">
                <a:effectLst/>
                <a:ea typeface="Calibri"/>
                <a:cs typeface="Times New Roman"/>
              </a:rPr>
              <a:t>4</a:t>
            </a:r>
            <a:endParaRPr lang="ru-RU" sz="2400" dirty="0">
              <a:effectLst/>
              <a:ea typeface="Calibri"/>
              <a:cs typeface="Times New Roman"/>
            </a:endParaRPr>
          </a:p>
        </p:txBody>
      </p:sp>
      <p:sp>
        <p:nvSpPr>
          <p:cNvPr id="6" name="Поле 4"/>
          <p:cNvSpPr txBox="1"/>
          <p:nvPr/>
        </p:nvSpPr>
        <p:spPr>
          <a:xfrm>
            <a:off x="1685890" y="2422860"/>
            <a:ext cx="493497" cy="67994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pPr>
            <a:r>
              <a:rPr lang="ru-RU" sz="2400" dirty="0" smtClean="0">
                <a:effectLst/>
                <a:ea typeface="Calibri"/>
                <a:cs typeface="Times New Roman"/>
              </a:rPr>
              <a:t>4</a:t>
            </a:r>
            <a:endParaRPr lang="ru-RU" sz="2400" dirty="0">
              <a:effectLst/>
              <a:ea typeface="Calibri"/>
              <a:cs typeface="Times New Roman"/>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62" y="1509922"/>
            <a:ext cx="8496944" cy="51725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43808" y="6162344"/>
            <a:ext cx="576064" cy="369332"/>
          </a:xfrm>
          <a:prstGeom prst="rect">
            <a:avLst/>
          </a:prstGeom>
          <a:noFill/>
        </p:spPr>
        <p:txBody>
          <a:bodyPr wrap="square" rtlCol="0">
            <a:spAutoFit/>
          </a:bodyPr>
          <a:lstStyle/>
          <a:p>
            <a:r>
              <a:rPr lang="ru-RU" dirty="0" smtClean="0"/>
              <a:t>1</a:t>
            </a:r>
            <a:endParaRPr lang="ru-RU" dirty="0"/>
          </a:p>
        </p:txBody>
      </p:sp>
      <p:sp>
        <p:nvSpPr>
          <p:cNvPr id="9" name="TextBox 8"/>
          <p:cNvSpPr txBox="1"/>
          <p:nvPr/>
        </p:nvSpPr>
        <p:spPr>
          <a:xfrm>
            <a:off x="6732240" y="6162344"/>
            <a:ext cx="576064" cy="369332"/>
          </a:xfrm>
          <a:prstGeom prst="rect">
            <a:avLst/>
          </a:prstGeom>
          <a:noFill/>
        </p:spPr>
        <p:txBody>
          <a:bodyPr wrap="square" rtlCol="0">
            <a:spAutoFit/>
          </a:bodyPr>
          <a:lstStyle/>
          <a:p>
            <a:r>
              <a:rPr lang="ru-RU" dirty="0" smtClean="0"/>
              <a:t>4</a:t>
            </a:r>
            <a:endParaRPr lang="ru-RU" dirty="0"/>
          </a:p>
        </p:txBody>
      </p:sp>
    </p:spTree>
    <p:extLst>
      <p:ext uri="{BB962C8B-B14F-4D97-AF65-F5344CB8AC3E}">
        <p14:creationId xmlns:p14="http://schemas.microsoft.com/office/powerpoint/2010/main" val="201679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363272" cy="576064"/>
          </a:xfrm>
        </p:spPr>
        <p:txBody>
          <a:bodyPr>
            <a:noAutofit/>
          </a:bodyPr>
          <a:lstStyle/>
          <a:p>
            <a:pPr algn="ctr"/>
            <a:r>
              <a:rPr lang="ru-RU" sz="3600" dirty="0" smtClean="0"/>
              <a:t>Часть 1.     Структура по форме</a:t>
            </a:r>
            <a:endParaRPr lang="ru-RU" sz="3600" dirty="0"/>
          </a:p>
        </p:txBody>
      </p:sp>
      <p:sp>
        <p:nvSpPr>
          <p:cNvPr id="3" name="Текст 2"/>
          <p:cNvSpPr>
            <a:spLocks noGrp="1"/>
          </p:cNvSpPr>
          <p:nvPr>
            <p:ph type="body" sz="half" idx="2"/>
          </p:nvPr>
        </p:nvSpPr>
        <p:spPr>
          <a:xfrm>
            <a:off x="179512" y="692695"/>
            <a:ext cx="8712967" cy="5999935"/>
          </a:xfrm>
          <a:ln>
            <a:solidFill>
              <a:schemeClr val="tx1">
                <a:alpha val="6000"/>
              </a:schemeClr>
            </a:solidFill>
          </a:ln>
        </p:spPr>
        <p:txBody>
          <a:bodyPr>
            <a:noAutofit/>
          </a:bodyPr>
          <a:lstStyle/>
          <a:p>
            <a:pPr eaLnBrk="1" hangingPunct="1">
              <a:lnSpc>
                <a:spcPct val="90000"/>
              </a:lnSpc>
              <a:buClrTx/>
              <a:buSzTx/>
            </a:pPr>
            <a:r>
              <a:rPr lang="ru-RU" altLang="ru-RU" sz="2800" u="sng" kern="0" dirty="0" smtClean="0">
                <a:solidFill>
                  <a:schemeClr val="bg1"/>
                </a:solidFill>
                <a:latin typeface="Times New Roman"/>
              </a:rPr>
              <a:t>Примеры заданий</a:t>
            </a:r>
            <a:r>
              <a:rPr lang="ru-RU" altLang="ru-RU" sz="2400" kern="0" dirty="0" smtClean="0">
                <a:solidFill>
                  <a:srgbClr val="000000"/>
                </a:solidFill>
                <a:latin typeface="Times New Roman"/>
              </a:rPr>
              <a:t> на </a:t>
            </a:r>
            <a:r>
              <a:rPr lang="ru-RU" altLang="ru-RU" sz="2400" kern="0" dirty="0">
                <a:solidFill>
                  <a:srgbClr val="000000"/>
                </a:solidFill>
                <a:latin typeface="Times New Roman"/>
              </a:rPr>
              <a:t>соответствие</a:t>
            </a:r>
            <a:endParaRPr lang="ru-RU" altLang="ru-RU" sz="2400" kern="0" dirty="0" smtClean="0">
              <a:solidFill>
                <a:schemeClr val="accent2">
                  <a:lumMod val="50000"/>
                </a:schemeClr>
              </a:solidFill>
              <a:latin typeface="Times New Roman"/>
            </a:endParaRPr>
          </a:p>
          <a:p>
            <a:pPr eaLnBrk="1" hangingPunct="1">
              <a:lnSpc>
                <a:spcPct val="90000"/>
              </a:lnSpc>
              <a:buClrTx/>
              <a:buSzTx/>
            </a:pPr>
            <a:r>
              <a:rPr lang="ru-RU" altLang="ru-RU" sz="2400" kern="0" dirty="0" smtClean="0">
                <a:solidFill>
                  <a:schemeClr val="bg1"/>
                </a:solidFill>
                <a:latin typeface="Times New Roman"/>
              </a:rPr>
              <a:t>        № 11.</a:t>
            </a:r>
            <a:r>
              <a:rPr lang="ru-RU" altLang="ru-RU" sz="2400" kern="0" dirty="0" smtClean="0">
                <a:solidFill>
                  <a:srgbClr val="000000"/>
                </a:solidFill>
                <a:latin typeface="Times New Roman"/>
              </a:rPr>
              <a:t> </a:t>
            </a:r>
            <a:endParaRPr lang="ru-RU" altLang="ru-RU" sz="2400" kern="0" dirty="0">
              <a:solidFill>
                <a:srgbClr val="000000"/>
              </a:solidFill>
              <a:latin typeface="Times New Roman"/>
            </a:endParaRPr>
          </a:p>
          <a:p>
            <a:pPr eaLnBrk="1" hangingPunct="1">
              <a:lnSpc>
                <a:spcPct val="90000"/>
              </a:lnSpc>
              <a:buClrTx/>
              <a:buSzTx/>
            </a:pPr>
            <a:endParaRPr lang="ru-RU" altLang="ru-RU" sz="2400" kern="0" dirty="0">
              <a:solidFill>
                <a:srgbClr val="000000"/>
              </a:solidFill>
              <a:latin typeface="Times New Roman"/>
            </a:endParaRPr>
          </a:p>
          <a:p>
            <a:pPr eaLnBrk="1" hangingPunct="1">
              <a:lnSpc>
                <a:spcPct val="90000"/>
              </a:lnSpc>
              <a:buClrTx/>
              <a:buSzTx/>
            </a:pPr>
            <a:r>
              <a:rPr lang="ru-RU" altLang="ru-RU" sz="2400" kern="0" dirty="0">
                <a:solidFill>
                  <a:srgbClr val="000000"/>
                </a:solidFill>
                <a:latin typeface="Times New Roman"/>
              </a:rPr>
              <a:t> </a:t>
            </a:r>
            <a:endParaRPr lang="ru-RU" altLang="ru-RU" sz="2400" kern="0" dirty="0" smtClean="0">
              <a:solidFill>
                <a:srgbClr val="000000"/>
              </a:solidFill>
              <a:latin typeface="Times New Roman"/>
            </a:endParaRPr>
          </a:p>
          <a:p>
            <a:pPr eaLnBrk="1" hangingPunct="1">
              <a:lnSpc>
                <a:spcPct val="90000"/>
              </a:lnSpc>
              <a:buClrTx/>
              <a:buSzTx/>
            </a:pPr>
            <a:endParaRPr lang="ru-RU" altLang="ru-RU" sz="2400" kern="0" dirty="0" smtClean="0">
              <a:solidFill>
                <a:srgbClr val="000000"/>
              </a:solidFill>
              <a:latin typeface="Times New Roman"/>
            </a:endParaRPr>
          </a:p>
          <a:p>
            <a:pPr eaLnBrk="1" hangingPunct="1">
              <a:lnSpc>
                <a:spcPct val="90000"/>
              </a:lnSpc>
              <a:spcBef>
                <a:spcPts val="0"/>
              </a:spcBef>
              <a:buClrTx/>
              <a:buSzTx/>
            </a:pPr>
            <a:r>
              <a:rPr lang="ru-RU" altLang="ru-RU" sz="2400" kern="0" dirty="0" smtClean="0">
                <a:solidFill>
                  <a:srgbClr val="000000"/>
                </a:solidFill>
                <a:latin typeface="Times New Roman"/>
              </a:rPr>
              <a:t>                                                                                     </a:t>
            </a:r>
          </a:p>
          <a:p>
            <a:pPr eaLnBrk="1" hangingPunct="1">
              <a:lnSpc>
                <a:spcPct val="90000"/>
              </a:lnSpc>
              <a:buClrTx/>
              <a:buSzTx/>
            </a:pPr>
            <a:r>
              <a:rPr lang="ru-RU" altLang="ru-RU" sz="2400" kern="0" dirty="0" smtClean="0">
                <a:solidFill>
                  <a:srgbClr val="000000"/>
                </a:solidFill>
                <a:latin typeface="Times New Roman"/>
              </a:rPr>
              <a:t>                                                                 </a:t>
            </a:r>
            <a:endParaRPr lang="ru-RU" altLang="ru-RU" sz="2400" kern="0" dirty="0">
              <a:solidFill>
                <a:srgbClr val="000000"/>
              </a:solidFill>
              <a:latin typeface="Times New Roman"/>
            </a:endParaRPr>
          </a:p>
          <a:p>
            <a:pPr lvl="0" eaLnBrk="1" hangingPunct="1">
              <a:lnSpc>
                <a:spcPct val="90000"/>
              </a:lnSpc>
              <a:buClrTx/>
              <a:buSzTx/>
            </a:pPr>
            <a:endParaRPr lang="ru-RU" altLang="ru-RU" sz="2400" kern="0" dirty="0" smtClean="0">
              <a:solidFill>
                <a:srgbClr val="000000"/>
              </a:solidFill>
              <a:latin typeface="Times New Roman"/>
            </a:endParaRPr>
          </a:p>
          <a:p>
            <a:pPr marL="342900" lvl="0" indent="-342900" eaLnBrk="1" hangingPunct="1">
              <a:lnSpc>
                <a:spcPct val="90000"/>
              </a:lnSpc>
              <a:buClrTx/>
              <a:buSzTx/>
              <a:buFont typeface="Wingdings" pitchFamily="2" charset="2"/>
              <a:buChar char="q"/>
            </a:pPr>
            <a:endParaRPr lang="ru-RU" altLang="ru-RU" sz="2400" kern="0" dirty="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endParaRPr lang="ru-RU" altLang="ru-RU" sz="2400" kern="0" dirty="0" smtClean="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r>
              <a:rPr lang="ru-RU" altLang="ru-RU" sz="2400" kern="0" dirty="0" smtClean="0">
                <a:solidFill>
                  <a:srgbClr val="000000"/>
                </a:solidFill>
                <a:latin typeface="Times New Roman"/>
              </a:rPr>
              <a:t>               </a:t>
            </a:r>
            <a:endParaRPr lang="ru-RU" altLang="ru-RU" sz="2400" kern="0" dirty="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endParaRPr lang="ru-RU" altLang="ru-RU" sz="2400" kern="0" dirty="0" smtClean="0">
              <a:solidFill>
                <a:srgbClr val="000000"/>
              </a:solidFill>
              <a:latin typeface="Times New Roman"/>
            </a:endParaRPr>
          </a:p>
          <a:p>
            <a:pPr marL="0" lvl="1" eaLnBrk="1" hangingPunct="1">
              <a:lnSpc>
                <a:spcPct val="90000"/>
              </a:lnSpc>
              <a:spcBef>
                <a:spcPts val="0"/>
              </a:spcBef>
              <a:buClr>
                <a:srgbClr val="D69B80"/>
              </a:buClr>
              <a:buSzTx/>
              <a:buFont typeface="Wingdings" pitchFamily="2" charset="2"/>
              <a:buChar char="ü"/>
            </a:pPr>
            <a:endParaRPr lang="ru-RU" altLang="ru-RU" sz="2400" kern="0" dirty="0" smtClean="0">
              <a:solidFill>
                <a:srgbClr val="000000"/>
              </a:solidFill>
              <a:latin typeface="Times New Roman"/>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496944" cy="48965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771800" y="5877272"/>
            <a:ext cx="576064" cy="369332"/>
          </a:xfrm>
          <a:prstGeom prst="rect">
            <a:avLst/>
          </a:prstGeom>
          <a:noFill/>
        </p:spPr>
        <p:txBody>
          <a:bodyPr wrap="square" rtlCol="0">
            <a:spAutoFit/>
          </a:bodyPr>
          <a:lstStyle/>
          <a:p>
            <a:r>
              <a:rPr lang="ru-RU" dirty="0" smtClean="0"/>
              <a:t>3</a:t>
            </a:r>
            <a:endParaRPr lang="ru-RU" dirty="0"/>
          </a:p>
        </p:txBody>
      </p:sp>
      <p:sp>
        <p:nvSpPr>
          <p:cNvPr id="6" name="TextBox 5"/>
          <p:cNvSpPr txBox="1"/>
          <p:nvPr/>
        </p:nvSpPr>
        <p:spPr>
          <a:xfrm>
            <a:off x="5292080" y="5874444"/>
            <a:ext cx="576064" cy="369332"/>
          </a:xfrm>
          <a:prstGeom prst="rect">
            <a:avLst/>
          </a:prstGeom>
          <a:noFill/>
        </p:spPr>
        <p:txBody>
          <a:bodyPr wrap="square" rtlCol="0">
            <a:spAutoFit/>
          </a:bodyPr>
          <a:lstStyle/>
          <a:p>
            <a:r>
              <a:rPr lang="ru-RU" dirty="0" smtClean="0"/>
              <a:t>1</a:t>
            </a:r>
            <a:endParaRPr lang="ru-RU" dirty="0"/>
          </a:p>
        </p:txBody>
      </p:sp>
    </p:spTree>
    <p:extLst>
      <p:ext uri="{BB962C8B-B14F-4D97-AF65-F5344CB8AC3E}">
        <p14:creationId xmlns:p14="http://schemas.microsoft.com/office/powerpoint/2010/main" val="250212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363272" cy="576064"/>
          </a:xfrm>
        </p:spPr>
        <p:txBody>
          <a:bodyPr>
            <a:noAutofit/>
          </a:bodyPr>
          <a:lstStyle/>
          <a:p>
            <a:pPr algn="ctr"/>
            <a:r>
              <a:rPr lang="ru-RU" sz="3600" dirty="0" smtClean="0"/>
              <a:t>Часть 1.     Структура по форме</a:t>
            </a:r>
            <a:endParaRPr lang="ru-RU" sz="3600" dirty="0"/>
          </a:p>
        </p:txBody>
      </p:sp>
      <p:sp>
        <p:nvSpPr>
          <p:cNvPr id="3" name="Текст 2"/>
          <p:cNvSpPr>
            <a:spLocks noGrp="1"/>
          </p:cNvSpPr>
          <p:nvPr>
            <p:ph type="body" sz="half" idx="2"/>
          </p:nvPr>
        </p:nvSpPr>
        <p:spPr>
          <a:xfrm>
            <a:off x="179512" y="692695"/>
            <a:ext cx="8712967" cy="5999935"/>
          </a:xfrm>
          <a:ln>
            <a:solidFill>
              <a:schemeClr val="tx1">
                <a:alpha val="6000"/>
              </a:schemeClr>
            </a:solidFill>
          </a:ln>
        </p:spPr>
        <p:txBody>
          <a:bodyPr>
            <a:noAutofit/>
          </a:bodyPr>
          <a:lstStyle/>
          <a:p>
            <a:pPr eaLnBrk="1" hangingPunct="1">
              <a:lnSpc>
                <a:spcPct val="90000"/>
              </a:lnSpc>
              <a:buClrTx/>
              <a:buSzTx/>
            </a:pPr>
            <a:r>
              <a:rPr lang="ru-RU" altLang="ru-RU" sz="2800" u="sng" kern="0" dirty="0" smtClean="0">
                <a:solidFill>
                  <a:schemeClr val="bg1"/>
                </a:solidFill>
                <a:latin typeface="Times New Roman"/>
              </a:rPr>
              <a:t>Примеры заданий</a:t>
            </a:r>
            <a:r>
              <a:rPr lang="ru-RU" altLang="ru-RU" sz="2400" kern="0" dirty="0" smtClean="0">
                <a:solidFill>
                  <a:srgbClr val="000000"/>
                </a:solidFill>
                <a:latin typeface="Times New Roman"/>
              </a:rPr>
              <a:t> на </a:t>
            </a:r>
            <a:r>
              <a:rPr lang="ru-RU" altLang="ru-RU" sz="2400" kern="0" dirty="0">
                <a:solidFill>
                  <a:srgbClr val="000000"/>
                </a:solidFill>
                <a:latin typeface="Times New Roman"/>
              </a:rPr>
              <a:t>соответствие</a:t>
            </a:r>
            <a:endParaRPr lang="ru-RU" altLang="ru-RU" sz="2400" kern="0" dirty="0" smtClean="0">
              <a:solidFill>
                <a:schemeClr val="accent2">
                  <a:lumMod val="50000"/>
                </a:schemeClr>
              </a:solidFill>
              <a:latin typeface="Times New Roman"/>
            </a:endParaRPr>
          </a:p>
          <a:p>
            <a:pPr eaLnBrk="1" hangingPunct="1">
              <a:lnSpc>
                <a:spcPct val="90000"/>
              </a:lnSpc>
              <a:buClrTx/>
              <a:buSzTx/>
            </a:pPr>
            <a:r>
              <a:rPr lang="ru-RU" altLang="ru-RU" sz="2400" kern="0" dirty="0" smtClean="0">
                <a:solidFill>
                  <a:schemeClr val="bg1"/>
                </a:solidFill>
                <a:latin typeface="Times New Roman"/>
              </a:rPr>
              <a:t>        № 18.</a:t>
            </a:r>
            <a:endParaRPr lang="ru-RU" altLang="ru-RU" sz="2400" kern="0" dirty="0">
              <a:solidFill>
                <a:srgbClr val="000000"/>
              </a:solidFill>
              <a:latin typeface="Times New Roman"/>
            </a:endParaRPr>
          </a:p>
          <a:p>
            <a:pPr eaLnBrk="1" hangingPunct="1">
              <a:lnSpc>
                <a:spcPct val="90000"/>
              </a:lnSpc>
              <a:buClrTx/>
              <a:buSzTx/>
            </a:pPr>
            <a:endParaRPr lang="ru-RU" altLang="ru-RU" sz="2400" kern="0" dirty="0">
              <a:solidFill>
                <a:srgbClr val="000000"/>
              </a:solidFill>
              <a:latin typeface="Times New Roman"/>
            </a:endParaRPr>
          </a:p>
          <a:p>
            <a:pPr eaLnBrk="1" hangingPunct="1">
              <a:lnSpc>
                <a:spcPct val="90000"/>
              </a:lnSpc>
              <a:buClrTx/>
              <a:buSzTx/>
            </a:pPr>
            <a:r>
              <a:rPr lang="ru-RU" altLang="ru-RU" sz="2400" kern="0" dirty="0">
                <a:solidFill>
                  <a:srgbClr val="000000"/>
                </a:solidFill>
                <a:latin typeface="Times New Roman"/>
              </a:rPr>
              <a:t> </a:t>
            </a:r>
            <a:endParaRPr lang="ru-RU" altLang="ru-RU" sz="2400" kern="0" dirty="0" smtClean="0">
              <a:solidFill>
                <a:srgbClr val="000000"/>
              </a:solidFill>
              <a:latin typeface="Times New Roman"/>
            </a:endParaRPr>
          </a:p>
          <a:p>
            <a:pPr eaLnBrk="1" hangingPunct="1">
              <a:lnSpc>
                <a:spcPct val="90000"/>
              </a:lnSpc>
              <a:buClrTx/>
              <a:buSzTx/>
            </a:pPr>
            <a:endParaRPr lang="ru-RU" altLang="ru-RU" sz="2400" kern="0" dirty="0" smtClean="0">
              <a:solidFill>
                <a:srgbClr val="000000"/>
              </a:solidFill>
              <a:latin typeface="Times New Roman"/>
            </a:endParaRPr>
          </a:p>
          <a:p>
            <a:pPr eaLnBrk="1" hangingPunct="1">
              <a:lnSpc>
                <a:spcPct val="90000"/>
              </a:lnSpc>
              <a:spcBef>
                <a:spcPts val="0"/>
              </a:spcBef>
              <a:buClrTx/>
              <a:buSzTx/>
            </a:pPr>
            <a:r>
              <a:rPr lang="ru-RU" altLang="ru-RU" sz="2400" kern="0" dirty="0" smtClean="0">
                <a:solidFill>
                  <a:srgbClr val="000000"/>
                </a:solidFill>
                <a:latin typeface="Times New Roman"/>
              </a:rPr>
              <a:t>                                                                                     </a:t>
            </a:r>
          </a:p>
          <a:p>
            <a:pPr eaLnBrk="1" hangingPunct="1">
              <a:lnSpc>
                <a:spcPct val="90000"/>
              </a:lnSpc>
              <a:buClrTx/>
              <a:buSzTx/>
            </a:pPr>
            <a:r>
              <a:rPr lang="ru-RU" altLang="ru-RU" sz="2400" kern="0" dirty="0" smtClean="0">
                <a:solidFill>
                  <a:srgbClr val="000000"/>
                </a:solidFill>
                <a:latin typeface="Times New Roman"/>
              </a:rPr>
              <a:t>                                                                 </a:t>
            </a:r>
            <a:endParaRPr lang="ru-RU" altLang="ru-RU" sz="2400" kern="0" dirty="0">
              <a:solidFill>
                <a:srgbClr val="000000"/>
              </a:solidFill>
              <a:latin typeface="Times New Roman"/>
            </a:endParaRPr>
          </a:p>
          <a:p>
            <a:pPr lvl="0" eaLnBrk="1" hangingPunct="1">
              <a:lnSpc>
                <a:spcPct val="90000"/>
              </a:lnSpc>
              <a:buClrTx/>
              <a:buSzTx/>
            </a:pPr>
            <a:endParaRPr lang="ru-RU" altLang="ru-RU" sz="2400" kern="0" dirty="0" smtClean="0">
              <a:solidFill>
                <a:srgbClr val="000000"/>
              </a:solidFill>
              <a:latin typeface="Times New Roman"/>
            </a:endParaRPr>
          </a:p>
          <a:p>
            <a:pPr marL="342900" lvl="0" indent="-342900" eaLnBrk="1" hangingPunct="1">
              <a:lnSpc>
                <a:spcPct val="90000"/>
              </a:lnSpc>
              <a:buClrTx/>
              <a:buSzTx/>
              <a:buFont typeface="Wingdings" pitchFamily="2" charset="2"/>
              <a:buChar char="q"/>
            </a:pPr>
            <a:endParaRPr lang="ru-RU" altLang="ru-RU" sz="2400" kern="0" dirty="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endParaRPr lang="ru-RU" altLang="ru-RU" sz="2400" kern="0" dirty="0" smtClean="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r>
              <a:rPr lang="ru-RU" altLang="ru-RU" sz="2400" kern="0" dirty="0" smtClean="0">
                <a:solidFill>
                  <a:srgbClr val="000000"/>
                </a:solidFill>
                <a:latin typeface="Times New Roman"/>
              </a:rPr>
              <a:t>               </a:t>
            </a:r>
            <a:endParaRPr lang="ru-RU" altLang="ru-RU" sz="2400" kern="0" dirty="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endParaRPr lang="ru-RU" altLang="ru-RU" sz="2400" kern="0" dirty="0" smtClean="0">
              <a:solidFill>
                <a:srgbClr val="000000"/>
              </a:solidFill>
              <a:latin typeface="Times New Roman"/>
            </a:endParaRPr>
          </a:p>
          <a:p>
            <a:pPr marL="0" lvl="1" eaLnBrk="1" hangingPunct="1">
              <a:lnSpc>
                <a:spcPct val="90000"/>
              </a:lnSpc>
              <a:spcBef>
                <a:spcPts val="0"/>
              </a:spcBef>
              <a:buClr>
                <a:srgbClr val="D69B80"/>
              </a:buClr>
              <a:buSzTx/>
              <a:buFont typeface="Wingdings" pitchFamily="2" charset="2"/>
              <a:buChar char="ü"/>
            </a:pPr>
            <a:endParaRPr lang="ru-RU" altLang="ru-RU" sz="2400" kern="0" dirty="0" smtClean="0">
              <a:solidFill>
                <a:srgbClr val="000000"/>
              </a:solidFill>
              <a:latin typeface="Times New Roman"/>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84" y="1556791"/>
            <a:ext cx="8424936" cy="52175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1450490521"/>
              </p:ext>
            </p:extLst>
          </p:nvPr>
        </p:nvGraphicFramePr>
        <p:xfrm>
          <a:off x="5004048" y="5733256"/>
          <a:ext cx="1872208" cy="864230"/>
        </p:xfrm>
        <a:graphic>
          <a:graphicData uri="http://schemas.openxmlformats.org/drawingml/2006/table">
            <a:tbl>
              <a:tblPr firstRow="1" firstCol="1" bandRow="1"/>
              <a:tblGrid>
                <a:gridCol w="936104"/>
                <a:gridCol w="936104"/>
              </a:tblGrid>
              <a:tr h="432115">
                <a:tc>
                  <a:txBody>
                    <a:bodyPr/>
                    <a:lstStyle/>
                    <a:p>
                      <a:pPr algn="ctr">
                        <a:lnSpc>
                          <a:spcPts val="1125"/>
                        </a:lnSpc>
                        <a:spcAft>
                          <a:spcPts val="0"/>
                        </a:spcAft>
                      </a:pPr>
                      <a:r>
                        <a:rPr lang="ru-RU" sz="2400" dirty="0">
                          <a:effectLst/>
                          <a:latin typeface="Times New Roman"/>
                          <a:ea typeface="Times New Roman"/>
                        </a:rPr>
                        <a:t>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25"/>
                        </a:lnSpc>
                        <a:spcAft>
                          <a:spcPts val="0"/>
                        </a:spcAft>
                      </a:pPr>
                      <a:r>
                        <a:rPr lang="ru-RU" sz="2400" dirty="0">
                          <a:effectLst/>
                          <a:latin typeface="Times New Roman"/>
                          <a:ea typeface="Times New Roman"/>
                        </a:rPr>
                        <a:t>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115">
                <a:tc>
                  <a:txBody>
                    <a:bodyPr/>
                    <a:lstStyle/>
                    <a:p>
                      <a:pPr algn="ctr">
                        <a:lnSpc>
                          <a:spcPts val="1125"/>
                        </a:lnSpc>
                        <a:spcAft>
                          <a:spcPts val="0"/>
                        </a:spcAft>
                      </a:pPr>
                      <a:r>
                        <a:rPr lang="ru-RU" sz="2400" dirty="0" smtClean="0">
                          <a:solidFill>
                            <a:srgbClr val="0070C0"/>
                          </a:solidFill>
                          <a:effectLst/>
                          <a:latin typeface="Times New Roman"/>
                          <a:ea typeface="Times New Roman"/>
                        </a:rPr>
                        <a:t>4</a:t>
                      </a:r>
                      <a:r>
                        <a:rPr lang="ru-RU" sz="24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25"/>
                        </a:lnSpc>
                        <a:spcAft>
                          <a:spcPts val="0"/>
                        </a:spcAft>
                      </a:pPr>
                      <a:r>
                        <a:rPr lang="ru-RU" sz="2400" dirty="0" smtClean="0">
                          <a:solidFill>
                            <a:srgbClr val="0070C0"/>
                          </a:solidFill>
                          <a:effectLst/>
                          <a:latin typeface="Times New Roman"/>
                          <a:ea typeface="Times New Roman"/>
                        </a:rPr>
                        <a:t>1</a:t>
                      </a:r>
                      <a:r>
                        <a:rPr lang="ru-RU" sz="2400" dirty="0">
                          <a:solidFill>
                            <a:srgbClr val="0070C0"/>
                          </a:solidFill>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294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363272" cy="576064"/>
          </a:xfrm>
        </p:spPr>
        <p:txBody>
          <a:bodyPr>
            <a:noAutofit/>
          </a:bodyPr>
          <a:lstStyle/>
          <a:p>
            <a:pPr algn="ctr"/>
            <a:r>
              <a:rPr lang="ru-RU" sz="3600" dirty="0" smtClean="0"/>
              <a:t>Часть 1.     Структура по форме</a:t>
            </a:r>
            <a:endParaRPr lang="ru-RU" sz="3600" dirty="0"/>
          </a:p>
        </p:txBody>
      </p:sp>
      <p:sp>
        <p:nvSpPr>
          <p:cNvPr id="3" name="Текст 2"/>
          <p:cNvSpPr>
            <a:spLocks noGrp="1"/>
          </p:cNvSpPr>
          <p:nvPr>
            <p:ph type="body" sz="half" idx="2"/>
          </p:nvPr>
        </p:nvSpPr>
        <p:spPr>
          <a:xfrm>
            <a:off x="179512" y="692695"/>
            <a:ext cx="8712967" cy="5999935"/>
          </a:xfrm>
          <a:ln>
            <a:solidFill>
              <a:schemeClr val="tx1">
                <a:alpha val="6000"/>
              </a:schemeClr>
            </a:solidFill>
          </a:ln>
        </p:spPr>
        <p:txBody>
          <a:bodyPr>
            <a:noAutofit/>
          </a:bodyPr>
          <a:lstStyle/>
          <a:p>
            <a:pPr marL="0" lvl="1" eaLnBrk="1" hangingPunct="1">
              <a:lnSpc>
                <a:spcPct val="90000"/>
              </a:lnSpc>
              <a:buClrTx/>
              <a:buSzTx/>
            </a:pPr>
            <a:r>
              <a:rPr lang="ru-RU" altLang="ru-RU" sz="2800" u="sng" kern="0" dirty="0" smtClean="0">
                <a:solidFill>
                  <a:schemeClr val="bg1"/>
                </a:solidFill>
                <a:latin typeface="Times New Roman"/>
              </a:rPr>
              <a:t>Примеры заданий</a:t>
            </a:r>
            <a:r>
              <a:rPr lang="ru-RU" altLang="ru-RU" sz="2400" kern="0" dirty="0" smtClean="0">
                <a:solidFill>
                  <a:srgbClr val="000000"/>
                </a:solidFill>
                <a:latin typeface="Times New Roman"/>
              </a:rPr>
              <a:t> </a:t>
            </a:r>
            <a:r>
              <a:rPr lang="ru-RU" altLang="ru-RU" sz="2400" kern="0" dirty="0">
                <a:solidFill>
                  <a:srgbClr val="000000"/>
                </a:solidFill>
                <a:latin typeface="Times New Roman"/>
              </a:rPr>
              <a:t>с записью краткого ответа в виде числа</a:t>
            </a:r>
          </a:p>
          <a:p>
            <a:pPr eaLnBrk="1" hangingPunct="1">
              <a:lnSpc>
                <a:spcPct val="90000"/>
              </a:lnSpc>
              <a:buClrTx/>
              <a:buSzTx/>
            </a:pPr>
            <a:r>
              <a:rPr lang="ru-RU" altLang="ru-RU" sz="2400" kern="0" dirty="0" smtClean="0">
                <a:solidFill>
                  <a:schemeClr val="bg1"/>
                </a:solidFill>
                <a:latin typeface="Times New Roman"/>
              </a:rPr>
              <a:t>№ 15. </a:t>
            </a:r>
            <a:endParaRPr lang="ru-RU" altLang="ru-RU" sz="2400" kern="0" dirty="0">
              <a:solidFill>
                <a:srgbClr val="000000"/>
              </a:solidFill>
              <a:latin typeface="Times New Roman"/>
            </a:endParaRPr>
          </a:p>
          <a:p>
            <a:pPr eaLnBrk="1" hangingPunct="1">
              <a:lnSpc>
                <a:spcPct val="90000"/>
              </a:lnSpc>
              <a:buClrTx/>
              <a:buSzTx/>
            </a:pPr>
            <a:r>
              <a:rPr lang="ru-RU" altLang="ru-RU" sz="2400" kern="0" dirty="0">
                <a:solidFill>
                  <a:srgbClr val="000000"/>
                </a:solidFill>
                <a:latin typeface="Times New Roman"/>
              </a:rPr>
              <a:t> </a:t>
            </a:r>
            <a:endParaRPr lang="ru-RU" altLang="ru-RU" sz="2400" kern="0" dirty="0" smtClean="0">
              <a:solidFill>
                <a:srgbClr val="000000"/>
              </a:solidFill>
              <a:latin typeface="Times New Roman"/>
            </a:endParaRPr>
          </a:p>
          <a:p>
            <a:pPr eaLnBrk="1" hangingPunct="1">
              <a:lnSpc>
                <a:spcPct val="90000"/>
              </a:lnSpc>
              <a:buClrTx/>
              <a:buSzTx/>
            </a:pPr>
            <a:endParaRPr lang="ru-RU" altLang="ru-RU" sz="2400" kern="0" dirty="0" smtClean="0">
              <a:solidFill>
                <a:srgbClr val="000000"/>
              </a:solidFill>
              <a:latin typeface="Times New Roman"/>
            </a:endParaRPr>
          </a:p>
          <a:p>
            <a:pPr eaLnBrk="1" hangingPunct="1">
              <a:lnSpc>
                <a:spcPct val="90000"/>
              </a:lnSpc>
              <a:spcBef>
                <a:spcPts val="0"/>
              </a:spcBef>
              <a:buClrTx/>
              <a:buSzTx/>
            </a:pPr>
            <a:r>
              <a:rPr lang="ru-RU" altLang="ru-RU" sz="2400" kern="0" dirty="0" smtClean="0">
                <a:solidFill>
                  <a:srgbClr val="000000"/>
                </a:solidFill>
                <a:latin typeface="Times New Roman"/>
              </a:rPr>
              <a:t>                                                                                     </a:t>
            </a:r>
          </a:p>
          <a:p>
            <a:pPr eaLnBrk="1" hangingPunct="1">
              <a:lnSpc>
                <a:spcPct val="90000"/>
              </a:lnSpc>
              <a:buClrTx/>
              <a:buSzTx/>
            </a:pPr>
            <a:r>
              <a:rPr lang="ru-RU" altLang="ru-RU" sz="2400" kern="0" dirty="0" smtClean="0">
                <a:solidFill>
                  <a:srgbClr val="000000"/>
                </a:solidFill>
                <a:latin typeface="Times New Roman"/>
              </a:rPr>
              <a:t>                                                                 </a:t>
            </a:r>
            <a:endParaRPr lang="ru-RU" altLang="ru-RU" sz="2400" kern="0" dirty="0">
              <a:solidFill>
                <a:srgbClr val="000000"/>
              </a:solidFill>
              <a:latin typeface="Times New Roman"/>
            </a:endParaRPr>
          </a:p>
          <a:p>
            <a:pPr lvl="0" eaLnBrk="1" hangingPunct="1">
              <a:lnSpc>
                <a:spcPct val="90000"/>
              </a:lnSpc>
              <a:buClrTx/>
              <a:buSzTx/>
            </a:pPr>
            <a:endParaRPr lang="ru-RU" altLang="ru-RU" sz="2400" kern="0" dirty="0" smtClean="0">
              <a:solidFill>
                <a:srgbClr val="000000"/>
              </a:solidFill>
              <a:latin typeface="Times New Roman"/>
            </a:endParaRPr>
          </a:p>
          <a:p>
            <a:pPr marL="342900" lvl="0" indent="-342900" eaLnBrk="1" hangingPunct="1">
              <a:lnSpc>
                <a:spcPct val="90000"/>
              </a:lnSpc>
              <a:buClrTx/>
              <a:buSzTx/>
              <a:buFont typeface="Wingdings" pitchFamily="2" charset="2"/>
              <a:buChar char="q"/>
            </a:pPr>
            <a:endParaRPr lang="ru-RU" altLang="ru-RU" sz="2400" kern="0" dirty="0">
              <a:solidFill>
                <a:srgbClr val="000000"/>
              </a:solidFill>
              <a:latin typeface="Times New Roman"/>
            </a:endParaRPr>
          </a:p>
          <a:p>
            <a:pPr lvl="1" eaLnBrk="1" hangingPunct="1">
              <a:lnSpc>
                <a:spcPct val="90000"/>
              </a:lnSpc>
              <a:buClr>
                <a:srgbClr val="D69B80"/>
              </a:buClr>
              <a:buSzTx/>
            </a:pPr>
            <a:endParaRPr lang="ru-RU" altLang="ru-RU" sz="2400" kern="0" dirty="0" smtClean="0">
              <a:solidFill>
                <a:srgbClr val="000000"/>
              </a:solidFill>
              <a:latin typeface="Times New Roman"/>
            </a:endParaRPr>
          </a:p>
          <a:p>
            <a:pPr marL="0" lvl="1" eaLnBrk="1" hangingPunct="1">
              <a:lnSpc>
                <a:spcPct val="90000"/>
              </a:lnSpc>
              <a:spcBef>
                <a:spcPts val="0"/>
              </a:spcBef>
              <a:buClr>
                <a:srgbClr val="D69B80"/>
              </a:buClr>
              <a:buSzTx/>
              <a:buFont typeface="Wingdings" pitchFamily="2" charset="2"/>
              <a:buChar char="ü"/>
            </a:pPr>
            <a:endParaRPr lang="ru-RU" altLang="ru-RU" sz="2400" kern="0" dirty="0" smtClean="0">
              <a:solidFill>
                <a:srgbClr val="000000"/>
              </a:solidFill>
              <a:latin typeface="Times New Roman"/>
            </a:endParaRPr>
          </a:p>
          <a:p>
            <a:pPr marL="0" lvl="1" eaLnBrk="1" hangingPunct="1">
              <a:lnSpc>
                <a:spcPct val="90000"/>
              </a:lnSpc>
              <a:spcBef>
                <a:spcPts val="0"/>
              </a:spcBef>
              <a:buClr>
                <a:srgbClr val="D69B80"/>
              </a:buClr>
              <a:buSzTx/>
              <a:buFont typeface="Wingdings" pitchFamily="2" charset="2"/>
              <a:buChar char="ü"/>
            </a:pPr>
            <a:r>
              <a:rPr lang="ru-RU" altLang="ru-RU" sz="2400" kern="0" dirty="0" smtClean="0">
                <a:solidFill>
                  <a:srgbClr val="000000"/>
                </a:solidFill>
                <a:latin typeface="Times New Roman"/>
              </a:rPr>
              <a:t> № 2</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13" y="1556792"/>
            <a:ext cx="8629274" cy="276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149080"/>
            <a:ext cx="7962953" cy="27089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982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363272" cy="576064"/>
          </a:xfrm>
        </p:spPr>
        <p:txBody>
          <a:bodyPr>
            <a:noAutofit/>
          </a:bodyPr>
          <a:lstStyle/>
          <a:p>
            <a:pPr algn="ctr"/>
            <a:r>
              <a:rPr lang="ru-RU" sz="3600" dirty="0" smtClean="0"/>
              <a:t>Часть 1.     Структура по форме</a:t>
            </a:r>
            <a:endParaRPr lang="ru-RU" sz="3600" dirty="0"/>
          </a:p>
        </p:txBody>
      </p:sp>
      <p:sp>
        <p:nvSpPr>
          <p:cNvPr id="3" name="Текст 2"/>
          <p:cNvSpPr>
            <a:spLocks noGrp="1"/>
          </p:cNvSpPr>
          <p:nvPr>
            <p:ph type="body" sz="half" idx="2"/>
          </p:nvPr>
        </p:nvSpPr>
        <p:spPr>
          <a:xfrm>
            <a:off x="179512" y="692695"/>
            <a:ext cx="8712967" cy="5999935"/>
          </a:xfrm>
          <a:ln>
            <a:solidFill>
              <a:schemeClr val="tx1">
                <a:alpha val="6000"/>
              </a:schemeClr>
            </a:solidFill>
          </a:ln>
        </p:spPr>
        <p:txBody>
          <a:bodyPr>
            <a:noAutofit/>
          </a:bodyPr>
          <a:lstStyle/>
          <a:p>
            <a:pPr marL="0" lvl="1" eaLnBrk="1" hangingPunct="1">
              <a:lnSpc>
                <a:spcPct val="90000"/>
              </a:lnSpc>
              <a:buClrTx/>
              <a:buSzTx/>
            </a:pPr>
            <a:r>
              <a:rPr lang="ru-RU" altLang="ru-RU" sz="2800" u="sng" kern="0" dirty="0" smtClean="0">
                <a:solidFill>
                  <a:schemeClr val="bg1"/>
                </a:solidFill>
                <a:latin typeface="Times New Roman"/>
              </a:rPr>
              <a:t>Примеры заданий</a:t>
            </a:r>
            <a:r>
              <a:rPr lang="ru-RU" altLang="ru-RU" sz="2400" kern="0" dirty="0" smtClean="0">
                <a:solidFill>
                  <a:srgbClr val="000000"/>
                </a:solidFill>
                <a:latin typeface="Times New Roman"/>
              </a:rPr>
              <a:t> </a:t>
            </a:r>
            <a:r>
              <a:rPr lang="ru-RU" altLang="ru-RU" sz="2400" kern="0" dirty="0">
                <a:solidFill>
                  <a:srgbClr val="000000"/>
                </a:solidFill>
                <a:latin typeface="Times New Roman"/>
              </a:rPr>
              <a:t>с записью краткого ответа в виде числа</a:t>
            </a:r>
          </a:p>
          <a:p>
            <a:pPr eaLnBrk="1" hangingPunct="1">
              <a:lnSpc>
                <a:spcPct val="90000"/>
              </a:lnSpc>
              <a:buClrTx/>
              <a:buSzTx/>
            </a:pPr>
            <a:r>
              <a:rPr lang="ru-RU" altLang="ru-RU" sz="2400" kern="0" dirty="0" smtClean="0">
                <a:solidFill>
                  <a:schemeClr val="bg1"/>
                </a:solidFill>
                <a:latin typeface="Times New Roman"/>
              </a:rPr>
              <a:t>№5. </a:t>
            </a:r>
            <a:endParaRPr lang="ru-RU" altLang="ru-RU" sz="2400" kern="0" dirty="0">
              <a:solidFill>
                <a:srgbClr val="000000"/>
              </a:solidFill>
              <a:latin typeface="Times New Roman"/>
            </a:endParaRPr>
          </a:p>
          <a:p>
            <a:pPr eaLnBrk="1" hangingPunct="1">
              <a:lnSpc>
                <a:spcPct val="90000"/>
              </a:lnSpc>
              <a:buClrTx/>
              <a:buSzTx/>
            </a:pPr>
            <a:r>
              <a:rPr lang="ru-RU" altLang="ru-RU" sz="2400" kern="0" dirty="0">
                <a:solidFill>
                  <a:srgbClr val="000000"/>
                </a:solidFill>
                <a:latin typeface="Times New Roman"/>
              </a:rPr>
              <a:t> </a:t>
            </a:r>
            <a:endParaRPr lang="ru-RU" altLang="ru-RU" sz="2400" kern="0" dirty="0" smtClean="0">
              <a:solidFill>
                <a:srgbClr val="000000"/>
              </a:solidFill>
              <a:latin typeface="Times New Roman"/>
            </a:endParaRPr>
          </a:p>
          <a:p>
            <a:pPr eaLnBrk="1" hangingPunct="1">
              <a:lnSpc>
                <a:spcPct val="90000"/>
              </a:lnSpc>
              <a:buClrTx/>
              <a:buSzTx/>
            </a:pPr>
            <a:endParaRPr lang="ru-RU" altLang="ru-RU" sz="2400" kern="0" dirty="0" smtClean="0">
              <a:solidFill>
                <a:srgbClr val="000000"/>
              </a:solidFill>
              <a:latin typeface="Times New Roman"/>
            </a:endParaRPr>
          </a:p>
          <a:p>
            <a:pPr eaLnBrk="1" hangingPunct="1">
              <a:lnSpc>
                <a:spcPct val="90000"/>
              </a:lnSpc>
              <a:spcBef>
                <a:spcPts val="0"/>
              </a:spcBef>
              <a:buClrTx/>
              <a:buSzTx/>
            </a:pPr>
            <a:r>
              <a:rPr lang="ru-RU" altLang="ru-RU" sz="2400" kern="0" dirty="0" smtClean="0">
                <a:solidFill>
                  <a:srgbClr val="000000"/>
                </a:solidFill>
                <a:latin typeface="Times New Roman"/>
              </a:rPr>
              <a:t>                                                                                     </a:t>
            </a:r>
          </a:p>
          <a:p>
            <a:pPr eaLnBrk="1" hangingPunct="1">
              <a:lnSpc>
                <a:spcPct val="90000"/>
              </a:lnSpc>
              <a:buClrTx/>
              <a:buSzTx/>
            </a:pPr>
            <a:endParaRPr lang="ru-RU" altLang="ru-RU" sz="2400" kern="0" dirty="0" smtClean="0">
              <a:solidFill>
                <a:srgbClr val="000000"/>
              </a:solidFill>
              <a:latin typeface="Times New Roman"/>
            </a:endParaRPr>
          </a:p>
          <a:p>
            <a:pPr eaLnBrk="1" hangingPunct="1">
              <a:lnSpc>
                <a:spcPct val="90000"/>
              </a:lnSpc>
              <a:buClrTx/>
              <a:buSzTx/>
            </a:pPr>
            <a:r>
              <a:rPr lang="ru-RU" altLang="ru-RU" sz="2400" kern="0" dirty="0" smtClean="0">
                <a:solidFill>
                  <a:srgbClr val="000000"/>
                </a:solidFill>
                <a:latin typeface="Times New Roman"/>
              </a:rPr>
              <a:t>№15                                                             </a:t>
            </a:r>
            <a:endParaRPr lang="ru-RU" altLang="ru-RU" sz="2400" kern="0" dirty="0">
              <a:solidFill>
                <a:srgbClr val="000000"/>
              </a:solidFill>
              <a:latin typeface="Times New Roman"/>
            </a:endParaRPr>
          </a:p>
          <a:p>
            <a:pPr lvl="0" eaLnBrk="1" hangingPunct="1">
              <a:lnSpc>
                <a:spcPct val="90000"/>
              </a:lnSpc>
              <a:buClrTx/>
              <a:buSzTx/>
            </a:pPr>
            <a:endParaRPr lang="ru-RU" altLang="ru-RU" sz="2400" kern="0" dirty="0" smtClean="0">
              <a:solidFill>
                <a:srgbClr val="000000"/>
              </a:solidFill>
              <a:latin typeface="Times New Roman"/>
            </a:endParaRPr>
          </a:p>
          <a:p>
            <a:pPr marL="342900" lvl="0" indent="-342900" eaLnBrk="1" hangingPunct="1">
              <a:lnSpc>
                <a:spcPct val="90000"/>
              </a:lnSpc>
              <a:buClrTx/>
              <a:buSzTx/>
              <a:buFont typeface="Wingdings" pitchFamily="2" charset="2"/>
              <a:buChar char="q"/>
            </a:pPr>
            <a:endParaRPr lang="ru-RU" altLang="ru-RU" sz="2400" kern="0" dirty="0">
              <a:solidFill>
                <a:srgbClr val="000000"/>
              </a:solidFill>
              <a:latin typeface="Times New Roman"/>
            </a:endParaRPr>
          </a:p>
          <a:p>
            <a:pPr lvl="1" eaLnBrk="1" hangingPunct="1">
              <a:lnSpc>
                <a:spcPct val="90000"/>
              </a:lnSpc>
              <a:buClr>
                <a:srgbClr val="D69B80"/>
              </a:buClr>
              <a:buSzTx/>
            </a:pPr>
            <a:endParaRPr lang="ru-RU" altLang="ru-RU" sz="2400" kern="0" dirty="0" smtClean="0">
              <a:solidFill>
                <a:srgbClr val="000000"/>
              </a:solidFill>
              <a:latin typeface="Times New Roman"/>
            </a:endParaRPr>
          </a:p>
          <a:p>
            <a:pPr marL="0" lvl="1" eaLnBrk="1" hangingPunct="1">
              <a:lnSpc>
                <a:spcPct val="90000"/>
              </a:lnSpc>
              <a:spcBef>
                <a:spcPts val="0"/>
              </a:spcBef>
              <a:buClr>
                <a:srgbClr val="D69B80"/>
              </a:buClr>
              <a:buSzTx/>
              <a:buFont typeface="Wingdings" pitchFamily="2" charset="2"/>
              <a:buChar char="ü"/>
            </a:pPr>
            <a:endParaRPr lang="ru-RU" altLang="ru-RU" sz="2400" kern="0" dirty="0" smtClean="0">
              <a:solidFill>
                <a:srgbClr val="000000"/>
              </a:solidFill>
              <a:latin typeface="Times New Roman"/>
            </a:endParaRPr>
          </a:p>
          <a:p>
            <a:pPr marL="0" lvl="1" eaLnBrk="1" hangingPunct="1">
              <a:lnSpc>
                <a:spcPct val="90000"/>
              </a:lnSpc>
              <a:spcBef>
                <a:spcPts val="0"/>
              </a:spcBef>
              <a:buClr>
                <a:srgbClr val="D69B80"/>
              </a:buClr>
              <a:buSzTx/>
              <a:buFont typeface="Wingdings" pitchFamily="2" charset="2"/>
              <a:buChar char="ü"/>
            </a:pPr>
            <a:r>
              <a:rPr lang="ru-RU" altLang="ru-RU" sz="2400" kern="0" dirty="0" smtClean="0">
                <a:solidFill>
                  <a:srgbClr val="000000"/>
                </a:solidFill>
                <a:latin typeface="Times New Roman"/>
              </a:rPr>
              <a:t> </a:t>
            </a: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59" y="1196752"/>
            <a:ext cx="8366563" cy="16358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882" y="3127913"/>
            <a:ext cx="8378435" cy="3600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03728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363272" cy="570053"/>
          </a:xfrm>
        </p:spPr>
        <p:txBody>
          <a:bodyPr>
            <a:noAutofit/>
          </a:bodyPr>
          <a:lstStyle/>
          <a:p>
            <a:pPr algn="ctr"/>
            <a:r>
              <a:rPr lang="ru-RU" sz="3600" dirty="0"/>
              <a:t>Структура КИМ </a:t>
            </a:r>
            <a:r>
              <a:rPr lang="ru-RU" sz="3600" dirty="0" smtClean="0"/>
              <a:t>ЕГЭ-2018  </a:t>
            </a:r>
            <a:r>
              <a:rPr lang="ru-RU" sz="3600" dirty="0"/>
              <a:t>по физике</a:t>
            </a:r>
          </a:p>
        </p:txBody>
      </p:sp>
      <p:sp>
        <p:nvSpPr>
          <p:cNvPr id="3" name="Текст 2"/>
          <p:cNvSpPr>
            <a:spLocks noGrp="1"/>
          </p:cNvSpPr>
          <p:nvPr>
            <p:ph type="body" sz="half" idx="2"/>
          </p:nvPr>
        </p:nvSpPr>
        <p:spPr>
          <a:xfrm>
            <a:off x="251521" y="692696"/>
            <a:ext cx="8892479" cy="5976664"/>
          </a:xfrm>
        </p:spPr>
        <p:txBody>
          <a:bodyPr>
            <a:normAutofit/>
          </a:bodyPr>
          <a:lstStyle/>
          <a:p>
            <a:pPr lvl="0" algn="ctr">
              <a:buClrTx/>
              <a:buSzTx/>
              <a:defRPr/>
            </a:pPr>
            <a:r>
              <a:rPr lang="ru-RU" sz="2800" b="1" kern="0" dirty="0" smtClean="0">
                <a:solidFill>
                  <a:schemeClr val="bg1"/>
                </a:solidFill>
                <a:latin typeface="Times New Roman"/>
              </a:rPr>
              <a:t>Часть </a:t>
            </a:r>
            <a:r>
              <a:rPr lang="ru-RU" sz="2800" b="1" kern="0" dirty="0">
                <a:solidFill>
                  <a:schemeClr val="bg1"/>
                </a:solidFill>
                <a:latin typeface="Times New Roman"/>
              </a:rPr>
              <a:t>2</a:t>
            </a:r>
          </a:p>
          <a:p>
            <a:endParaRPr lang="ru-RU" dirty="0">
              <a:solidFill>
                <a:srgbClr val="002060"/>
              </a:solidFill>
            </a:endParaRPr>
          </a:p>
        </p:txBody>
      </p:sp>
      <p:sp>
        <p:nvSpPr>
          <p:cNvPr id="5" name="Объект 2"/>
          <p:cNvSpPr>
            <a:spLocks noGrp="1"/>
          </p:cNvSpPr>
          <p:nvPr/>
        </p:nvSpPr>
        <p:spPr bwMode="auto">
          <a:xfrm>
            <a:off x="251520" y="941387"/>
            <a:ext cx="7776864"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3"/>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buFontTx/>
              <a:buNone/>
              <a:defRPr/>
            </a:pPr>
            <a:r>
              <a:rPr lang="ru-RU" sz="2200" b="1" dirty="0" smtClean="0">
                <a:solidFill>
                  <a:schemeClr val="bg1"/>
                </a:solidFill>
              </a:rPr>
              <a:t>8 задач</a:t>
            </a:r>
            <a:r>
              <a:rPr lang="ru-RU" sz="2200" b="1" dirty="0" smtClean="0">
                <a:solidFill>
                  <a:srgbClr val="FF0000"/>
                </a:solidFill>
              </a:rPr>
              <a:t>:</a:t>
            </a:r>
          </a:p>
          <a:p>
            <a:pPr>
              <a:defRPr/>
            </a:pPr>
            <a:r>
              <a:rPr lang="ru-RU" sz="2200" dirty="0" smtClean="0"/>
              <a:t>2 задачи по Механике</a:t>
            </a:r>
          </a:p>
          <a:p>
            <a:pPr>
              <a:defRPr/>
            </a:pPr>
            <a:r>
              <a:rPr lang="ru-RU" sz="2200" dirty="0" smtClean="0"/>
              <a:t>2 задачи по Молекулярной физике</a:t>
            </a:r>
          </a:p>
          <a:p>
            <a:pPr>
              <a:defRPr/>
            </a:pPr>
            <a:r>
              <a:rPr lang="ru-RU" sz="2200" dirty="0" smtClean="0"/>
              <a:t>3 задачи по Электродинамике</a:t>
            </a:r>
          </a:p>
          <a:p>
            <a:pPr>
              <a:defRPr/>
            </a:pPr>
            <a:r>
              <a:rPr lang="ru-RU" sz="2200" dirty="0" smtClean="0"/>
              <a:t>1 задача по элементам астрофизики </a:t>
            </a:r>
          </a:p>
          <a:p>
            <a:pPr marL="0" indent="0">
              <a:buFontTx/>
              <a:buNone/>
              <a:defRPr/>
            </a:pPr>
            <a:endParaRPr lang="ru-RU" sz="1200" dirty="0" smtClean="0"/>
          </a:p>
          <a:p>
            <a:pPr marL="0" indent="0">
              <a:buFontTx/>
              <a:buNone/>
              <a:defRPr/>
            </a:pPr>
            <a:r>
              <a:rPr lang="ru-RU" sz="2400" dirty="0" smtClean="0">
                <a:solidFill>
                  <a:schemeClr val="bg1"/>
                </a:solidFill>
              </a:rPr>
              <a:t>Тематическое содержание заданий</a:t>
            </a:r>
          </a:p>
          <a:p>
            <a:pPr marL="0" indent="0">
              <a:buFontTx/>
              <a:buNone/>
              <a:defRPr/>
            </a:pPr>
            <a:r>
              <a:rPr lang="ru-RU" sz="2200" dirty="0" smtClean="0"/>
              <a:t>№25 – механика, Молекулярная физика</a:t>
            </a:r>
          </a:p>
          <a:p>
            <a:pPr marL="0" indent="0">
              <a:buFontTx/>
              <a:buNone/>
              <a:defRPr/>
            </a:pPr>
            <a:r>
              <a:rPr lang="ru-RU" sz="2200" dirty="0" smtClean="0"/>
              <a:t>№26 – Молекулярная физика, Электродинамика</a:t>
            </a:r>
          </a:p>
          <a:p>
            <a:pPr marL="0" indent="0" eaLnBrk="1" hangingPunct="1">
              <a:buFontTx/>
              <a:buNone/>
              <a:defRPr/>
            </a:pPr>
            <a:r>
              <a:rPr lang="ru-RU" sz="2200" dirty="0" smtClean="0"/>
              <a:t>№27 – Электродинамика,  Квантовая физика</a:t>
            </a:r>
          </a:p>
          <a:p>
            <a:pPr marL="0" indent="0" eaLnBrk="1" hangingPunct="1">
              <a:buFontTx/>
              <a:buNone/>
              <a:defRPr/>
            </a:pPr>
            <a:r>
              <a:rPr lang="ru-RU" sz="2200" dirty="0" smtClean="0">
                <a:solidFill>
                  <a:srgbClr val="FF0000"/>
                </a:solidFill>
              </a:rPr>
              <a:t>№28 (</a:t>
            </a:r>
            <a:r>
              <a:rPr lang="ru-RU" sz="2200" dirty="0" err="1" smtClean="0">
                <a:solidFill>
                  <a:srgbClr val="FF0000"/>
                </a:solidFill>
              </a:rPr>
              <a:t>кач-ая</a:t>
            </a:r>
            <a:r>
              <a:rPr lang="ru-RU" sz="2200" dirty="0" smtClean="0">
                <a:solidFill>
                  <a:srgbClr val="FF0000"/>
                </a:solidFill>
              </a:rPr>
              <a:t>) </a:t>
            </a:r>
            <a:r>
              <a:rPr lang="ru-RU" sz="2200" dirty="0" smtClean="0">
                <a:solidFill>
                  <a:srgbClr val="0070C0"/>
                </a:solidFill>
              </a:rPr>
              <a:t>механика </a:t>
            </a:r>
            <a:r>
              <a:rPr lang="ru-RU" sz="2200" dirty="0" smtClean="0"/>
              <a:t>- </a:t>
            </a:r>
            <a:r>
              <a:rPr lang="ru-RU" sz="2200" dirty="0" smtClean="0">
                <a:solidFill>
                  <a:srgbClr val="0070C0"/>
                </a:solidFill>
              </a:rPr>
              <a:t>электродинамика</a:t>
            </a:r>
          </a:p>
          <a:p>
            <a:pPr marL="0" indent="0">
              <a:buFontTx/>
              <a:buNone/>
              <a:defRPr/>
            </a:pPr>
            <a:r>
              <a:rPr lang="ru-RU" sz="2200" dirty="0" smtClean="0">
                <a:solidFill>
                  <a:srgbClr val="FF0000"/>
                </a:solidFill>
              </a:rPr>
              <a:t>№29</a:t>
            </a:r>
            <a:r>
              <a:rPr lang="ru-RU" sz="2200" dirty="0" smtClean="0"/>
              <a:t> </a:t>
            </a:r>
            <a:r>
              <a:rPr lang="ru-RU" sz="2200" kern="1200" dirty="0" smtClean="0">
                <a:solidFill>
                  <a:srgbClr val="000000"/>
                </a:solidFill>
              </a:rPr>
              <a:t>– </a:t>
            </a:r>
            <a:r>
              <a:rPr lang="ru-RU" sz="2200" dirty="0" smtClean="0">
                <a:solidFill>
                  <a:srgbClr val="0070C0"/>
                </a:solidFill>
              </a:rPr>
              <a:t>механика</a:t>
            </a:r>
          </a:p>
          <a:p>
            <a:pPr marL="0" indent="0">
              <a:buFontTx/>
              <a:buNone/>
              <a:defRPr/>
            </a:pPr>
            <a:r>
              <a:rPr lang="ru-RU" sz="2200" dirty="0" smtClean="0">
                <a:solidFill>
                  <a:srgbClr val="FF0000"/>
                </a:solidFill>
              </a:rPr>
              <a:t>№30 </a:t>
            </a:r>
            <a:r>
              <a:rPr lang="ru-RU" sz="2200" kern="1200" dirty="0">
                <a:solidFill>
                  <a:srgbClr val="000000"/>
                </a:solidFill>
              </a:rPr>
              <a:t>–</a:t>
            </a:r>
            <a:r>
              <a:rPr lang="ru-RU" sz="2200" dirty="0" smtClean="0"/>
              <a:t> </a:t>
            </a:r>
            <a:r>
              <a:rPr lang="ru-RU" sz="2200" dirty="0" smtClean="0">
                <a:solidFill>
                  <a:srgbClr val="0070C0"/>
                </a:solidFill>
              </a:rPr>
              <a:t>молекулярная физика</a:t>
            </a:r>
          </a:p>
          <a:p>
            <a:pPr marL="0" indent="0">
              <a:buFontTx/>
              <a:buNone/>
              <a:defRPr/>
            </a:pPr>
            <a:r>
              <a:rPr lang="ru-RU" sz="2200" dirty="0" smtClean="0">
                <a:solidFill>
                  <a:srgbClr val="FF0000"/>
                </a:solidFill>
              </a:rPr>
              <a:t>№31</a:t>
            </a:r>
            <a:r>
              <a:rPr lang="ru-RU" sz="2200" dirty="0" smtClean="0"/>
              <a:t> </a:t>
            </a:r>
            <a:r>
              <a:rPr lang="ru-RU" sz="2200" kern="1200" dirty="0">
                <a:solidFill>
                  <a:srgbClr val="000000"/>
                </a:solidFill>
              </a:rPr>
              <a:t>–</a:t>
            </a:r>
            <a:r>
              <a:rPr lang="ru-RU" sz="2200" dirty="0" smtClean="0"/>
              <a:t> </a:t>
            </a:r>
            <a:r>
              <a:rPr lang="ru-RU" sz="2200" dirty="0" smtClean="0">
                <a:solidFill>
                  <a:srgbClr val="0070C0"/>
                </a:solidFill>
              </a:rPr>
              <a:t>электродинамика</a:t>
            </a:r>
            <a:r>
              <a:rPr lang="ru-RU" sz="2200" dirty="0" smtClean="0"/>
              <a:t/>
            </a:r>
            <a:br>
              <a:rPr lang="ru-RU" sz="2200" dirty="0" smtClean="0"/>
            </a:br>
            <a:r>
              <a:rPr lang="ru-RU" sz="2200" dirty="0" smtClean="0">
                <a:solidFill>
                  <a:srgbClr val="FF0000"/>
                </a:solidFill>
              </a:rPr>
              <a:t>№32 </a:t>
            </a:r>
            <a:r>
              <a:rPr lang="ru-RU" sz="2200" dirty="0" smtClean="0"/>
              <a:t>– </a:t>
            </a:r>
            <a:r>
              <a:rPr lang="ru-RU" sz="2200" dirty="0" smtClean="0">
                <a:solidFill>
                  <a:srgbClr val="0070C0"/>
                </a:solidFill>
              </a:rPr>
              <a:t>электродинамика, квантовая физика </a:t>
            </a:r>
            <a:endParaRPr lang="ru-RU" sz="2200" dirty="0">
              <a:solidFill>
                <a:srgbClr val="0070C0"/>
              </a:solidFill>
            </a:endParaRPr>
          </a:p>
        </p:txBody>
      </p:sp>
    </p:spTree>
    <p:extLst>
      <p:ext uri="{BB962C8B-B14F-4D97-AF65-F5344CB8AC3E}">
        <p14:creationId xmlns:p14="http://schemas.microsoft.com/office/powerpoint/2010/main" val="1359477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363272" cy="570053"/>
          </a:xfrm>
        </p:spPr>
        <p:txBody>
          <a:bodyPr>
            <a:noAutofit/>
          </a:bodyPr>
          <a:lstStyle/>
          <a:p>
            <a:pPr algn="ctr"/>
            <a:r>
              <a:rPr lang="ru-RU" sz="3600" dirty="0"/>
              <a:t>Структура КИМ </a:t>
            </a:r>
            <a:r>
              <a:rPr lang="ru-RU" sz="3600" dirty="0" smtClean="0"/>
              <a:t>ЕГЭ-2018  </a:t>
            </a:r>
            <a:r>
              <a:rPr lang="ru-RU" sz="3600" dirty="0"/>
              <a:t>по физике</a:t>
            </a:r>
          </a:p>
        </p:txBody>
      </p:sp>
      <p:sp>
        <p:nvSpPr>
          <p:cNvPr id="3" name="Текст 2"/>
          <p:cNvSpPr>
            <a:spLocks noGrp="1"/>
          </p:cNvSpPr>
          <p:nvPr>
            <p:ph type="body" sz="half" idx="2"/>
          </p:nvPr>
        </p:nvSpPr>
        <p:spPr>
          <a:xfrm>
            <a:off x="251520" y="3972249"/>
            <a:ext cx="7012787" cy="2878452"/>
          </a:xfrm>
        </p:spPr>
        <p:txBody>
          <a:bodyPr>
            <a:normAutofit lnSpcReduction="10000"/>
          </a:bodyPr>
          <a:lstStyle/>
          <a:p>
            <a:pPr lvl="0" algn="just">
              <a:buClrTx/>
              <a:buSzTx/>
              <a:defRPr/>
            </a:pPr>
            <a:r>
              <a:rPr lang="ru-RU" sz="2000" u="dbl" dirty="0" smtClean="0">
                <a:solidFill>
                  <a:srgbClr val="FF0000"/>
                </a:solidFill>
                <a:latin typeface="+mn-lt"/>
                <a:ea typeface="Courier New"/>
                <a:cs typeface="Courier New"/>
              </a:rPr>
              <a:t>№ 25.  </a:t>
            </a:r>
            <a:r>
              <a:rPr lang="ru-RU" sz="2000" dirty="0" smtClean="0">
                <a:solidFill>
                  <a:srgbClr val="000000"/>
                </a:solidFill>
                <a:latin typeface="+mn-lt"/>
                <a:ea typeface="Courier New"/>
                <a:cs typeface="Courier New"/>
              </a:rPr>
              <a:t>Груз массой 1 кг. лежащий на столе, связан легкой нерастяжимой нитью, переброшенной через идеальный блок, с грузом массой 0.25 кг. На первый груз действует горизонтальная постоянная сила </a:t>
            </a:r>
            <a:r>
              <a:rPr lang="en-US" sz="2000" i="1" spc="200" dirty="0" smtClean="0">
                <a:solidFill>
                  <a:srgbClr val="000000"/>
                </a:solidFill>
                <a:latin typeface="+mn-lt"/>
                <a:ea typeface="Courier New"/>
                <a:cs typeface="Times New Roman"/>
              </a:rPr>
              <a:t>F</a:t>
            </a:r>
            <a:r>
              <a:rPr lang="ru-RU" sz="2000" i="1" spc="200" dirty="0" smtClean="0">
                <a:solidFill>
                  <a:srgbClr val="000000"/>
                </a:solidFill>
                <a:latin typeface="+mn-lt"/>
                <a:ea typeface="Courier New"/>
                <a:cs typeface="Times New Roman"/>
              </a:rPr>
              <a:t>.</a:t>
            </a:r>
            <a:r>
              <a:rPr lang="ru-RU" sz="2000" dirty="0" smtClean="0">
                <a:solidFill>
                  <a:srgbClr val="000000"/>
                </a:solidFill>
                <a:latin typeface="+mn-lt"/>
                <a:ea typeface="Courier New"/>
                <a:cs typeface="Courier New"/>
              </a:rPr>
              <a:t> равная по модулю 1 Н (см. рисунок). При этом второй груз движется с ускорением 0,8 м/с</a:t>
            </a:r>
            <a:r>
              <a:rPr lang="ru-RU" sz="2000" baseline="30000" dirty="0" smtClean="0">
                <a:solidFill>
                  <a:srgbClr val="000000"/>
                </a:solidFill>
                <a:latin typeface="+mn-lt"/>
                <a:ea typeface="Courier New"/>
                <a:cs typeface="Courier New"/>
              </a:rPr>
              <a:t>2</a:t>
            </a:r>
            <a:r>
              <a:rPr lang="ru-RU" sz="2000" dirty="0" smtClean="0">
                <a:solidFill>
                  <a:srgbClr val="000000"/>
                </a:solidFill>
                <a:latin typeface="+mn-lt"/>
                <a:ea typeface="Courier New"/>
                <a:cs typeface="Courier New"/>
              </a:rPr>
              <a:t>, направленным вниз. Каков коэффициент трения скольжения первого груза по поверхности стола?  </a:t>
            </a:r>
          </a:p>
          <a:p>
            <a:pPr lvl="0" algn="just">
              <a:buClrTx/>
              <a:buSzTx/>
              <a:defRPr/>
            </a:pPr>
            <a:r>
              <a:rPr lang="ru-RU" sz="2000" dirty="0" smtClean="0">
                <a:solidFill>
                  <a:srgbClr val="000000"/>
                </a:solidFill>
                <a:latin typeface="+mn-lt"/>
                <a:cs typeface="Courier New"/>
              </a:rPr>
              <a:t>     Ответ: ______0,1__________</a:t>
            </a:r>
            <a:endParaRPr lang="ru-RU" dirty="0">
              <a:solidFill>
                <a:srgbClr val="002060"/>
              </a:solidFill>
            </a:endParaRPr>
          </a:p>
        </p:txBody>
      </p:sp>
      <p:sp>
        <p:nvSpPr>
          <p:cNvPr id="7" name="Объект 2"/>
          <p:cNvSpPr>
            <a:spLocks noGrp="1"/>
          </p:cNvSpPr>
          <p:nvPr/>
        </p:nvSpPr>
        <p:spPr bwMode="auto">
          <a:xfrm>
            <a:off x="251520" y="1194125"/>
            <a:ext cx="8640960" cy="266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algn="just"/>
            <a:r>
              <a:rPr lang="ru-RU" altLang="ru-RU" sz="2400" b="1" dirty="0" smtClean="0"/>
              <a:t>Ответ </a:t>
            </a:r>
            <a:r>
              <a:rPr lang="ru-RU" altLang="ru-RU" sz="2400" dirty="0" smtClean="0"/>
              <a:t>- целое число или десятичная дробь. Есть задания  </a:t>
            </a:r>
            <a:r>
              <a:rPr lang="ru-RU" altLang="ru-RU" sz="2400" b="1" dirty="0" smtClean="0">
                <a:solidFill>
                  <a:srgbClr val="00B0F0"/>
                </a:solidFill>
              </a:rPr>
              <a:t>с указанием округления. </a:t>
            </a:r>
          </a:p>
          <a:p>
            <a:pPr algn="just"/>
            <a:r>
              <a:rPr lang="ru-RU" altLang="ru-RU" sz="2400" dirty="0" smtClean="0"/>
              <a:t>Единицы измерения, в которых необходимо выразить ответ, указываются в тексте (Ответ: ______ Дж.)</a:t>
            </a:r>
          </a:p>
          <a:p>
            <a:pPr algn="just"/>
            <a:r>
              <a:rPr lang="ru-RU" altLang="ru-RU" sz="2400" dirty="0" smtClean="0"/>
              <a:t>Уровень сложности – </a:t>
            </a:r>
            <a:r>
              <a:rPr lang="ru-RU" altLang="ru-RU" sz="2400" dirty="0" smtClean="0">
                <a:solidFill>
                  <a:srgbClr val="0070C0"/>
                </a:solidFill>
              </a:rPr>
              <a:t>повышенный</a:t>
            </a:r>
            <a:r>
              <a:rPr lang="ru-RU" altLang="ru-RU" sz="2400" dirty="0" smtClean="0"/>
              <a:t> </a:t>
            </a:r>
          </a:p>
          <a:p>
            <a:pPr algn="just"/>
            <a:r>
              <a:rPr lang="ru-RU" altLang="ru-RU" sz="2400" dirty="0" smtClean="0"/>
              <a:t>Стандартные формулировки задач!  </a:t>
            </a:r>
            <a:r>
              <a:rPr lang="ru-RU" altLang="ru-RU" sz="2400" u="sng" dirty="0" smtClean="0">
                <a:solidFill>
                  <a:schemeClr val="bg1"/>
                </a:solidFill>
              </a:rPr>
              <a:t>ПРИМЕРЫ</a:t>
            </a:r>
            <a:r>
              <a:rPr lang="ru-RU" altLang="ru-RU" sz="2400" dirty="0" smtClean="0"/>
              <a:t>:</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7692" y="4068976"/>
            <a:ext cx="1709410" cy="144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51520" y="689231"/>
            <a:ext cx="8640960" cy="523220"/>
          </a:xfrm>
          <a:prstGeom prst="rect">
            <a:avLst/>
          </a:prstGeom>
        </p:spPr>
        <p:txBody>
          <a:bodyPr wrap="square">
            <a:spAutoFit/>
          </a:bodyPr>
          <a:lstStyle/>
          <a:p>
            <a:pPr lvl="0" algn="ctr" eaLnBrk="0" fontAlgn="base" hangingPunct="0">
              <a:spcBef>
                <a:spcPct val="20000"/>
              </a:spcBef>
              <a:spcAft>
                <a:spcPct val="0"/>
              </a:spcAft>
              <a:defRPr/>
            </a:pPr>
            <a:r>
              <a:rPr lang="ru-RU" sz="2800" b="1" kern="0" dirty="0">
                <a:solidFill>
                  <a:prstClr val="white"/>
                </a:solidFill>
                <a:latin typeface="Times New Roman"/>
              </a:rPr>
              <a:t>Часть 2 .  № №:  </a:t>
            </a:r>
            <a:r>
              <a:rPr lang="ru-RU" sz="2800" b="1" kern="0" dirty="0" smtClean="0">
                <a:solidFill>
                  <a:prstClr val="white"/>
                </a:solidFill>
                <a:latin typeface="Times New Roman"/>
              </a:rPr>
              <a:t>25 </a:t>
            </a:r>
            <a:r>
              <a:rPr lang="ru-RU" sz="2800" b="1" kern="0" dirty="0">
                <a:solidFill>
                  <a:prstClr val="white"/>
                </a:solidFill>
                <a:latin typeface="Times New Roman"/>
              </a:rPr>
              <a:t>– </a:t>
            </a:r>
            <a:r>
              <a:rPr lang="ru-RU" sz="2800" b="1" kern="0" dirty="0" smtClean="0">
                <a:solidFill>
                  <a:prstClr val="white"/>
                </a:solidFill>
                <a:latin typeface="Times New Roman"/>
              </a:rPr>
              <a:t>27   </a:t>
            </a:r>
            <a:r>
              <a:rPr lang="ru-RU" sz="2800" b="1" kern="0" dirty="0">
                <a:solidFill>
                  <a:prstClr val="white"/>
                </a:solidFill>
                <a:latin typeface="Times New Roman"/>
              </a:rPr>
              <a:t>(</a:t>
            </a:r>
            <a:r>
              <a:rPr lang="ru-RU" sz="2800" b="1" kern="0" dirty="0" smtClean="0">
                <a:solidFill>
                  <a:prstClr val="white"/>
                </a:solidFill>
                <a:latin typeface="Times New Roman"/>
              </a:rPr>
              <a:t>пояснения и примеры)</a:t>
            </a:r>
            <a:endParaRPr lang="ru-RU" sz="2800" b="1" kern="0" dirty="0">
              <a:solidFill>
                <a:prstClr val="white"/>
              </a:solidFill>
              <a:latin typeface="Times New Roman"/>
            </a:endParaRPr>
          </a:p>
        </p:txBody>
      </p:sp>
    </p:spTree>
    <p:extLst>
      <p:ext uri="{BB962C8B-B14F-4D97-AF65-F5344CB8AC3E}">
        <p14:creationId xmlns:p14="http://schemas.microsoft.com/office/powerpoint/2010/main" val="1495739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363272" cy="570053"/>
          </a:xfrm>
        </p:spPr>
        <p:txBody>
          <a:bodyPr>
            <a:noAutofit/>
          </a:bodyPr>
          <a:lstStyle/>
          <a:p>
            <a:pPr algn="ctr"/>
            <a:r>
              <a:rPr lang="ru-RU" sz="3600" dirty="0"/>
              <a:t>Структура КИМ </a:t>
            </a:r>
            <a:r>
              <a:rPr lang="ru-RU" sz="3600" dirty="0" smtClean="0"/>
              <a:t>ЕГЭ-2018  </a:t>
            </a:r>
            <a:r>
              <a:rPr lang="ru-RU" sz="3600" dirty="0"/>
              <a:t>по физике</a:t>
            </a:r>
          </a:p>
        </p:txBody>
      </p:sp>
      <p:sp>
        <p:nvSpPr>
          <p:cNvPr id="3" name="Текст 2"/>
          <p:cNvSpPr>
            <a:spLocks noGrp="1"/>
          </p:cNvSpPr>
          <p:nvPr>
            <p:ph type="body" sz="half" idx="2"/>
          </p:nvPr>
        </p:nvSpPr>
        <p:spPr>
          <a:xfrm>
            <a:off x="228788" y="3068960"/>
            <a:ext cx="8640960" cy="1872208"/>
          </a:xfrm>
        </p:spPr>
        <p:txBody>
          <a:bodyPr>
            <a:normAutofit/>
          </a:bodyPr>
          <a:lstStyle/>
          <a:p>
            <a:pPr algn="just"/>
            <a:r>
              <a:rPr lang="ru-RU" sz="2000" u="dbl" dirty="0" smtClean="0">
                <a:solidFill>
                  <a:srgbClr val="FF0000"/>
                </a:solidFill>
                <a:latin typeface="+mn-lt"/>
                <a:ea typeface="Courier New"/>
                <a:cs typeface="Courier New"/>
              </a:rPr>
              <a:t>№ 27. </a:t>
            </a:r>
            <a:r>
              <a:rPr lang="ru-RU" sz="2000" dirty="0">
                <a:solidFill>
                  <a:schemeClr val="tx1"/>
                </a:solidFill>
              </a:rPr>
              <a:t>На дифракционную решетку, имеющую 100 штрихов на 1мм. перпендикулярно её поверхности падает луч света, длина волны которого 650 </a:t>
            </a:r>
            <a:r>
              <a:rPr lang="ru-RU" sz="2000" dirty="0" err="1">
                <a:solidFill>
                  <a:schemeClr val="tx1"/>
                </a:solidFill>
              </a:rPr>
              <a:t>нм</a:t>
            </a:r>
            <a:r>
              <a:rPr lang="ru-RU" sz="2000" dirty="0">
                <a:solidFill>
                  <a:schemeClr val="tx1"/>
                </a:solidFill>
              </a:rPr>
              <a:t>. Каков максимальный порядок дифракционного максимума, доступного для наблюдения'’</a:t>
            </a:r>
          </a:p>
          <a:p>
            <a:pPr algn="just"/>
            <a:r>
              <a:rPr lang="ru-RU" sz="2000" dirty="0">
                <a:solidFill>
                  <a:schemeClr val="tx1"/>
                </a:solidFill>
              </a:rPr>
              <a:t>Ответ:  ____________15____________ </a:t>
            </a:r>
            <a:r>
              <a:rPr lang="ru-RU" sz="2000" dirty="0" smtClean="0"/>
              <a:t>.</a:t>
            </a:r>
            <a:endParaRPr lang="ru-RU" sz="2000" dirty="0"/>
          </a:p>
        </p:txBody>
      </p:sp>
      <p:sp>
        <p:nvSpPr>
          <p:cNvPr id="7" name="Объект 2"/>
          <p:cNvSpPr>
            <a:spLocks noGrp="1"/>
          </p:cNvSpPr>
          <p:nvPr/>
        </p:nvSpPr>
        <p:spPr bwMode="auto">
          <a:xfrm>
            <a:off x="228788" y="1126615"/>
            <a:ext cx="8640960" cy="151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lgn="just">
              <a:buNone/>
            </a:pPr>
            <a:endParaRPr lang="ru-RU" altLang="ru-RU" sz="2400" dirty="0" smtClean="0"/>
          </a:p>
        </p:txBody>
      </p:sp>
      <p:sp>
        <p:nvSpPr>
          <p:cNvPr id="8" name="Прямоугольник 7"/>
          <p:cNvSpPr/>
          <p:nvPr/>
        </p:nvSpPr>
        <p:spPr>
          <a:xfrm>
            <a:off x="251520" y="689231"/>
            <a:ext cx="8640960" cy="523220"/>
          </a:xfrm>
          <a:prstGeom prst="rect">
            <a:avLst/>
          </a:prstGeom>
        </p:spPr>
        <p:txBody>
          <a:bodyPr wrap="square">
            <a:spAutoFit/>
          </a:bodyPr>
          <a:lstStyle/>
          <a:p>
            <a:pPr lvl="0" algn="ctr" eaLnBrk="0" fontAlgn="base" hangingPunct="0">
              <a:spcBef>
                <a:spcPct val="20000"/>
              </a:spcBef>
              <a:spcAft>
                <a:spcPct val="0"/>
              </a:spcAft>
              <a:defRPr/>
            </a:pPr>
            <a:r>
              <a:rPr lang="ru-RU" sz="2800" b="1" kern="0" dirty="0">
                <a:solidFill>
                  <a:prstClr val="white"/>
                </a:solidFill>
                <a:latin typeface="Times New Roman"/>
              </a:rPr>
              <a:t>Часть 2 .  № №:  </a:t>
            </a:r>
            <a:r>
              <a:rPr lang="ru-RU" sz="2800" b="1" kern="0" dirty="0" smtClean="0">
                <a:solidFill>
                  <a:prstClr val="white"/>
                </a:solidFill>
                <a:latin typeface="Times New Roman"/>
              </a:rPr>
              <a:t>25 </a:t>
            </a:r>
            <a:r>
              <a:rPr lang="ru-RU" sz="2800" b="1" kern="0" dirty="0">
                <a:solidFill>
                  <a:prstClr val="white"/>
                </a:solidFill>
                <a:latin typeface="Times New Roman"/>
              </a:rPr>
              <a:t>– </a:t>
            </a:r>
            <a:r>
              <a:rPr lang="ru-RU" sz="2800" b="1" kern="0" dirty="0" smtClean="0">
                <a:solidFill>
                  <a:prstClr val="white"/>
                </a:solidFill>
                <a:latin typeface="Times New Roman"/>
              </a:rPr>
              <a:t>27   </a:t>
            </a:r>
            <a:r>
              <a:rPr lang="ru-RU" sz="2800" b="1" kern="0" dirty="0">
                <a:solidFill>
                  <a:prstClr val="white"/>
                </a:solidFill>
                <a:latin typeface="Times New Roman"/>
              </a:rPr>
              <a:t>(</a:t>
            </a:r>
            <a:r>
              <a:rPr lang="ru-RU" sz="2800" b="1" kern="0" dirty="0" smtClean="0">
                <a:solidFill>
                  <a:prstClr val="white"/>
                </a:solidFill>
                <a:latin typeface="Times New Roman"/>
              </a:rPr>
              <a:t>пояснения и примеры)</a:t>
            </a:r>
            <a:endParaRPr lang="ru-RU" sz="2800" b="1" kern="0" dirty="0">
              <a:solidFill>
                <a:prstClr val="white"/>
              </a:solidFill>
              <a:latin typeface="Times New Roman"/>
            </a:endParaRPr>
          </a:p>
        </p:txBody>
      </p:sp>
      <p:sp>
        <p:nvSpPr>
          <p:cNvPr id="4" name="Прямоугольник 3"/>
          <p:cNvSpPr/>
          <p:nvPr/>
        </p:nvSpPr>
        <p:spPr>
          <a:xfrm>
            <a:off x="251520" y="1168062"/>
            <a:ext cx="8640960" cy="1631216"/>
          </a:xfrm>
          <a:prstGeom prst="rect">
            <a:avLst/>
          </a:prstGeom>
        </p:spPr>
        <p:txBody>
          <a:bodyPr wrap="square">
            <a:spAutoFit/>
          </a:bodyPr>
          <a:lstStyle/>
          <a:p>
            <a:r>
              <a:rPr lang="ru-RU" sz="2000" u="dbl" dirty="0" smtClean="0">
                <a:solidFill>
                  <a:schemeClr val="bg1"/>
                </a:solidFill>
              </a:rPr>
              <a:t>№  26.</a:t>
            </a:r>
            <a:r>
              <a:rPr lang="ru-RU" sz="2000" dirty="0" smtClean="0">
                <a:solidFill>
                  <a:schemeClr val="bg1"/>
                </a:solidFill>
              </a:rPr>
              <a:t>  </a:t>
            </a:r>
            <a:r>
              <a:rPr lang="ru-RU" sz="2000" dirty="0" smtClean="0"/>
              <a:t>Прямолинейный </a:t>
            </a:r>
            <a:r>
              <a:rPr lang="ru-RU" sz="2000" dirty="0"/>
              <a:t>проводник длиной 1 м. по которому течет ток, равный 3 А, расположен в однородном магнитном поле с индукцией </a:t>
            </a:r>
            <a:r>
              <a:rPr lang="ru-RU" sz="2000" i="1" dirty="0"/>
              <a:t>В</a:t>
            </a:r>
            <a:r>
              <a:rPr lang="ru-RU" sz="2000" dirty="0"/>
              <a:t> = 0.4 Тл под углом 30º</a:t>
            </a:r>
            <a:r>
              <a:rPr lang="ru-RU" sz="2000" baseline="30000" dirty="0"/>
              <a:t> </a:t>
            </a:r>
            <a:r>
              <a:rPr lang="ru-RU" sz="2000" dirty="0"/>
              <a:t> к вектору </a:t>
            </a:r>
            <a:r>
              <a:rPr lang="ru-RU" sz="2000" i="1" dirty="0"/>
              <a:t>В.</a:t>
            </a:r>
            <a:r>
              <a:rPr lang="ru-RU" sz="2000" dirty="0"/>
              <a:t> Каков модуль силы, действующей на проводник со стороны магнитного поля? </a:t>
            </a:r>
            <a:r>
              <a:rPr lang="ru-RU" sz="2000" dirty="0" smtClean="0"/>
              <a:t> </a:t>
            </a:r>
          </a:p>
          <a:p>
            <a:r>
              <a:rPr lang="ru-RU" sz="2000" dirty="0"/>
              <a:t> </a:t>
            </a:r>
            <a:r>
              <a:rPr lang="ru-RU" sz="2000" dirty="0" smtClean="0"/>
              <a:t>  Ответ</a:t>
            </a:r>
            <a:r>
              <a:rPr lang="ru-RU" sz="2000" dirty="0"/>
              <a:t>:  ____________0,6____________ </a:t>
            </a:r>
            <a:r>
              <a:rPr lang="ru-RU" sz="2000" dirty="0" smtClean="0"/>
              <a:t>Н </a:t>
            </a:r>
            <a:r>
              <a:rPr lang="ru-RU" dirty="0"/>
              <a:t> </a:t>
            </a:r>
          </a:p>
        </p:txBody>
      </p:sp>
    </p:spTree>
    <p:extLst>
      <p:ext uri="{BB962C8B-B14F-4D97-AF65-F5344CB8AC3E}">
        <p14:creationId xmlns:p14="http://schemas.microsoft.com/office/powerpoint/2010/main" val="1525556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363272" cy="570053"/>
          </a:xfrm>
        </p:spPr>
        <p:txBody>
          <a:bodyPr>
            <a:noAutofit/>
          </a:bodyPr>
          <a:lstStyle/>
          <a:p>
            <a:pPr algn="ctr"/>
            <a:r>
              <a:rPr lang="ru-RU" sz="3600" dirty="0"/>
              <a:t>Структура КИМ </a:t>
            </a:r>
            <a:r>
              <a:rPr lang="ru-RU" sz="3600" dirty="0" smtClean="0"/>
              <a:t>ЕГЭ-2018  </a:t>
            </a:r>
            <a:r>
              <a:rPr lang="ru-RU" sz="3600" dirty="0"/>
              <a:t>по физике</a:t>
            </a:r>
          </a:p>
        </p:txBody>
      </p:sp>
      <p:sp>
        <p:nvSpPr>
          <p:cNvPr id="7" name="Объект 2"/>
          <p:cNvSpPr>
            <a:spLocks noGrp="1"/>
          </p:cNvSpPr>
          <p:nvPr/>
        </p:nvSpPr>
        <p:spPr bwMode="auto">
          <a:xfrm>
            <a:off x="228788" y="1126615"/>
            <a:ext cx="8640960" cy="151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lgn="just">
              <a:buNone/>
            </a:pPr>
            <a:endParaRPr lang="ru-RU" altLang="ru-RU" sz="2400" dirty="0" smtClean="0"/>
          </a:p>
        </p:txBody>
      </p:sp>
      <p:sp>
        <p:nvSpPr>
          <p:cNvPr id="8" name="Прямоугольник 7"/>
          <p:cNvSpPr/>
          <p:nvPr/>
        </p:nvSpPr>
        <p:spPr>
          <a:xfrm>
            <a:off x="251520" y="689231"/>
            <a:ext cx="8640960" cy="523220"/>
          </a:xfrm>
          <a:prstGeom prst="rect">
            <a:avLst/>
          </a:prstGeom>
        </p:spPr>
        <p:txBody>
          <a:bodyPr wrap="square">
            <a:spAutoFit/>
          </a:bodyPr>
          <a:lstStyle/>
          <a:p>
            <a:pPr lvl="0" algn="ctr" eaLnBrk="0" fontAlgn="base" hangingPunct="0">
              <a:spcBef>
                <a:spcPct val="20000"/>
              </a:spcBef>
              <a:spcAft>
                <a:spcPct val="0"/>
              </a:spcAft>
              <a:defRPr/>
            </a:pPr>
            <a:r>
              <a:rPr lang="ru-RU" sz="2800" b="1" kern="0" dirty="0">
                <a:solidFill>
                  <a:prstClr val="white"/>
                </a:solidFill>
                <a:latin typeface="Times New Roman"/>
              </a:rPr>
              <a:t>Часть </a:t>
            </a:r>
            <a:r>
              <a:rPr lang="ru-RU" sz="2800" b="1" kern="0" dirty="0" smtClean="0">
                <a:solidFill>
                  <a:prstClr val="white"/>
                </a:solidFill>
                <a:latin typeface="Times New Roman"/>
              </a:rPr>
              <a:t>2.      №№</a:t>
            </a:r>
            <a:r>
              <a:rPr lang="ru-RU" sz="2800" b="1" kern="0" dirty="0">
                <a:solidFill>
                  <a:prstClr val="white"/>
                </a:solidFill>
                <a:latin typeface="Times New Roman"/>
              </a:rPr>
              <a:t>: </a:t>
            </a:r>
            <a:r>
              <a:rPr lang="ru-RU" sz="2800" b="1" kern="0" dirty="0" smtClean="0">
                <a:solidFill>
                  <a:prstClr val="white"/>
                </a:solidFill>
                <a:latin typeface="Times New Roman"/>
              </a:rPr>
              <a:t>28-32   (С развёрнутым ответом)</a:t>
            </a:r>
            <a:endParaRPr lang="ru-RU" sz="2800" b="1" kern="0" dirty="0">
              <a:solidFill>
                <a:prstClr val="white"/>
              </a:solidFill>
              <a:latin typeface="Times New Roman"/>
            </a:endParaRPr>
          </a:p>
        </p:txBody>
      </p:sp>
      <p:sp>
        <p:nvSpPr>
          <p:cNvPr id="4" name="Прямоугольник 3"/>
          <p:cNvSpPr/>
          <p:nvPr/>
        </p:nvSpPr>
        <p:spPr>
          <a:xfrm>
            <a:off x="251520" y="1168062"/>
            <a:ext cx="8640960" cy="523220"/>
          </a:xfrm>
          <a:prstGeom prst="rect">
            <a:avLst/>
          </a:prstGeom>
        </p:spPr>
        <p:txBody>
          <a:bodyPr wrap="square">
            <a:spAutoFit/>
          </a:bodyPr>
          <a:lstStyle/>
          <a:p>
            <a:r>
              <a:rPr lang="ru-RU" sz="2800" u="dbl" dirty="0" smtClean="0">
                <a:solidFill>
                  <a:schemeClr val="bg1"/>
                </a:solidFill>
              </a:rPr>
              <a:t>№  28.</a:t>
            </a:r>
            <a:r>
              <a:rPr lang="ru-RU" sz="2800" dirty="0" smtClean="0">
                <a:solidFill>
                  <a:schemeClr val="bg1"/>
                </a:solidFill>
              </a:rPr>
              <a:t>  </a:t>
            </a:r>
            <a:r>
              <a:rPr lang="ru-RU" sz="2800" b="1" dirty="0" smtClean="0">
                <a:solidFill>
                  <a:schemeClr val="bg1"/>
                </a:solidFill>
              </a:rPr>
              <a:t>КАЧЕСТВЕННАЯ  ЗАДАЧА</a:t>
            </a:r>
            <a:r>
              <a:rPr lang="ru-RU" sz="2400" b="1" dirty="0" smtClean="0">
                <a:solidFill>
                  <a:schemeClr val="bg1"/>
                </a:solidFill>
              </a:rPr>
              <a:t> </a:t>
            </a:r>
            <a:r>
              <a:rPr lang="ru-RU" sz="2400" dirty="0" smtClean="0">
                <a:solidFill>
                  <a:schemeClr val="bg1"/>
                </a:solidFill>
              </a:rPr>
              <a:t>(её особенности)</a:t>
            </a:r>
            <a:endParaRPr lang="ru-RU" sz="2800" dirty="0"/>
          </a:p>
        </p:txBody>
      </p:sp>
      <p:sp>
        <p:nvSpPr>
          <p:cNvPr id="9" name="Объект 2"/>
          <p:cNvSpPr>
            <a:spLocks noGrp="1"/>
          </p:cNvSpPr>
          <p:nvPr/>
        </p:nvSpPr>
        <p:spPr bwMode="auto">
          <a:xfrm>
            <a:off x="120936" y="1763975"/>
            <a:ext cx="885666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kumimoji="0" lang="ru-RU" altLang="ru-RU" sz="2200" b="0" i="0" u="none" strike="noStrike" kern="0" cap="none" spc="0" normalizeH="0" baseline="0" noProof="0" dirty="0" smtClean="0">
                <a:ln>
                  <a:noFill/>
                </a:ln>
                <a:solidFill>
                  <a:srgbClr val="000000"/>
                </a:solidFill>
                <a:effectLst/>
                <a:uLnTx/>
                <a:uFillTx/>
                <a:latin typeface="Arial"/>
                <a:ea typeface="+mn-ea"/>
                <a:cs typeface="+mn-cs"/>
              </a:rPr>
              <a:t>Требования к полноте ответа приводятся в самом тексте задания.  Как правило, все задания содержат:</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kumimoji="0" lang="ru-RU" altLang="ru-RU" sz="2200" b="1" i="0" u="none" strike="noStrike" kern="0" cap="none" spc="0" normalizeH="0" baseline="0" noProof="0" dirty="0" smtClean="0">
                <a:ln>
                  <a:noFill/>
                </a:ln>
                <a:solidFill>
                  <a:schemeClr val="bg1"/>
                </a:solidFill>
                <a:effectLst/>
                <a:uLnTx/>
                <a:uFillTx/>
                <a:latin typeface="Arial"/>
                <a:ea typeface="+mn-ea"/>
                <a:cs typeface="+mn-cs"/>
              </a:rPr>
              <a:t>А)</a:t>
            </a:r>
            <a:r>
              <a:rPr kumimoji="0" lang="ru-RU" altLang="ru-RU" sz="2200" b="0" i="0" u="none" strike="noStrike" kern="0" cap="none" spc="0" normalizeH="0" baseline="0" noProof="0" dirty="0" smtClean="0">
                <a:ln>
                  <a:noFill/>
                </a:ln>
                <a:solidFill>
                  <a:srgbClr val="000000"/>
                </a:solidFill>
                <a:effectLst/>
                <a:uLnTx/>
                <a:uFillTx/>
                <a:latin typeface="Arial"/>
                <a:ea typeface="+mn-ea"/>
                <a:cs typeface="+mn-cs"/>
              </a:rPr>
              <a:t> требование к формулировке ответа —  </a:t>
            </a:r>
            <a:r>
              <a:rPr kumimoji="0" lang="ru-RU" altLang="ru-RU" sz="2200" b="0" i="1" u="none" strike="noStrike" kern="0" cap="none" spc="0" normalizeH="0" baseline="0" noProof="0" dirty="0" smtClean="0">
                <a:ln>
                  <a:noFill/>
                </a:ln>
                <a:solidFill>
                  <a:srgbClr val="000000"/>
                </a:solidFill>
                <a:effectLst/>
                <a:uLnTx/>
                <a:uFillTx/>
                <a:latin typeface="Arial"/>
                <a:ea typeface="+mn-ea"/>
                <a:cs typeface="+mn-cs"/>
              </a:rPr>
              <a:t>«Как изменится</a:t>
            </a:r>
            <a:r>
              <a:rPr kumimoji="0" lang="ru-RU" altLang="ru-RU" sz="2200" b="0" i="0" u="none" strike="noStrike" kern="0" cap="none" spc="0" normalizeH="0" baseline="0" noProof="0" dirty="0" smtClean="0">
                <a:ln>
                  <a:noFill/>
                </a:ln>
                <a:solidFill>
                  <a:srgbClr val="000000"/>
                </a:solidFill>
                <a:effectLst/>
                <a:uLnTx/>
                <a:uFillTx/>
                <a:latin typeface="Arial"/>
                <a:ea typeface="+mn-ea"/>
                <a:cs typeface="+mn-cs"/>
              </a:rPr>
              <a:t> … (показание прибора, физическая величина)», </a:t>
            </a:r>
            <a:r>
              <a:rPr kumimoji="0" lang="ru-RU" altLang="ru-RU" sz="2200" b="0" i="1" u="none" strike="noStrike" kern="0" cap="none" spc="0" normalizeH="0" baseline="0" noProof="0" dirty="0" smtClean="0">
                <a:ln>
                  <a:noFill/>
                </a:ln>
                <a:solidFill>
                  <a:srgbClr val="000000"/>
                </a:solidFill>
                <a:effectLst/>
                <a:uLnTx/>
                <a:uFillTx/>
                <a:latin typeface="Arial"/>
                <a:ea typeface="+mn-ea"/>
                <a:cs typeface="+mn-cs"/>
              </a:rPr>
              <a:t>«Опишите движение …»</a:t>
            </a:r>
            <a:r>
              <a:rPr kumimoji="0" lang="ru-RU" altLang="ru-RU" sz="2200" b="0" i="0" u="none" strike="noStrike" kern="0" cap="none" spc="0" normalizeH="0" baseline="0" noProof="0" dirty="0" smtClean="0">
                <a:ln>
                  <a:noFill/>
                </a:ln>
                <a:solidFill>
                  <a:srgbClr val="000000"/>
                </a:solidFill>
                <a:effectLst/>
                <a:uLnTx/>
                <a:uFillTx/>
                <a:latin typeface="Arial"/>
                <a:ea typeface="+mn-ea"/>
                <a:cs typeface="+mn-cs"/>
              </a:rPr>
              <a:t> или </a:t>
            </a:r>
            <a:r>
              <a:rPr kumimoji="0" lang="ru-RU" altLang="ru-RU" sz="2200" b="0" i="1" u="none" strike="noStrike" kern="0" cap="none" spc="0" normalizeH="0" baseline="0" noProof="0" dirty="0" smtClean="0">
                <a:ln>
                  <a:noFill/>
                </a:ln>
                <a:solidFill>
                  <a:srgbClr val="000000"/>
                </a:solidFill>
                <a:effectLst/>
                <a:uLnTx/>
                <a:uFillTx/>
                <a:latin typeface="Arial"/>
                <a:ea typeface="+mn-ea"/>
                <a:cs typeface="+mn-cs"/>
              </a:rPr>
              <a:t>«Постройте график …» </a:t>
            </a:r>
            <a:r>
              <a:rPr kumimoji="0" lang="ru-RU" altLang="ru-RU" sz="2200" b="0" i="0" u="none" strike="noStrike" kern="0" cap="none" spc="0" normalizeH="0" baseline="0" noProof="0" dirty="0" smtClean="0">
                <a:ln>
                  <a:noFill/>
                </a:ln>
                <a:solidFill>
                  <a:srgbClr val="000000"/>
                </a:solidFill>
                <a:effectLst/>
                <a:uLnTx/>
                <a:uFillTx/>
                <a:latin typeface="Arial"/>
                <a:ea typeface="+mn-ea"/>
                <a:cs typeface="+mn-cs"/>
              </a:rPr>
              <a:t>и т.п</a:t>
            </a:r>
            <a:r>
              <a:rPr kumimoji="0" lang="ru-RU" altLang="ru-RU" sz="2200" b="0" i="1" u="none" strike="noStrike" kern="0" cap="none" spc="0" normalizeH="0" baseline="0" noProof="0" dirty="0" smtClean="0">
                <a:ln>
                  <a:noFill/>
                </a:ln>
                <a:solidFill>
                  <a:srgbClr val="000000"/>
                </a:solidFill>
                <a:effectLst/>
                <a:uLnTx/>
                <a:uFillTx/>
                <a:latin typeface="Arial"/>
                <a:ea typeface="+mn-ea"/>
                <a:cs typeface="+mn-cs"/>
              </a:rPr>
              <a:t>.</a:t>
            </a:r>
            <a:endParaRPr kumimoji="0" lang="ru-RU" altLang="ru-RU" sz="2200" b="0" i="0" u="none" strike="noStrike" kern="0" cap="none" spc="0" normalizeH="0" baseline="0" noProof="0" dirty="0" smtClean="0">
              <a:ln>
                <a:noFill/>
              </a:ln>
              <a:solidFill>
                <a:srgbClr val="000000"/>
              </a:solidFill>
              <a:effectLst/>
              <a:uLnTx/>
              <a:uFillTx/>
              <a:latin typeface="Arial"/>
              <a:ea typeface="+mn-ea"/>
              <a:cs typeface="+mn-cs"/>
            </a:endParaRP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kumimoji="0" lang="ru-RU" altLang="ru-RU" sz="2200" b="1" u="none" strike="noStrike" kern="0" cap="none" spc="0" normalizeH="0" baseline="0" noProof="0" dirty="0" smtClean="0">
                <a:ln>
                  <a:noFill/>
                </a:ln>
                <a:solidFill>
                  <a:schemeClr val="bg1"/>
                </a:solidFill>
                <a:effectLst/>
                <a:uLnTx/>
                <a:uFillTx/>
                <a:latin typeface="Arial"/>
                <a:ea typeface="+mn-ea"/>
                <a:cs typeface="+mn-cs"/>
              </a:rPr>
              <a:t>Б)</a:t>
            </a:r>
            <a:r>
              <a:rPr kumimoji="0" lang="ru-RU" altLang="ru-RU" sz="2200" b="0" i="0" u="none" strike="noStrike" kern="0" cap="none" spc="0" normalizeH="0" baseline="0" noProof="0" dirty="0" smtClean="0">
                <a:ln>
                  <a:noFill/>
                </a:ln>
                <a:solidFill>
                  <a:srgbClr val="000000"/>
                </a:solidFill>
                <a:effectLst/>
                <a:uLnTx/>
                <a:uFillTx/>
                <a:latin typeface="Arial"/>
                <a:ea typeface="+mn-ea"/>
                <a:cs typeface="+mn-cs"/>
              </a:rPr>
              <a:t> требование привести развёрнутый ответ с обоснованием — «</a:t>
            </a:r>
            <a:r>
              <a:rPr kumimoji="0" lang="ru-RU" altLang="ru-RU" sz="2200" b="0" i="1" u="none" strike="noStrike" kern="0" cap="none" spc="0" normalizeH="0" baseline="0" noProof="0" dirty="0" smtClean="0">
                <a:ln>
                  <a:noFill/>
                </a:ln>
                <a:solidFill>
                  <a:srgbClr val="000000"/>
                </a:solidFill>
                <a:effectLst/>
                <a:uLnTx/>
                <a:uFillTx/>
                <a:latin typeface="Arial"/>
                <a:ea typeface="+mn-ea"/>
                <a:cs typeface="+mn-cs"/>
              </a:rPr>
              <a:t>объясните …, указав, какими физическими явлениями и закономерностями оно вызвано» </a:t>
            </a:r>
            <a:r>
              <a:rPr kumimoji="0" lang="ru-RU" altLang="ru-RU" sz="2200" b="0" i="0" u="none" strike="noStrike" kern="0" cap="none" spc="0" normalizeH="0" baseline="0" noProof="0" dirty="0" smtClean="0">
                <a:ln>
                  <a:noFill/>
                </a:ln>
                <a:solidFill>
                  <a:srgbClr val="000000"/>
                </a:solidFill>
                <a:effectLst/>
                <a:uLnTx/>
                <a:uFillTx/>
                <a:latin typeface="Arial"/>
                <a:ea typeface="+mn-ea"/>
                <a:cs typeface="+mn-cs"/>
              </a:rPr>
              <a:t>или «…</a:t>
            </a:r>
            <a:r>
              <a:rPr kumimoji="0" lang="ru-RU" altLang="ru-RU" sz="2200" b="0" i="1" u="none" strike="noStrike" kern="0" cap="none" spc="0" normalizeH="0" baseline="0" noProof="0" dirty="0" smtClean="0">
                <a:ln>
                  <a:noFill/>
                </a:ln>
                <a:solidFill>
                  <a:srgbClr val="000000"/>
                </a:solidFill>
                <a:effectLst/>
                <a:uLnTx/>
                <a:uFillTx/>
                <a:latin typeface="Arial"/>
                <a:ea typeface="+mn-ea"/>
                <a:cs typeface="+mn-cs"/>
              </a:rPr>
              <a:t>поясните, указав, какие физические закономерности вы использовали для объяснения».</a:t>
            </a:r>
            <a:endParaRPr kumimoji="0" lang="ru-RU" altLang="ru-RU" sz="2200" b="0" i="0" u="none" strike="noStrike" kern="0" cap="none" spc="0" normalizeH="0" baseline="0" noProof="0" dirty="0" smtClean="0">
              <a:ln>
                <a:noFill/>
              </a:ln>
              <a:solidFill>
                <a:srgbClr val="000000"/>
              </a:solidFill>
              <a:effectLst/>
              <a:uLnTx/>
              <a:uFillTx/>
              <a:latin typeface="Arial"/>
              <a:ea typeface="+mn-ea"/>
              <a:cs typeface="+mn-cs"/>
            </a:endParaRP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kumimoji="0" lang="ru-RU" altLang="ru-RU" sz="2200" b="0" i="0" u="none" strike="noStrike" kern="0" cap="none" spc="0" normalizeH="0" baseline="0" noProof="0" dirty="0" smtClean="0">
                <a:ln>
                  <a:noFill/>
                </a:ln>
                <a:solidFill>
                  <a:srgbClr val="000000"/>
                </a:solidFill>
                <a:effectLst/>
                <a:uLnTx/>
                <a:uFillTx/>
                <a:latin typeface="Arial"/>
                <a:ea typeface="+mn-ea"/>
                <a:cs typeface="+mn-cs"/>
              </a:rPr>
              <a:t>Как правило, в авторском решении правильный ответ и объяснение выделяются отдельными пунктами.  </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kumimoji="0" lang="ru-RU" altLang="ru-RU" sz="2200" b="0" i="0" u="none" strike="noStrike" kern="0" cap="none" spc="0" normalizeH="0" baseline="0" noProof="0" dirty="0" smtClean="0">
                <a:ln>
                  <a:noFill/>
                </a:ln>
                <a:solidFill>
                  <a:srgbClr val="000000"/>
                </a:solidFill>
                <a:effectLst/>
                <a:uLnTx/>
                <a:uFillTx/>
                <a:latin typeface="Arial"/>
                <a:ea typeface="+mn-ea"/>
                <a:cs typeface="+mn-cs"/>
              </a:rPr>
              <a:t>В критериях оценивания приводится перечень явлений и законов, на основании которых строится объяснение.</a:t>
            </a:r>
          </a:p>
        </p:txBody>
      </p:sp>
    </p:spTree>
    <p:extLst>
      <p:ext uri="{BB962C8B-B14F-4D97-AF65-F5344CB8AC3E}">
        <p14:creationId xmlns:p14="http://schemas.microsoft.com/office/powerpoint/2010/main" val="63512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338667"/>
            <a:ext cx="8363272" cy="642061"/>
          </a:xfrm>
        </p:spPr>
        <p:txBody>
          <a:bodyPr>
            <a:normAutofit/>
          </a:bodyPr>
          <a:lstStyle/>
          <a:p>
            <a:r>
              <a:rPr lang="ru-RU" sz="3400" dirty="0"/>
              <a:t>Что можно взять на экзамен по физике?</a:t>
            </a:r>
          </a:p>
        </p:txBody>
      </p:sp>
      <p:sp>
        <p:nvSpPr>
          <p:cNvPr id="3" name="Текст 2"/>
          <p:cNvSpPr>
            <a:spLocks noGrp="1"/>
          </p:cNvSpPr>
          <p:nvPr>
            <p:ph type="body" sz="half" idx="2"/>
          </p:nvPr>
        </p:nvSpPr>
        <p:spPr>
          <a:xfrm>
            <a:off x="251521" y="1124744"/>
            <a:ext cx="5112568" cy="5472607"/>
          </a:xfrm>
        </p:spPr>
        <p:txBody>
          <a:bodyPr/>
          <a:lstStyle/>
          <a:p>
            <a:pPr lvl="0" eaLnBrk="1" hangingPunct="1">
              <a:buClrTx/>
              <a:buSzTx/>
              <a:buFont typeface="Wingdings" panose="05000000000000000000" pitchFamily="2" charset="2"/>
              <a:buChar char="q"/>
              <a:defRPr/>
            </a:pPr>
            <a:r>
              <a:rPr lang="ru-RU" sz="3200" b="1" kern="0" dirty="0" smtClean="0">
                <a:solidFill>
                  <a:srgbClr val="000000"/>
                </a:solidFill>
                <a:latin typeface="Times New Roman" pitchFamily="18" charset="0"/>
              </a:rPr>
              <a:t>Линейка </a:t>
            </a:r>
          </a:p>
          <a:p>
            <a:pPr lvl="0" eaLnBrk="1" hangingPunct="1">
              <a:buClrTx/>
              <a:buSzTx/>
              <a:buFont typeface="Wingdings" panose="05000000000000000000" pitchFamily="2" charset="2"/>
              <a:buChar char="q"/>
              <a:defRPr/>
            </a:pPr>
            <a:r>
              <a:rPr lang="ru-RU" sz="3600" b="1" kern="0" dirty="0" smtClean="0">
                <a:solidFill>
                  <a:srgbClr val="000000"/>
                </a:solidFill>
                <a:latin typeface="Times New Roman" pitchFamily="18" charset="0"/>
              </a:rPr>
              <a:t>Непрограммируемый </a:t>
            </a:r>
            <a:r>
              <a:rPr lang="ru-RU" sz="3600" b="1" kern="0" dirty="0">
                <a:solidFill>
                  <a:srgbClr val="000000"/>
                </a:solidFill>
                <a:latin typeface="Times New Roman" pitchFamily="18" charset="0"/>
              </a:rPr>
              <a:t>калькулятор </a:t>
            </a:r>
            <a:r>
              <a:rPr lang="ru-RU" sz="2400" b="1" kern="0" dirty="0" smtClean="0">
                <a:solidFill>
                  <a:srgbClr val="000000"/>
                </a:solidFill>
                <a:latin typeface="Times New Roman" pitchFamily="18" charset="0"/>
              </a:rPr>
              <a:t>(</a:t>
            </a:r>
            <a:r>
              <a:rPr lang="ru-RU" sz="2400" b="1" u="sng" kern="0" dirty="0" smtClean="0">
                <a:solidFill>
                  <a:srgbClr val="FFFF00"/>
                </a:solidFill>
                <a:latin typeface="Times New Roman" pitchFamily="18" charset="0"/>
              </a:rPr>
              <a:t>МОЖНО</a:t>
            </a:r>
            <a:r>
              <a:rPr lang="ru-RU" sz="2400" b="1" kern="0" dirty="0" smtClean="0">
                <a:solidFill>
                  <a:schemeClr val="tx1"/>
                </a:solidFill>
                <a:latin typeface="Times New Roman" pitchFamily="18" charset="0"/>
              </a:rPr>
              <a:t> </a:t>
            </a:r>
            <a:r>
              <a:rPr lang="ru-RU" sz="2400" dirty="0" smtClean="0">
                <a:solidFill>
                  <a:srgbClr val="000000"/>
                </a:solidFill>
                <a:latin typeface="Times New Roman" pitchFamily="18" charset="0"/>
              </a:rPr>
              <a:t>все </a:t>
            </a:r>
            <a:r>
              <a:rPr lang="ru-RU" sz="2400" dirty="0">
                <a:solidFill>
                  <a:srgbClr val="000000"/>
                </a:solidFill>
                <a:latin typeface="Times New Roman" pitchFamily="18" charset="0"/>
              </a:rPr>
              <a:t>арифметические действия, операции возведения в квадрат и извлечения квадратного корня, вычисления тригонометрических функций)</a:t>
            </a:r>
          </a:p>
          <a:p>
            <a:pPr lvl="0" eaLnBrk="1" hangingPunct="1">
              <a:buClrTx/>
              <a:buSzTx/>
              <a:defRPr/>
            </a:pPr>
            <a:r>
              <a:rPr lang="ru-RU" sz="3600" b="1" u="sng" kern="0" dirty="0" smtClean="0">
                <a:solidFill>
                  <a:srgbClr val="C00000"/>
                </a:solidFill>
                <a:latin typeface="Times New Roman" pitchFamily="18" charset="0"/>
              </a:rPr>
              <a:t>НЕЛЬЗЯ</a:t>
            </a:r>
            <a:r>
              <a:rPr lang="ru-RU" sz="3600" b="1" u="sng" kern="0" dirty="0">
                <a:solidFill>
                  <a:srgbClr val="C00000"/>
                </a:solidFill>
                <a:latin typeface="Times New Roman" pitchFamily="18" charset="0"/>
              </a:rPr>
              <a:t>:</a:t>
            </a:r>
          </a:p>
          <a:p>
            <a:pPr lvl="0" eaLnBrk="1" hangingPunct="1">
              <a:buClrTx/>
              <a:buSzTx/>
              <a:buFont typeface="Wingdings" panose="05000000000000000000" pitchFamily="2" charset="2"/>
              <a:buChar char="q"/>
              <a:defRPr/>
            </a:pPr>
            <a:r>
              <a:rPr lang="ru-RU" sz="2800" dirty="0">
                <a:solidFill>
                  <a:srgbClr val="000000"/>
                </a:solidFill>
                <a:latin typeface="Times New Roman" pitchFamily="18" charset="0"/>
              </a:rPr>
              <a:t>функции программирования</a:t>
            </a:r>
          </a:p>
          <a:p>
            <a:pPr lvl="0" eaLnBrk="1" hangingPunct="1">
              <a:buClrTx/>
              <a:buSzTx/>
              <a:buFont typeface="Wingdings" panose="05000000000000000000" pitchFamily="2" charset="2"/>
              <a:buChar char="q"/>
              <a:defRPr/>
            </a:pPr>
            <a:r>
              <a:rPr lang="ru-RU" sz="2800" dirty="0">
                <a:solidFill>
                  <a:srgbClr val="000000"/>
                </a:solidFill>
                <a:latin typeface="Times New Roman" pitchFamily="18" charset="0"/>
              </a:rPr>
              <a:t>функции передачи данных на внешние источники</a:t>
            </a:r>
            <a:endParaRPr lang="ru-RU" sz="2800" dirty="0">
              <a:solidFill>
                <a:srgbClr val="002060"/>
              </a:solidFill>
            </a:endParaRPr>
          </a:p>
        </p:txBody>
      </p:sp>
      <p:pic>
        <p:nvPicPr>
          <p:cNvPr id="5" name="Picture 2"/>
          <p:cNvPicPr>
            <a:picLocks noChangeAspect="1" noChangeArrowheads="1"/>
          </p:cNvPicPr>
          <p:nvPr/>
        </p:nvPicPr>
        <p:blipFill rotWithShape="1">
          <a:blip r:embed="rId2"/>
          <a:srcRect l="8293" t="33073" r="5632" b="6714"/>
          <a:stretch/>
        </p:blipFill>
        <p:spPr bwMode="auto">
          <a:xfrm>
            <a:off x="5508104" y="1155286"/>
            <a:ext cx="3390851" cy="5298050"/>
          </a:xfrm>
          <a:prstGeom prst="rect">
            <a:avLst/>
          </a:prstGeom>
          <a:noFill/>
          <a:ln w="5715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86668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363272" cy="570053"/>
          </a:xfrm>
        </p:spPr>
        <p:txBody>
          <a:bodyPr>
            <a:noAutofit/>
          </a:bodyPr>
          <a:lstStyle/>
          <a:p>
            <a:pPr algn="ctr"/>
            <a:r>
              <a:rPr lang="ru-RU" sz="3600" dirty="0"/>
              <a:t>Структура КИМ </a:t>
            </a:r>
            <a:r>
              <a:rPr lang="ru-RU" sz="3600" dirty="0" smtClean="0"/>
              <a:t>ЕГЭ-2017  </a:t>
            </a:r>
            <a:r>
              <a:rPr lang="ru-RU" sz="3600" dirty="0"/>
              <a:t>по физике</a:t>
            </a:r>
          </a:p>
        </p:txBody>
      </p:sp>
      <p:sp>
        <p:nvSpPr>
          <p:cNvPr id="7" name="Объект 2"/>
          <p:cNvSpPr>
            <a:spLocks noGrp="1"/>
          </p:cNvSpPr>
          <p:nvPr/>
        </p:nvSpPr>
        <p:spPr bwMode="auto">
          <a:xfrm>
            <a:off x="251520" y="1126615"/>
            <a:ext cx="8640960" cy="151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lgn="just">
              <a:buNone/>
            </a:pPr>
            <a:endParaRPr lang="ru-RU" altLang="ru-RU" sz="2400" dirty="0" smtClean="0"/>
          </a:p>
        </p:txBody>
      </p:sp>
      <p:sp>
        <p:nvSpPr>
          <p:cNvPr id="8" name="Прямоугольник 7"/>
          <p:cNvSpPr/>
          <p:nvPr/>
        </p:nvSpPr>
        <p:spPr>
          <a:xfrm>
            <a:off x="251520" y="689231"/>
            <a:ext cx="8640960" cy="646331"/>
          </a:xfrm>
          <a:prstGeom prst="rect">
            <a:avLst/>
          </a:prstGeom>
        </p:spPr>
        <p:txBody>
          <a:bodyPr wrap="square">
            <a:spAutoFit/>
          </a:bodyPr>
          <a:lstStyle/>
          <a:p>
            <a:pPr lvl="0" eaLnBrk="0" fontAlgn="base" hangingPunct="0">
              <a:spcAft>
                <a:spcPct val="0"/>
              </a:spcAft>
              <a:defRPr/>
            </a:pPr>
            <a:r>
              <a:rPr lang="ru-RU" sz="3600" b="1" kern="0" dirty="0">
                <a:solidFill>
                  <a:prstClr val="white"/>
                </a:solidFill>
                <a:latin typeface="Times New Roman"/>
              </a:rPr>
              <a:t>Часть </a:t>
            </a:r>
            <a:r>
              <a:rPr lang="ru-RU" sz="3600" b="1" kern="0" dirty="0" smtClean="0">
                <a:solidFill>
                  <a:prstClr val="white"/>
                </a:solidFill>
                <a:latin typeface="Times New Roman"/>
              </a:rPr>
              <a:t>2.   </a:t>
            </a:r>
            <a:r>
              <a:rPr lang="ru-RU" sz="2800" b="1" kern="0" dirty="0" smtClean="0">
                <a:solidFill>
                  <a:prstClr val="white"/>
                </a:solidFill>
                <a:latin typeface="Times New Roman"/>
              </a:rPr>
              <a:t>№№</a:t>
            </a:r>
            <a:r>
              <a:rPr lang="ru-RU" sz="2800" b="1" kern="0" dirty="0">
                <a:solidFill>
                  <a:prstClr val="white"/>
                </a:solidFill>
                <a:latin typeface="Times New Roman"/>
              </a:rPr>
              <a:t>: </a:t>
            </a:r>
            <a:r>
              <a:rPr lang="ru-RU" sz="2800" b="1" kern="0" dirty="0" smtClean="0">
                <a:solidFill>
                  <a:prstClr val="white"/>
                </a:solidFill>
                <a:latin typeface="Times New Roman"/>
              </a:rPr>
              <a:t>28-32   (С развёрнутым ответом)</a:t>
            </a:r>
            <a:endParaRPr lang="ru-RU" sz="2800" b="1" kern="0" dirty="0">
              <a:solidFill>
                <a:prstClr val="white"/>
              </a:solidFill>
              <a:latin typeface="Times New Roman"/>
            </a:endParaRPr>
          </a:p>
        </p:txBody>
      </p:sp>
      <p:sp>
        <p:nvSpPr>
          <p:cNvPr id="4" name="Прямоугольник 3"/>
          <p:cNvSpPr/>
          <p:nvPr/>
        </p:nvSpPr>
        <p:spPr>
          <a:xfrm>
            <a:off x="251520" y="1334043"/>
            <a:ext cx="8640960" cy="523220"/>
          </a:xfrm>
          <a:prstGeom prst="rect">
            <a:avLst/>
          </a:prstGeom>
        </p:spPr>
        <p:txBody>
          <a:bodyPr wrap="square">
            <a:spAutoFit/>
          </a:bodyPr>
          <a:lstStyle/>
          <a:p>
            <a:r>
              <a:rPr lang="ru-RU" sz="2800" u="dbl" dirty="0" smtClean="0">
                <a:solidFill>
                  <a:schemeClr val="bg1"/>
                </a:solidFill>
              </a:rPr>
              <a:t>№  28.</a:t>
            </a:r>
            <a:r>
              <a:rPr lang="ru-RU" sz="2800" dirty="0" smtClean="0">
                <a:solidFill>
                  <a:schemeClr val="bg1"/>
                </a:solidFill>
              </a:rPr>
              <a:t>  </a:t>
            </a:r>
            <a:r>
              <a:rPr lang="ru-RU" sz="2800" b="1" dirty="0" smtClean="0">
                <a:solidFill>
                  <a:schemeClr val="bg1"/>
                </a:solidFill>
              </a:rPr>
              <a:t>КАЧЕСТВЕННАЯ  ЗАДАЧА</a:t>
            </a:r>
            <a:r>
              <a:rPr lang="ru-RU" sz="2400" b="1" dirty="0" smtClean="0">
                <a:solidFill>
                  <a:schemeClr val="bg1"/>
                </a:solidFill>
              </a:rPr>
              <a:t> </a:t>
            </a:r>
            <a:r>
              <a:rPr lang="ru-RU" sz="2400" dirty="0" smtClean="0">
                <a:solidFill>
                  <a:schemeClr val="bg1"/>
                </a:solidFill>
              </a:rPr>
              <a:t>(её особенности)</a:t>
            </a:r>
            <a:endParaRPr lang="ru-RU" sz="2800" dirty="0"/>
          </a:p>
        </p:txBody>
      </p:sp>
      <p:sp>
        <p:nvSpPr>
          <p:cNvPr id="10" name="Объект 2"/>
          <p:cNvSpPr>
            <a:spLocks noGrp="1"/>
          </p:cNvSpPr>
          <p:nvPr/>
        </p:nvSpPr>
        <p:spPr bwMode="auto">
          <a:xfrm>
            <a:off x="251520" y="1876076"/>
            <a:ext cx="8618228" cy="44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ts val="600"/>
              </a:spcBef>
              <a:spcAft>
                <a:spcPts val="1200"/>
              </a:spcAft>
              <a:buClrTx/>
              <a:buSzTx/>
              <a:buFontTx/>
              <a:buNone/>
              <a:tabLst/>
              <a:defRPr/>
            </a:pPr>
            <a:r>
              <a:rPr kumimoji="0" lang="ru-RU" altLang="ru-RU" b="0" i="0" u="none" strike="noStrike" kern="0" cap="none" spc="0" normalizeH="0" baseline="0" noProof="0" dirty="0" smtClean="0">
                <a:ln>
                  <a:noFill/>
                </a:ln>
                <a:solidFill>
                  <a:srgbClr val="000000"/>
                </a:solidFill>
                <a:effectLst/>
                <a:uLnTx/>
                <a:uFillTx/>
                <a:latin typeface="Arial"/>
                <a:ea typeface="+mn-ea"/>
                <a:cs typeface="+mn-cs"/>
              </a:rPr>
              <a:t>Обобщенная схема оценивания строится на основании </a:t>
            </a:r>
            <a:r>
              <a:rPr kumimoji="0" lang="ru-RU" altLang="ru-RU" sz="3600" b="0" i="0" u="sng" strike="noStrike" kern="0" cap="none" spc="0" normalizeH="0" baseline="0" noProof="0" dirty="0" smtClean="0">
                <a:ln>
                  <a:noFill/>
                </a:ln>
                <a:solidFill>
                  <a:schemeClr val="bg1"/>
                </a:solidFill>
                <a:effectLst/>
                <a:uLnTx/>
                <a:uFillTx/>
                <a:latin typeface="Arial"/>
                <a:ea typeface="+mn-ea"/>
                <a:cs typeface="+mn-cs"/>
              </a:rPr>
              <a:t>трёх </a:t>
            </a:r>
            <a:r>
              <a:rPr kumimoji="0" lang="ru-RU" altLang="ru-RU" b="0" i="0" u="none" strike="noStrike" kern="0" cap="none" spc="0" normalizeH="0" baseline="0" noProof="0" dirty="0" smtClean="0">
                <a:ln>
                  <a:noFill/>
                </a:ln>
                <a:solidFill>
                  <a:srgbClr val="000000"/>
                </a:solidFill>
                <a:effectLst/>
                <a:uLnTx/>
                <a:uFillTx/>
                <a:latin typeface="Arial"/>
                <a:ea typeface="+mn-ea"/>
                <a:cs typeface="+mn-cs"/>
              </a:rPr>
              <a:t>элементов решения:</a:t>
            </a:r>
          </a:p>
          <a:p>
            <a:pPr marL="0" marR="0" lvl="0" indent="0" algn="just" defTabSz="914400" rtl="0" eaLnBrk="1" fontAlgn="base" latinLnBrk="0" hangingPunct="1">
              <a:lnSpc>
                <a:spcPct val="100000"/>
              </a:lnSpc>
              <a:spcBef>
                <a:spcPts val="0"/>
              </a:spcBef>
              <a:spcAft>
                <a:spcPts val="1800"/>
              </a:spcAft>
              <a:buClrTx/>
              <a:buSzTx/>
              <a:buFontTx/>
              <a:buChar char="•"/>
              <a:tabLst/>
              <a:defRPr/>
            </a:pPr>
            <a:r>
              <a:rPr kumimoji="0" lang="ru-RU" altLang="ru-RU" sz="4200" b="1" i="1" u="none" strike="noStrike" kern="0" cap="none" spc="0" normalizeH="0" baseline="0" noProof="0" dirty="0" smtClean="0">
                <a:ln>
                  <a:noFill/>
                </a:ln>
                <a:solidFill>
                  <a:srgbClr val="FF0000"/>
                </a:solidFill>
                <a:effectLst/>
                <a:uLnTx/>
                <a:uFillTx/>
                <a:latin typeface="Arial"/>
                <a:ea typeface="+mn-ea"/>
                <a:cs typeface="+mn-cs"/>
              </a:rPr>
              <a:t>формулировка ответа;</a:t>
            </a:r>
          </a:p>
          <a:p>
            <a:pPr marL="0" marR="0" lvl="0" indent="0" algn="just" defTabSz="914400" rtl="0" eaLnBrk="1" fontAlgn="base" latinLnBrk="0" hangingPunct="1">
              <a:lnSpc>
                <a:spcPct val="100000"/>
              </a:lnSpc>
              <a:spcBef>
                <a:spcPts val="0"/>
              </a:spcBef>
              <a:spcAft>
                <a:spcPts val="1800"/>
              </a:spcAft>
              <a:buClrTx/>
              <a:buSzTx/>
              <a:buFontTx/>
              <a:buChar char="•"/>
              <a:tabLst/>
              <a:defRPr/>
            </a:pPr>
            <a:r>
              <a:rPr kumimoji="0" lang="ru-RU" altLang="ru-RU" sz="4200" b="1" i="1" u="none" strike="noStrike" kern="0" cap="none" spc="0" normalizeH="0" baseline="0" noProof="0" dirty="0" smtClean="0">
                <a:ln>
                  <a:noFill/>
                </a:ln>
                <a:solidFill>
                  <a:srgbClr val="002060"/>
                </a:solidFill>
                <a:effectLst/>
                <a:uLnTx/>
                <a:uFillTx/>
                <a:latin typeface="Arial"/>
                <a:ea typeface="+mn-ea"/>
                <a:cs typeface="+mn-cs"/>
              </a:rPr>
              <a:t>объяснение;</a:t>
            </a:r>
          </a:p>
          <a:p>
            <a:pPr marL="0" marR="0" lvl="0" indent="0" algn="just" defTabSz="914400" rtl="0" eaLnBrk="1" fontAlgn="base" latinLnBrk="0" hangingPunct="1">
              <a:lnSpc>
                <a:spcPct val="100000"/>
              </a:lnSpc>
              <a:spcBef>
                <a:spcPts val="0"/>
              </a:spcBef>
              <a:spcAft>
                <a:spcPts val="1200"/>
              </a:spcAft>
              <a:buClrTx/>
              <a:buSzTx/>
              <a:buFontTx/>
              <a:buChar char="•"/>
              <a:tabLst/>
              <a:defRPr/>
            </a:pPr>
            <a:r>
              <a:rPr kumimoji="0" lang="ru-RU" altLang="ru-RU" sz="4200" b="1" i="1" u="none" strike="noStrike" kern="0" cap="none" spc="0" normalizeH="0" baseline="0" noProof="0" dirty="0" smtClean="0">
                <a:ln>
                  <a:noFill/>
                </a:ln>
                <a:solidFill>
                  <a:srgbClr val="FF0000"/>
                </a:solidFill>
                <a:effectLst/>
                <a:uLnTx/>
                <a:uFillTx/>
                <a:latin typeface="Arial"/>
                <a:ea typeface="+mn-ea"/>
                <a:cs typeface="+mn-cs"/>
              </a:rPr>
              <a:t>прямые указания на физические  явления и законы.</a:t>
            </a:r>
          </a:p>
        </p:txBody>
      </p:sp>
    </p:spTree>
    <p:extLst>
      <p:ext uri="{BB962C8B-B14F-4D97-AF65-F5344CB8AC3E}">
        <p14:creationId xmlns:p14="http://schemas.microsoft.com/office/powerpoint/2010/main" val="425648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a:spLocks noGrp="1"/>
          </p:cNvSpPr>
          <p:nvPr/>
        </p:nvSpPr>
        <p:spPr bwMode="auto">
          <a:xfrm>
            <a:off x="251520" y="1126615"/>
            <a:ext cx="8640960" cy="151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lgn="just">
              <a:buNone/>
            </a:pPr>
            <a:endParaRPr lang="ru-RU" altLang="ru-RU" sz="2400" dirty="0" smtClean="0"/>
          </a:p>
        </p:txBody>
      </p:sp>
      <p:sp>
        <p:nvSpPr>
          <p:cNvPr id="4" name="Прямоугольник 3"/>
          <p:cNvSpPr/>
          <p:nvPr/>
        </p:nvSpPr>
        <p:spPr>
          <a:xfrm>
            <a:off x="203861" y="156725"/>
            <a:ext cx="8640960" cy="523220"/>
          </a:xfrm>
          <a:prstGeom prst="rect">
            <a:avLst/>
          </a:prstGeom>
        </p:spPr>
        <p:txBody>
          <a:bodyPr wrap="square">
            <a:spAutoFit/>
          </a:bodyPr>
          <a:lstStyle/>
          <a:p>
            <a:r>
              <a:rPr lang="ru-RU" sz="2800" u="dbl" dirty="0" smtClean="0">
                <a:solidFill>
                  <a:schemeClr val="bg1"/>
                </a:solidFill>
              </a:rPr>
              <a:t>№  27.</a:t>
            </a:r>
            <a:r>
              <a:rPr lang="ru-RU" sz="2800" dirty="0" smtClean="0">
                <a:solidFill>
                  <a:schemeClr val="bg1"/>
                </a:solidFill>
              </a:rPr>
              <a:t>  </a:t>
            </a:r>
            <a:r>
              <a:rPr lang="ru-RU" sz="2800" b="1" dirty="0" smtClean="0">
                <a:solidFill>
                  <a:schemeClr val="bg1"/>
                </a:solidFill>
              </a:rPr>
              <a:t>КАЧЕСТВЕННАЯ  ЗАДАЧА</a:t>
            </a:r>
            <a:r>
              <a:rPr lang="ru-RU" sz="2400" b="1" dirty="0" smtClean="0">
                <a:solidFill>
                  <a:schemeClr val="bg1"/>
                </a:solidFill>
              </a:rPr>
              <a:t> </a:t>
            </a:r>
            <a:r>
              <a:rPr lang="ru-RU" sz="2400" dirty="0" smtClean="0">
                <a:solidFill>
                  <a:schemeClr val="bg1"/>
                </a:solidFill>
              </a:rPr>
              <a:t>(её особенности)</a:t>
            </a:r>
            <a:endParaRPr lang="ru-RU" sz="2800" dirty="0"/>
          </a:p>
        </p:txBody>
      </p:sp>
      <p:sp>
        <p:nvSpPr>
          <p:cNvPr id="10" name="Объект 2"/>
          <p:cNvSpPr>
            <a:spLocks noGrp="1"/>
          </p:cNvSpPr>
          <p:nvPr/>
        </p:nvSpPr>
        <p:spPr bwMode="auto">
          <a:xfrm>
            <a:off x="251520" y="1876076"/>
            <a:ext cx="8618228" cy="44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ts val="600"/>
              </a:spcBef>
              <a:spcAft>
                <a:spcPts val="1200"/>
              </a:spcAft>
              <a:buClrTx/>
              <a:buSzTx/>
              <a:buFontTx/>
              <a:buNone/>
              <a:tabLst/>
              <a:defRPr/>
            </a:pPr>
            <a:endParaRPr kumimoji="0" lang="ru-RU" altLang="ru-RU" sz="2400" b="1" i="1" u="none" strike="noStrike" kern="0" cap="none" spc="0" normalizeH="0" baseline="0" noProof="0" dirty="0" smtClean="0">
              <a:ln>
                <a:noFill/>
              </a:ln>
              <a:solidFill>
                <a:srgbClr val="FF0000"/>
              </a:solidFill>
              <a:effectLst/>
              <a:uLnTx/>
              <a:uFillTx/>
              <a:latin typeface="Arial"/>
              <a:ea typeface="+mn-ea"/>
              <a:cs typeface="+mn-cs"/>
            </a:endParaRPr>
          </a:p>
        </p:txBody>
      </p:sp>
      <p:pic>
        <p:nvPicPr>
          <p:cNvPr id="9" name="Picture 1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807" y="592300"/>
            <a:ext cx="6840538"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Line 5"/>
          <p:cNvSpPr>
            <a:spLocks noChangeShapeType="1"/>
          </p:cNvSpPr>
          <p:nvPr/>
        </p:nvSpPr>
        <p:spPr bwMode="auto">
          <a:xfrm>
            <a:off x="2574557" y="2772000"/>
            <a:ext cx="399488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ru-RU"/>
            </a:defPPr>
            <a:lvl1pPr algn="l" rtl="0" fontAlgn="base">
              <a:spcBef>
                <a:spcPct val="0"/>
              </a:spcBef>
              <a:spcAft>
                <a:spcPct val="0"/>
              </a:spcAft>
              <a:defRPr sz="2000" kern="1200">
                <a:solidFill>
                  <a:schemeClr val="tx2"/>
                </a:solidFill>
                <a:latin typeface="Arial" charset="0"/>
                <a:ea typeface="+mn-ea"/>
                <a:cs typeface="Arial" charset="0"/>
              </a:defRPr>
            </a:lvl1pPr>
            <a:lvl2pPr marL="457200" algn="l" rtl="0" fontAlgn="base">
              <a:spcBef>
                <a:spcPct val="0"/>
              </a:spcBef>
              <a:spcAft>
                <a:spcPct val="0"/>
              </a:spcAft>
              <a:defRPr sz="2000" kern="1200">
                <a:solidFill>
                  <a:schemeClr val="tx2"/>
                </a:solidFill>
                <a:latin typeface="Arial" charset="0"/>
                <a:ea typeface="+mn-ea"/>
                <a:cs typeface="Arial" charset="0"/>
              </a:defRPr>
            </a:lvl2pPr>
            <a:lvl3pPr marL="914400" algn="l" rtl="0" fontAlgn="base">
              <a:spcBef>
                <a:spcPct val="0"/>
              </a:spcBef>
              <a:spcAft>
                <a:spcPct val="0"/>
              </a:spcAft>
              <a:defRPr sz="2000" kern="1200">
                <a:solidFill>
                  <a:schemeClr val="tx2"/>
                </a:solidFill>
                <a:latin typeface="Arial" charset="0"/>
                <a:ea typeface="+mn-ea"/>
                <a:cs typeface="Arial" charset="0"/>
              </a:defRPr>
            </a:lvl3pPr>
            <a:lvl4pPr marL="1371600" algn="l" rtl="0" fontAlgn="base">
              <a:spcBef>
                <a:spcPct val="0"/>
              </a:spcBef>
              <a:spcAft>
                <a:spcPct val="0"/>
              </a:spcAft>
              <a:defRPr sz="2000" kern="1200">
                <a:solidFill>
                  <a:schemeClr val="tx2"/>
                </a:solidFill>
                <a:latin typeface="Arial" charset="0"/>
                <a:ea typeface="+mn-ea"/>
                <a:cs typeface="Arial" charset="0"/>
              </a:defRPr>
            </a:lvl4pPr>
            <a:lvl5pPr marL="1828800" algn="l" rtl="0" fontAlgn="base">
              <a:spcBef>
                <a:spcPct val="0"/>
              </a:spcBef>
              <a:spcAft>
                <a:spcPct val="0"/>
              </a:spcAft>
              <a:defRPr sz="2000" kern="1200">
                <a:solidFill>
                  <a:schemeClr val="tx2"/>
                </a:solidFill>
                <a:latin typeface="Arial" charset="0"/>
                <a:ea typeface="+mn-ea"/>
                <a:cs typeface="Arial" charset="0"/>
              </a:defRPr>
            </a:lvl5pPr>
            <a:lvl6pPr marL="2286000" algn="l" defTabSz="914400" rtl="0" eaLnBrk="1" latinLnBrk="0" hangingPunct="1">
              <a:defRPr sz="2000" kern="1200">
                <a:solidFill>
                  <a:schemeClr val="tx2"/>
                </a:solidFill>
                <a:latin typeface="Arial" charset="0"/>
                <a:ea typeface="+mn-ea"/>
                <a:cs typeface="Arial" charset="0"/>
              </a:defRPr>
            </a:lvl6pPr>
            <a:lvl7pPr marL="2743200" algn="l" defTabSz="914400" rtl="0" eaLnBrk="1" latinLnBrk="0" hangingPunct="1">
              <a:defRPr sz="2000" kern="1200">
                <a:solidFill>
                  <a:schemeClr val="tx2"/>
                </a:solidFill>
                <a:latin typeface="Arial" charset="0"/>
                <a:ea typeface="+mn-ea"/>
                <a:cs typeface="Arial" charset="0"/>
              </a:defRPr>
            </a:lvl7pPr>
            <a:lvl8pPr marL="3200400" algn="l" defTabSz="914400" rtl="0" eaLnBrk="1" latinLnBrk="0" hangingPunct="1">
              <a:defRPr sz="2000" kern="1200">
                <a:solidFill>
                  <a:schemeClr val="tx2"/>
                </a:solidFill>
                <a:latin typeface="Arial" charset="0"/>
                <a:ea typeface="+mn-ea"/>
                <a:cs typeface="Arial" charset="0"/>
              </a:defRPr>
            </a:lvl8pPr>
            <a:lvl9pPr marL="3657600" algn="l" defTabSz="914400" rtl="0" eaLnBrk="1" latinLnBrk="0" hangingPunct="1">
              <a:defRPr sz="2000" kern="1200">
                <a:solidFill>
                  <a:schemeClr val="tx2"/>
                </a:solidFill>
                <a:latin typeface="Arial" charset="0"/>
                <a:ea typeface="+mn-ea"/>
                <a:cs typeface="Arial" charset="0"/>
              </a:defRPr>
            </a:lvl9pPr>
          </a:lstStyle>
          <a:p>
            <a:endParaRPr lang="ru-RU"/>
          </a:p>
        </p:txBody>
      </p:sp>
      <p:sp>
        <p:nvSpPr>
          <p:cNvPr id="12" name="Line 5"/>
          <p:cNvSpPr>
            <a:spLocks noChangeShapeType="1"/>
          </p:cNvSpPr>
          <p:nvPr/>
        </p:nvSpPr>
        <p:spPr bwMode="auto">
          <a:xfrm>
            <a:off x="3067532" y="1368000"/>
            <a:ext cx="20161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ru-RU"/>
            </a:defPPr>
            <a:lvl1pPr algn="l" rtl="0" fontAlgn="base">
              <a:spcBef>
                <a:spcPct val="0"/>
              </a:spcBef>
              <a:spcAft>
                <a:spcPct val="0"/>
              </a:spcAft>
              <a:defRPr sz="2000" kern="1200">
                <a:solidFill>
                  <a:schemeClr val="tx2"/>
                </a:solidFill>
                <a:latin typeface="Arial" charset="0"/>
                <a:ea typeface="+mn-ea"/>
                <a:cs typeface="Arial" charset="0"/>
              </a:defRPr>
            </a:lvl1pPr>
            <a:lvl2pPr marL="457200" algn="l" rtl="0" fontAlgn="base">
              <a:spcBef>
                <a:spcPct val="0"/>
              </a:spcBef>
              <a:spcAft>
                <a:spcPct val="0"/>
              </a:spcAft>
              <a:defRPr sz="2000" kern="1200">
                <a:solidFill>
                  <a:schemeClr val="tx2"/>
                </a:solidFill>
                <a:latin typeface="Arial" charset="0"/>
                <a:ea typeface="+mn-ea"/>
                <a:cs typeface="Arial" charset="0"/>
              </a:defRPr>
            </a:lvl2pPr>
            <a:lvl3pPr marL="914400" algn="l" rtl="0" fontAlgn="base">
              <a:spcBef>
                <a:spcPct val="0"/>
              </a:spcBef>
              <a:spcAft>
                <a:spcPct val="0"/>
              </a:spcAft>
              <a:defRPr sz="2000" kern="1200">
                <a:solidFill>
                  <a:schemeClr val="tx2"/>
                </a:solidFill>
                <a:latin typeface="Arial" charset="0"/>
                <a:ea typeface="+mn-ea"/>
                <a:cs typeface="Arial" charset="0"/>
              </a:defRPr>
            </a:lvl3pPr>
            <a:lvl4pPr marL="1371600" algn="l" rtl="0" fontAlgn="base">
              <a:spcBef>
                <a:spcPct val="0"/>
              </a:spcBef>
              <a:spcAft>
                <a:spcPct val="0"/>
              </a:spcAft>
              <a:defRPr sz="2000" kern="1200">
                <a:solidFill>
                  <a:schemeClr val="tx2"/>
                </a:solidFill>
                <a:latin typeface="Arial" charset="0"/>
                <a:ea typeface="+mn-ea"/>
                <a:cs typeface="Arial" charset="0"/>
              </a:defRPr>
            </a:lvl4pPr>
            <a:lvl5pPr marL="1828800" algn="l" rtl="0" fontAlgn="base">
              <a:spcBef>
                <a:spcPct val="0"/>
              </a:spcBef>
              <a:spcAft>
                <a:spcPct val="0"/>
              </a:spcAft>
              <a:defRPr sz="2000" kern="1200">
                <a:solidFill>
                  <a:schemeClr val="tx2"/>
                </a:solidFill>
                <a:latin typeface="Arial" charset="0"/>
                <a:ea typeface="+mn-ea"/>
                <a:cs typeface="Arial" charset="0"/>
              </a:defRPr>
            </a:lvl5pPr>
            <a:lvl6pPr marL="2286000" algn="l" defTabSz="914400" rtl="0" eaLnBrk="1" latinLnBrk="0" hangingPunct="1">
              <a:defRPr sz="2000" kern="1200">
                <a:solidFill>
                  <a:schemeClr val="tx2"/>
                </a:solidFill>
                <a:latin typeface="Arial" charset="0"/>
                <a:ea typeface="+mn-ea"/>
                <a:cs typeface="Arial" charset="0"/>
              </a:defRPr>
            </a:lvl6pPr>
            <a:lvl7pPr marL="2743200" algn="l" defTabSz="914400" rtl="0" eaLnBrk="1" latinLnBrk="0" hangingPunct="1">
              <a:defRPr sz="2000" kern="1200">
                <a:solidFill>
                  <a:schemeClr val="tx2"/>
                </a:solidFill>
                <a:latin typeface="Arial" charset="0"/>
                <a:ea typeface="+mn-ea"/>
                <a:cs typeface="Arial" charset="0"/>
              </a:defRPr>
            </a:lvl7pPr>
            <a:lvl8pPr marL="3200400" algn="l" defTabSz="914400" rtl="0" eaLnBrk="1" latinLnBrk="0" hangingPunct="1">
              <a:defRPr sz="2000" kern="1200">
                <a:solidFill>
                  <a:schemeClr val="tx2"/>
                </a:solidFill>
                <a:latin typeface="Arial" charset="0"/>
                <a:ea typeface="+mn-ea"/>
                <a:cs typeface="Arial" charset="0"/>
              </a:defRPr>
            </a:lvl8pPr>
            <a:lvl9pPr marL="3657600" algn="l" defTabSz="914400" rtl="0" eaLnBrk="1" latinLnBrk="0" hangingPunct="1">
              <a:defRPr sz="2000" kern="1200">
                <a:solidFill>
                  <a:schemeClr val="tx2"/>
                </a:solidFill>
                <a:latin typeface="Arial" charset="0"/>
                <a:ea typeface="+mn-ea"/>
                <a:cs typeface="Arial" charset="0"/>
              </a:defRPr>
            </a:lvl9pPr>
          </a:lstStyle>
          <a:p>
            <a:endParaRPr lang="ru-RU"/>
          </a:p>
        </p:txBody>
      </p:sp>
      <p:sp>
        <p:nvSpPr>
          <p:cNvPr id="13" name="Line 5"/>
          <p:cNvSpPr>
            <a:spLocks noChangeShapeType="1"/>
          </p:cNvSpPr>
          <p:nvPr/>
        </p:nvSpPr>
        <p:spPr bwMode="auto">
          <a:xfrm>
            <a:off x="2059470" y="1858038"/>
            <a:ext cx="20161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ru-RU"/>
            </a:defPPr>
            <a:lvl1pPr algn="l" rtl="0" fontAlgn="base">
              <a:spcBef>
                <a:spcPct val="0"/>
              </a:spcBef>
              <a:spcAft>
                <a:spcPct val="0"/>
              </a:spcAft>
              <a:defRPr sz="2000" kern="1200">
                <a:solidFill>
                  <a:schemeClr val="tx2"/>
                </a:solidFill>
                <a:latin typeface="Arial" charset="0"/>
                <a:ea typeface="+mn-ea"/>
                <a:cs typeface="Arial" charset="0"/>
              </a:defRPr>
            </a:lvl1pPr>
            <a:lvl2pPr marL="457200" algn="l" rtl="0" fontAlgn="base">
              <a:spcBef>
                <a:spcPct val="0"/>
              </a:spcBef>
              <a:spcAft>
                <a:spcPct val="0"/>
              </a:spcAft>
              <a:defRPr sz="2000" kern="1200">
                <a:solidFill>
                  <a:schemeClr val="tx2"/>
                </a:solidFill>
                <a:latin typeface="Arial" charset="0"/>
                <a:ea typeface="+mn-ea"/>
                <a:cs typeface="Arial" charset="0"/>
              </a:defRPr>
            </a:lvl2pPr>
            <a:lvl3pPr marL="914400" algn="l" rtl="0" fontAlgn="base">
              <a:spcBef>
                <a:spcPct val="0"/>
              </a:spcBef>
              <a:spcAft>
                <a:spcPct val="0"/>
              </a:spcAft>
              <a:defRPr sz="2000" kern="1200">
                <a:solidFill>
                  <a:schemeClr val="tx2"/>
                </a:solidFill>
                <a:latin typeface="Arial" charset="0"/>
                <a:ea typeface="+mn-ea"/>
                <a:cs typeface="Arial" charset="0"/>
              </a:defRPr>
            </a:lvl3pPr>
            <a:lvl4pPr marL="1371600" algn="l" rtl="0" fontAlgn="base">
              <a:spcBef>
                <a:spcPct val="0"/>
              </a:spcBef>
              <a:spcAft>
                <a:spcPct val="0"/>
              </a:spcAft>
              <a:defRPr sz="2000" kern="1200">
                <a:solidFill>
                  <a:schemeClr val="tx2"/>
                </a:solidFill>
                <a:latin typeface="Arial" charset="0"/>
                <a:ea typeface="+mn-ea"/>
                <a:cs typeface="Arial" charset="0"/>
              </a:defRPr>
            </a:lvl4pPr>
            <a:lvl5pPr marL="1828800" algn="l" rtl="0" fontAlgn="base">
              <a:spcBef>
                <a:spcPct val="0"/>
              </a:spcBef>
              <a:spcAft>
                <a:spcPct val="0"/>
              </a:spcAft>
              <a:defRPr sz="2000" kern="1200">
                <a:solidFill>
                  <a:schemeClr val="tx2"/>
                </a:solidFill>
                <a:latin typeface="Arial" charset="0"/>
                <a:ea typeface="+mn-ea"/>
                <a:cs typeface="Arial" charset="0"/>
              </a:defRPr>
            </a:lvl5pPr>
            <a:lvl6pPr marL="2286000" algn="l" defTabSz="914400" rtl="0" eaLnBrk="1" latinLnBrk="0" hangingPunct="1">
              <a:defRPr sz="2000" kern="1200">
                <a:solidFill>
                  <a:schemeClr val="tx2"/>
                </a:solidFill>
                <a:latin typeface="Arial" charset="0"/>
                <a:ea typeface="+mn-ea"/>
                <a:cs typeface="Arial" charset="0"/>
              </a:defRPr>
            </a:lvl6pPr>
            <a:lvl7pPr marL="2743200" algn="l" defTabSz="914400" rtl="0" eaLnBrk="1" latinLnBrk="0" hangingPunct="1">
              <a:defRPr sz="2000" kern="1200">
                <a:solidFill>
                  <a:schemeClr val="tx2"/>
                </a:solidFill>
                <a:latin typeface="Arial" charset="0"/>
                <a:ea typeface="+mn-ea"/>
                <a:cs typeface="Arial" charset="0"/>
              </a:defRPr>
            </a:lvl7pPr>
            <a:lvl8pPr marL="3200400" algn="l" defTabSz="914400" rtl="0" eaLnBrk="1" latinLnBrk="0" hangingPunct="1">
              <a:defRPr sz="2000" kern="1200">
                <a:solidFill>
                  <a:schemeClr val="tx2"/>
                </a:solidFill>
                <a:latin typeface="Arial" charset="0"/>
                <a:ea typeface="+mn-ea"/>
                <a:cs typeface="Arial" charset="0"/>
              </a:defRPr>
            </a:lvl8pPr>
            <a:lvl9pPr marL="3657600" algn="l" defTabSz="914400" rtl="0" eaLnBrk="1" latinLnBrk="0" hangingPunct="1">
              <a:defRPr sz="2000" kern="1200">
                <a:solidFill>
                  <a:schemeClr val="tx2"/>
                </a:solidFill>
                <a:latin typeface="Arial" charset="0"/>
                <a:ea typeface="+mn-ea"/>
                <a:cs typeface="Arial" charset="0"/>
              </a:defRPr>
            </a:lvl9pPr>
          </a:lstStyle>
          <a:p>
            <a:endParaRPr lang="ru-RU"/>
          </a:p>
        </p:txBody>
      </p:sp>
      <p:sp>
        <p:nvSpPr>
          <p:cNvPr id="14" name="Line 5"/>
          <p:cNvSpPr>
            <a:spLocks noChangeShapeType="1"/>
          </p:cNvSpPr>
          <p:nvPr/>
        </p:nvSpPr>
        <p:spPr bwMode="auto">
          <a:xfrm flipV="1">
            <a:off x="1550684" y="2052000"/>
            <a:ext cx="4608000" cy="0"/>
          </a:xfrm>
          <a:prstGeom prst="line">
            <a:avLst/>
          </a:prstGeom>
          <a:noFill/>
          <a:ln w="381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ru-RU"/>
            </a:defPPr>
            <a:lvl1pPr algn="l" rtl="0" fontAlgn="base">
              <a:spcBef>
                <a:spcPct val="0"/>
              </a:spcBef>
              <a:spcAft>
                <a:spcPct val="0"/>
              </a:spcAft>
              <a:defRPr sz="2000" kern="1200">
                <a:solidFill>
                  <a:schemeClr val="tx2"/>
                </a:solidFill>
                <a:latin typeface="Arial" charset="0"/>
                <a:ea typeface="+mn-ea"/>
                <a:cs typeface="Arial" charset="0"/>
              </a:defRPr>
            </a:lvl1pPr>
            <a:lvl2pPr marL="457200" algn="l" rtl="0" fontAlgn="base">
              <a:spcBef>
                <a:spcPct val="0"/>
              </a:spcBef>
              <a:spcAft>
                <a:spcPct val="0"/>
              </a:spcAft>
              <a:defRPr sz="2000" kern="1200">
                <a:solidFill>
                  <a:schemeClr val="tx2"/>
                </a:solidFill>
                <a:latin typeface="Arial" charset="0"/>
                <a:ea typeface="+mn-ea"/>
                <a:cs typeface="Arial" charset="0"/>
              </a:defRPr>
            </a:lvl2pPr>
            <a:lvl3pPr marL="914400" algn="l" rtl="0" fontAlgn="base">
              <a:spcBef>
                <a:spcPct val="0"/>
              </a:spcBef>
              <a:spcAft>
                <a:spcPct val="0"/>
              </a:spcAft>
              <a:defRPr sz="2000" kern="1200">
                <a:solidFill>
                  <a:schemeClr val="tx2"/>
                </a:solidFill>
                <a:latin typeface="Arial" charset="0"/>
                <a:ea typeface="+mn-ea"/>
                <a:cs typeface="Arial" charset="0"/>
              </a:defRPr>
            </a:lvl3pPr>
            <a:lvl4pPr marL="1371600" algn="l" rtl="0" fontAlgn="base">
              <a:spcBef>
                <a:spcPct val="0"/>
              </a:spcBef>
              <a:spcAft>
                <a:spcPct val="0"/>
              </a:spcAft>
              <a:defRPr sz="2000" kern="1200">
                <a:solidFill>
                  <a:schemeClr val="tx2"/>
                </a:solidFill>
                <a:latin typeface="Arial" charset="0"/>
                <a:ea typeface="+mn-ea"/>
                <a:cs typeface="Arial" charset="0"/>
              </a:defRPr>
            </a:lvl4pPr>
            <a:lvl5pPr marL="1828800" algn="l" rtl="0" fontAlgn="base">
              <a:spcBef>
                <a:spcPct val="0"/>
              </a:spcBef>
              <a:spcAft>
                <a:spcPct val="0"/>
              </a:spcAft>
              <a:defRPr sz="2000" kern="1200">
                <a:solidFill>
                  <a:schemeClr val="tx2"/>
                </a:solidFill>
                <a:latin typeface="Arial" charset="0"/>
                <a:ea typeface="+mn-ea"/>
                <a:cs typeface="Arial" charset="0"/>
              </a:defRPr>
            </a:lvl5pPr>
            <a:lvl6pPr marL="2286000" algn="l" defTabSz="914400" rtl="0" eaLnBrk="1" latinLnBrk="0" hangingPunct="1">
              <a:defRPr sz="2000" kern="1200">
                <a:solidFill>
                  <a:schemeClr val="tx2"/>
                </a:solidFill>
                <a:latin typeface="Arial" charset="0"/>
                <a:ea typeface="+mn-ea"/>
                <a:cs typeface="Arial" charset="0"/>
              </a:defRPr>
            </a:lvl6pPr>
            <a:lvl7pPr marL="2743200" algn="l" defTabSz="914400" rtl="0" eaLnBrk="1" latinLnBrk="0" hangingPunct="1">
              <a:defRPr sz="2000" kern="1200">
                <a:solidFill>
                  <a:schemeClr val="tx2"/>
                </a:solidFill>
                <a:latin typeface="Arial" charset="0"/>
                <a:ea typeface="+mn-ea"/>
                <a:cs typeface="Arial" charset="0"/>
              </a:defRPr>
            </a:lvl7pPr>
            <a:lvl8pPr marL="3200400" algn="l" defTabSz="914400" rtl="0" eaLnBrk="1" latinLnBrk="0" hangingPunct="1">
              <a:defRPr sz="2000" kern="1200">
                <a:solidFill>
                  <a:schemeClr val="tx2"/>
                </a:solidFill>
                <a:latin typeface="Arial" charset="0"/>
                <a:ea typeface="+mn-ea"/>
                <a:cs typeface="Arial" charset="0"/>
              </a:defRPr>
            </a:lvl8pPr>
            <a:lvl9pPr marL="3657600" algn="l" defTabSz="914400" rtl="0" eaLnBrk="1" latinLnBrk="0" hangingPunct="1">
              <a:defRPr sz="2000" kern="1200">
                <a:solidFill>
                  <a:schemeClr val="tx2"/>
                </a:solidFill>
                <a:latin typeface="Arial" charset="0"/>
                <a:ea typeface="+mn-ea"/>
                <a:cs typeface="Arial" charset="0"/>
              </a:defRPr>
            </a:lvl9pPr>
          </a:lstStyle>
          <a:p>
            <a:endParaRPr lang="ru-RU"/>
          </a:p>
        </p:txBody>
      </p:sp>
      <p:sp>
        <p:nvSpPr>
          <p:cNvPr id="16" name="Line 5"/>
          <p:cNvSpPr>
            <a:spLocks noChangeShapeType="1"/>
          </p:cNvSpPr>
          <p:nvPr/>
        </p:nvSpPr>
        <p:spPr bwMode="auto">
          <a:xfrm>
            <a:off x="5076105" y="2996952"/>
            <a:ext cx="20161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ru-RU"/>
            </a:defPPr>
            <a:lvl1pPr algn="l" rtl="0" fontAlgn="base">
              <a:spcBef>
                <a:spcPct val="0"/>
              </a:spcBef>
              <a:spcAft>
                <a:spcPct val="0"/>
              </a:spcAft>
              <a:defRPr sz="2000" kern="1200">
                <a:solidFill>
                  <a:schemeClr val="tx2"/>
                </a:solidFill>
                <a:latin typeface="Arial" charset="0"/>
                <a:ea typeface="+mn-ea"/>
                <a:cs typeface="Arial" charset="0"/>
              </a:defRPr>
            </a:lvl1pPr>
            <a:lvl2pPr marL="457200" algn="l" rtl="0" fontAlgn="base">
              <a:spcBef>
                <a:spcPct val="0"/>
              </a:spcBef>
              <a:spcAft>
                <a:spcPct val="0"/>
              </a:spcAft>
              <a:defRPr sz="2000" kern="1200">
                <a:solidFill>
                  <a:schemeClr val="tx2"/>
                </a:solidFill>
                <a:latin typeface="Arial" charset="0"/>
                <a:ea typeface="+mn-ea"/>
                <a:cs typeface="Arial" charset="0"/>
              </a:defRPr>
            </a:lvl2pPr>
            <a:lvl3pPr marL="914400" algn="l" rtl="0" fontAlgn="base">
              <a:spcBef>
                <a:spcPct val="0"/>
              </a:spcBef>
              <a:spcAft>
                <a:spcPct val="0"/>
              </a:spcAft>
              <a:defRPr sz="2000" kern="1200">
                <a:solidFill>
                  <a:schemeClr val="tx2"/>
                </a:solidFill>
                <a:latin typeface="Arial" charset="0"/>
                <a:ea typeface="+mn-ea"/>
                <a:cs typeface="Arial" charset="0"/>
              </a:defRPr>
            </a:lvl3pPr>
            <a:lvl4pPr marL="1371600" algn="l" rtl="0" fontAlgn="base">
              <a:spcBef>
                <a:spcPct val="0"/>
              </a:spcBef>
              <a:spcAft>
                <a:spcPct val="0"/>
              </a:spcAft>
              <a:defRPr sz="2000" kern="1200">
                <a:solidFill>
                  <a:schemeClr val="tx2"/>
                </a:solidFill>
                <a:latin typeface="Arial" charset="0"/>
                <a:ea typeface="+mn-ea"/>
                <a:cs typeface="Arial" charset="0"/>
              </a:defRPr>
            </a:lvl4pPr>
            <a:lvl5pPr marL="1828800" algn="l" rtl="0" fontAlgn="base">
              <a:spcBef>
                <a:spcPct val="0"/>
              </a:spcBef>
              <a:spcAft>
                <a:spcPct val="0"/>
              </a:spcAft>
              <a:defRPr sz="2000" kern="1200">
                <a:solidFill>
                  <a:schemeClr val="tx2"/>
                </a:solidFill>
                <a:latin typeface="Arial" charset="0"/>
                <a:ea typeface="+mn-ea"/>
                <a:cs typeface="Arial" charset="0"/>
              </a:defRPr>
            </a:lvl5pPr>
            <a:lvl6pPr marL="2286000" algn="l" defTabSz="914400" rtl="0" eaLnBrk="1" latinLnBrk="0" hangingPunct="1">
              <a:defRPr sz="2000" kern="1200">
                <a:solidFill>
                  <a:schemeClr val="tx2"/>
                </a:solidFill>
                <a:latin typeface="Arial" charset="0"/>
                <a:ea typeface="+mn-ea"/>
                <a:cs typeface="Arial" charset="0"/>
              </a:defRPr>
            </a:lvl6pPr>
            <a:lvl7pPr marL="2743200" algn="l" defTabSz="914400" rtl="0" eaLnBrk="1" latinLnBrk="0" hangingPunct="1">
              <a:defRPr sz="2000" kern="1200">
                <a:solidFill>
                  <a:schemeClr val="tx2"/>
                </a:solidFill>
                <a:latin typeface="Arial" charset="0"/>
                <a:ea typeface="+mn-ea"/>
                <a:cs typeface="Arial" charset="0"/>
              </a:defRPr>
            </a:lvl7pPr>
            <a:lvl8pPr marL="3200400" algn="l" defTabSz="914400" rtl="0" eaLnBrk="1" latinLnBrk="0" hangingPunct="1">
              <a:defRPr sz="2000" kern="1200">
                <a:solidFill>
                  <a:schemeClr val="tx2"/>
                </a:solidFill>
                <a:latin typeface="Arial" charset="0"/>
                <a:ea typeface="+mn-ea"/>
                <a:cs typeface="Arial" charset="0"/>
              </a:defRPr>
            </a:lvl8pPr>
            <a:lvl9pPr marL="3657600" algn="l" defTabSz="914400" rtl="0" eaLnBrk="1" latinLnBrk="0" hangingPunct="1">
              <a:defRPr sz="2000" kern="1200">
                <a:solidFill>
                  <a:schemeClr val="tx2"/>
                </a:solidFill>
                <a:latin typeface="Arial" charset="0"/>
                <a:ea typeface="+mn-ea"/>
                <a:cs typeface="Arial" charset="0"/>
              </a:defRPr>
            </a:lvl9pPr>
          </a:lstStyle>
          <a:p>
            <a:endParaRPr lang="ru-RU"/>
          </a:p>
        </p:txBody>
      </p:sp>
      <p:sp>
        <p:nvSpPr>
          <p:cNvPr id="17" name="Line 5"/>
          <p:cNvSpPr>
            <a:spLocks noChangeShapeType="1"/>
          </p:cNvSpPr>
          <p:nvPr/>
        </p:nvSpPr>
        <p:spPr bwMode="auto">
          <a:xfrm>
            <a:off x="3438012" y="4716000"/>
            <a:ext cx="3456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l" rtl="0" fontAlgn="base">
              <a:spcBef>
                <a:spcPct val="0"/>
              </a:spcBef>
              <a:spcAft>
                <a:spcPct val="0"/>
              </a:spcAft>
              <a:defRPr sz="2000" kern="1200">
                <a:solidFill>
                  <a:schemeClr val="tx2"/>
                </a:solidFill>
                <a:latin typeface="Arial" charset="0"/>
                <a:ea typeface="+mn-ea"/>
                <a:cs typeface="Arial" charset="0"/>
              </a:defRPr>
            </a:lvl1pPr>
            <a:lvl2pPr marL="457200" algn="l" rtl="0" fontAlgn="base">
              <a:spcBef>
                <a:spcPct val="0"/>
              </a:spcBef>
              <a:spcAft>
                <a:spcPct val="0"/>
              </a:spcAft>
              <a:defRPr sz="2000" kern="1200">
                <a:solidFill>
                  <a:schemeClr val="tx2"/>
                </a:solidFill>
                <a:latin typeface="Arial" charset="0"/>
                <a:ea typeface="+mn-ea"/>
                <a:cs typeface="Arial" charset="0"/>
              </a:defRPr>
            </a:lvl2pPr>
            <a:lvl3pPr marL="914400" algn="l" rtl="0" fontAlgn="base">
              <a:spcBef>
                <a:spcPct val="0"/>
              </a:spcBef>
              <a:spcAft>
                <a:spcPct val="0"/>
              </a:spcAft>
              <a:defRPr sz="2000" kern="1200">
                <a:solidFill>
                  <a:schemeClr val="tx2"/>
                </a:solidFill>
                <a:latin typeface="Arial" charset="0"/>
                <a:ea typeface="+mn-ea"/>
                <a:cs typeface="Arial" charset="0"/>
              </a:defRPr>
            </a:lvl3pPr>
            <a:lvl4pPr marL="1371600" algn="l" rtl="0" fontAlgn="base">
              <a:spcBef>
                <a:spcPct val="0"/>
              </a:spcBef>
              <a:spcAft>
                <a:spcPct val="0"/>
              </a:spcAft>
              <a:defRPr sz="2000" kern="1200">
                <a:solidFill>
                  <a:schemeClr val="tx2"/>
                </a:solidFill>
                <a:latin typeface="Arial" charset="0"/>
                <a:ea typeface="+mn-ea"/>
                <a:cs typeface="Arial" charset="0"/>
              </a:defRPr>
            </a:lvl4pPr>
            <a:lvl5pPr marL="1828800" algn="l" rtl="0" fontAlgn="base">
              <a:spcBef>
                <a:spcPct val="0"/>
              </a:spcBef>
              <a:spcAft>
                <a:spcPct val="0"/>
              </a:spcAft>
              <a:defRPr sz="2000" kern="1200">
                <a:solidFill>
                  <a:schemeClr val="tx2"/>
                </a:solidFill>
                <a:latin typeface="Arial" charset="0"/>
                <a:ea typeface="+mn-ea"/>
                <a:cs typeface="Arial" charset="0"/>
              </a:defRPr>
            </a:lvl5pPr>
            <a:lvl6pPr marL="2286000" algn="l" defTabSz="914400" rtl="0" eaLnBrk="1" latinLnBrk="0" hangingPunct="1">
              <a:defRPr sz="2000" kern="1200">
                <a:solidFill>
                  <a:schemeClr val="tx2"/>
                </a:solidFill>
                <a:latin typeface="Arial" charset="0"/>
                <a:ea typeface="+mn-ea"/>
                <a:cs typeface="Arial" charset="0"/>
              </a:defRPr>
            </a:lvl6pPr>
            <a:lvl7pPr marL="2743200" algn="l" defTabSz="914400" rtl="0" eaLnBrk="1" latinLnBrk="0" hangingPunct="1">
              <a:defRPr sz="2000" kern="1200">
                <a:solidFill>
                  <a:schemeClr val="tx2"/>
                </a:solidFill>
                <a:latin typeface="Arial" charset="0"/>
                <a:ea typeface="+mn-ea"/>
                <a:cs typeface="Arial" charset="0"/>
              </a:defRPr>
            </a:lvl7pPr>
            <a:lvl8pPr marL="3200400" algn="l" defTabSz="914400" rtl="0" eaLnBrk="1" latinLnBrk="0" hangingPunct="1">
              <a:defRPr sz="2000" kern="1200">
                <a:solidFill>
                  <a:schemeClr val="tx2"/>
                </a:solidFill>
                <a:latin typeface="Arial" charset="0"/>
                <a:ea typeface="+mn-ea"/>
                <a:cs typeface="Arial" charset="0"/>
              </a:defRPr>
            </a:lvl8pPr>
            <a:lvl9pPr marL="3657600" algn="l" defTabSz="914400" rtl="0" eaLnBrk="1" latinLnBrk="0" hangingPunct="1">
              <a:defRPr sz="2000" kern="1200">
                <a:solidFill>
                  <a:schemeClr val="tx2"/>
                </a:solidFill>
                <a:latin typeface="Arial" charset="0"/>
                <a:ea typeface="+mn-ea"/>
                <a:cs typeface="Arial" charset="0"/>
              </a:defRPr>
            </a:lvl9pPr>
          </a:lstStyle>
          <a:p>
            <a:endParaRPr lang="ru-RU"/>
          </a:p>
        </p:txBody>
      </p:sp>
      <p:sp>
        <p:nvSpPr>
          <p:cNvPr id="18" name="Line 5"/>
          <p:cNvSpPr>
            <a:spLocks noChangeShapeType="1"/>
          </p:cNvSpPr>
          <p:nvPr/>
        </p:nvSpPr>
        <p:spPr bwMode="auto">
          <a:xfrm>
            <a:off x="2267744" y="5157192"/>
            <a:ext cx="482448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ru-RU"/>
            </a:defPPr>
            <a:lvl1pPr algn="l" rtl="0" fontAlgn="base">
              <a:spcBef>
                <a:spcPct val="0"/>
              </a:spcBef>
              <a:spcAft>
                <a:spcPct val="0"/>
              </a:spcAft>
              <a:defRPr sz="2000" kern="1200">
                <a:solidFill>
                  <a:schemeClr val="tx2"/>
                </a:solidFill>
                <a:latin typeface="Arial" charset="0"/>
                <a:ea typeface="+mn-ea"/>
                <a:cs typeface="Arial" charset="0"/>
              </a:defRPr>
            </a:lvl1pPr>
            <a:lvl2pPr marL="457200" algn="l" rtl="0" fontAlgn="base">
              <a:spcBef>
                <a:spcPct val="0"/>
              </a:spcBef>
              <a:spcAft>
                <a:spcPct val="0"/>
              </a:spcAft>
              <a:defRPr sz="2000" kern="1200">
                <a:solidFill>
                  <a:schemeClr val="tx2"/>
                </a:solidFill>
                <a:latin typeface="Arial" charset="0"/>
                <a:ea typeface="+mn-ea"/>
                <a:cs typeface="Arial" charset="0"/>
              </a:defRPr>
            </a:lvl2pPr>
            <a:lvl3pPr marL="914400" algn="l" rtl="0" fontAlgn="base">
              <a:spcBef>
                <a:spcPct val="0"/>
              </a:spcBef>
              <a:spcAft>
                <a:spcPct val="0"/>
              </a:spcAft>
              <a:defRPr sz="2000" kern="1200">
                <a:solidFill>
                  <a:schemeClr val="tx2"/>
                </a:solidFill>
                <a:latin typeface="Arial" charset="0"/>
                <a:ea typeface="+mn-ea"/>
                <a:cs typeface="Arial" charset="0"/>
              </a:defRPr>
            </a:lvl3pPr>
            <a:lvl4pPr marL="1371600" algn="l" rtl="0" fontAlgn="base">
              <a:spcBef>
                <a:spcPct val="0"/>
              </a:spcBef>
              <a:spcAft>
                <a:spcPct val="0"/>
              </a:spcAft>
              <a:defRPr sz="2000" kern="1200">
                <a:solidFill>
                  <a:schemeClr val="tx2"/>
                </a:solidFill>
                <a:latin typeface="Arial" charset="0"/>
                <a:ea typeface="+mn-ea"/>
                <a:cs typeface="Arial" charset="0"/>
              </a:defRPr>
            </a:lvl4pPr>
            <a:lvl5pPr marL="1828800" algn="l" rtl="0" fontAlgn="base">
              <a:spcBef>
                <a:spcPct val="0"/>
              </a:spcBef>
              <a:spcAft>
                <a:spcPct val="0"/>
              </a:spcAft>
              <a:defRPr sz="2000" kern="1200">
                <a:solidFill>
                  <a:schemeClr val="tx2"/>
                </a:solidFill>
                <a:latin typeface="Arial" charset="0"/>
                <a:ea typeface="+mn-ea"/>
                <a:cs typeface="Arial" charset="0"/>
              </a:defRPr>
            </a:lvl5pPr>
            <a:lvl6pPr marL="2286000" algn="l" defTabSz="914400" rtl="0" eaLnBrk="1" latinLnBrk="0" hangingPunct="1">
              <a:defRPr sz="2000" kern="1200">
                <a:solidFill>
                  <a:schemeClr val="tx2"/>
                </a:solidFill>
                <a:latin typeface="Arial" charset="0"/>
                <a:ea typeface="+mn-ea"/>
                <a:cs typeface="Arial" charset="0"/>
              </a:defRPr>
            </a:lvl6pPr>
            <a:lvl7pPr marL="2743200" algn="l" defTabSz="914400" rtl="0" eaLnBrk="1" latinLnBrk="0" hangingPunct="1">
              <a:defRPr sz="2000" kern="1200">
                <a:solidFill>
                  <a:schemeClr val="tx2"/>
                </a:solidFill>
                <a:latin typeface="Arial" charset="0"/>
                <a:ea typeface="+mn-ea"/>
                <a:cs typeface="Arial" charset="0"/>
              </a:defRPr>
            </a:lvl7pPr>
            <a:lvl8pPr marL="3200400" algn="l" defTabSz="914400" rtl="0" eaLnBrk="1" latinLnBrk="0" hangingPunct="1">
              <a:defRPr sz="2000" kern="1200">
                <a:solidFill>
                  <a:schemeClr val="tx2"/>
                </a:solidFill>
                <a:latin typeface="Arial" charset="0"/>
                <a:ea typeface="+mn-ea"/>
                <a:cs typeface="Arial" charset="0"/>
              </a:defRPr>
            </a:lvl8pPr>
            <a:lvl9pPr marL="3657600" algn="l" defTabSz="914400" rtl="0" eaLnBrk="1" latinLnBrk="0" hangingPunct="1">
              <a:defRPr sz="2000" kern="1200">
                <a:solidFill>
                  <a:schemeClr val="tx2"/>
                </a:solidFill>
                <a:latin typeface="Arial" charset="0"/>
                <a:ea typeface="+mn-ea"/>
                <a:cs typeface="Arial" charset="0"/>
              </a:defRPr>
            </a:lvl9pPr>
          </a:lstStyle>
          <a:p>
            <a:endParaRPr lang="ru-RU"/>
          </a:p>
        </p:txBody>
      </p:sp>
      <p:sp>
        <p:nvSpPr>
          <p:cNvPr id="20" name="Line 5"/>
          <p:cNvSpPr>
            <a:spLocks noChangeShapeType="1"/>
          </p:cNvSpPr>
          <p:nvPr/>
        </p:nvSpPr>
        <p:spPr bwMode="auto">
          <a:xfrm>
            <a:off x="3149887" y="6165304"/>
            <a:ext cx="394234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ru-RU"/>
            </a:defPPr>
            <a:lvl1pPr algn="l" rtl="0" fontAlgn="base">
              <a:spcBef>
                <a:spcPct val="0"/>
              </a:spcBef>
              <a:spcAft>
                <a:spcPct val="0"/>
              </a:spcAft>
              <a:defRPr sz="2000" kern="1200">
                <a:solidFill>
                  <a:schemeClr val="tx2"/>
                </a:solidFill>
                <a:latin typeface="Arial" charset="0"/>
                <a:ea typeface="+mn-ea"/>
                <a:cs typeface="Arial" charset="0"/>
              </a:defRPr>
            </a:lvl1pPr>
            <a:lvl2pPr marL="457200" algn="l" rtl="0" fontAlgn="base">
              <a:spcBef>
                <a:spcPct val="0"/>
              </a:spcBef>
              <a:spcAft>
                <a:spcPct val="0"/>
              </a:spcAft>
              <a:defRPr sz="2000" kern="1200">
                <a:solidFill>
                  <a:schemeClr val="tx2"/>
                </a:solidFill>
                <a:latin typeface="Arial" charset="0"/>
                <a:ea typeface="+mn-ea"/>
                <a:cs typeface="Arial" charset="0"/>
              </a:defRPr>
            </a:lvl2pPr>
            <a:lvl3pPr marL="914400" algn="l" rtl="0" fontAlgn="base">
              <a:spcBef>
                <a:spcPct val="0"/>
              </a:spcBef>
              <a:spcAft>
                <a:spcPct val="0"/>
              </a:spcAft>
              <a:defRPr sz="2000" kern="1200">
                <a:solidFill>
                  <a:schemeClr val="tx2"/>
                </a:solidFill>
                <a:latin typeface="Arial" charset="0"/>
                <a:ea typeface="+mn-ea"/>
                <a:cs typeface="Arial" charset="0"/>
              </a:defRPr>
            </a:lvl3pPr>
            <a:lvl4pPr marL="1371600" algn="l" rtl="0" fontAlgn="base">
              <a:spcBef>
                <a:spcPct val="0"/>
              </a:spcBef>
              <a:spcAft>
                <a:spcPct val="0"/>
              </a:spcAft>
              <a:defRPr sz="2000" kern="1200">
                <a:solidFill>
                  <a:schemeClr val="tx2"/>
                </a:solidFill>
                <a:latin typeface="Arial" charset="0"/>
                <a:ea typeface="+mn-ea"/>
                <a:cs typeface="Arial" charset="0"/>
              </a:defRPr>
            </a:lvl4pPr>
            <a:lvl5pPr marL="1828800" algn="l" rtl="0" fontAlgn="base">
              <a:spcBef>
                <a:spcPct val="0"/>
              </a:spcBef>
              <a:spcAft>
                <a:spcPct val="0"/>
              </a:spcAft>
              <a:defRPr sz="2000" kern="1200">
                <a:solidFill>
                  <a:schemeClr val="tx2"/>
                </a:solidFill>
                <a:latin typeface="Arial" charset="0"/>
                <a:ea typeface="+mn-ea"/>
                <a:cs typeface="Arial" charset="0"/>
              </a:defRPr>
            </a:lvl5pPr>
            <a:lvl6pPr marL="2286000" algn="l" defTabSz="914400" rtl="0" eaLnBrk="1" latinLnBrk="0" hangingPunct="1">
              <a:defRPr sz="2000" kern="1200">
                <a:solidFill>
                  <a:schemeClr val="tx2"/>
                </a:solidFill>
                <a:latin typeface="Arial" charset="0"/>
                <a:ea typeface="+mn-ea"/>
                <a:cs typeface="Arial" charset="0"/>
              </a:defRPr>
            </a:lvl6pPr>
            <a:lvl7pPr marL="2743200" algn="l" defTabSz="914400" rtl="0" eaLnBrk="1" latinLnBrk="0" hangingPunct="1">
              <a:defRPr sz="2000" kern="1200">
                <a:solidFill>
                  <a:schemeClr val="tx2"/>
                </a:solidFill>
                <a:latin typeface="Arial" charset="0"/>
                <a:ea typeface="+mn-ea"/>
                <a:cs typeface="Arial" charset="0"/>
              </a:defRPr>
            </a:lvl7pPr>
            <a:lvl8pPr marL="3200400" algn="l" defTabSz="914400" rtl="0" eaLnBrk="1" latinLnBrk="0" hangingPunct="1">
              <a:defRPr sz="2000" kern="1200">
                <a:solidFill>
                  <a:schemeClr val="tx2"/>
                </a:solidFill>
                <a:latin typeface="Arial" charset="0"/>
                <a:ea typeface="+mn-ea"/>
                <a:cs typeface="Arial" charset="0"/>
              </a:defRPr>
            </a:lvl8pPr>
            <a:lvl9pPr marL="3657600" algn="l" defTabSz="914400" rtl="0" eaLnBrk="1" latinLnBrk="0" hangingPunct="1">
              <a:defRPr sz="2000" kern="1200">
                <a:solidFill>
                  <a:schemeClr val="tx2"/>
                </a:solidFill>
                <a:latin typeface="Arial" charset="0"/>
                <a:ea typeface="+mn-ea"/>
                <a:cs typeface="Arial" charset="0"/>
              </a:defRPr>
            </a:lvl9pPr>
          </a:lstStyle>
          <a:p>
            <a:endParaRPr lang="ru-RU"/>
          </a:p>
        </p:txBody>
      </p:sp>
    </p:spTree>
    <p:extLst>
      <p:ext uri="{BB962C8B-B14F-4D97-AF65-F5344CB8AC3E}">
        <p14:creationId xmlns:p14="http://schemas.microsoft.com/office/powerpoint/2010/main" val="3979775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a:spLocks noGrp="1"/>
          </p:cNvSpPr>
          <p:nvPr/>
        </p:nvSpPr>
        <p:spPr bwMode="auto">
          <a:xfrm>
            <a:off x="251520" y="1126615"/>
            <a:ext cx="8640960" cy="151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lgn="just">
              <a:buNone/>
            </a:pPr>
            <a:endParaRPr lang="ru-RU" altLang="ru-RU" sz="2400" dirty="0" smtClean="0"/>
          </a:p>
        </p:txBody>
      </p:sp>
      <p:sp>
        <p:nvSpPr>
          <p:cNvPr id="4" name="Прямоугольник 3"/>
          <p:cNvSpPr/>
          <p:nvPr/>
        </p:nvSpPr>
        <p:spPr>
          <a:xfrm>
            <a:off x="203861" y="156725"/>
            <a:ext cx="8640960" cy="523220"/>
          </a:xfrm>
          <a:prstGeom prst="rect">
            <a:avLst/>
          </a:prstGeom>
        </p:spPr>
        <p:txBody>
          <a:bodyPr wrap="square">
            <a:spAutoFit/>
          </a:bodyPr>
          <a:lstStyle/>
          <a:p>
            <a:r>
              <a:rPr lang="ru-RU" sz="2800" u="dbl" dirty="0" smtClean="0">
                <a:solidFill>
                  <a:schemeClr val="bg1"/>
                </a:solidFill>
              </a:rPr>
              <a:t>№  27.</a:t>
            </a:r>
            <a:r>
              <a:rPr lang="ru-RU" sz="2800" dirty="0" smtClean="0">
                <a:solidFill>
                  <a:schemeClr val="bg1"/>
                </a:solidFill>
              </a:rPr>
              <a:t>  </a:t>
            </a:r>
            <a:r>
              <a:rPr lang="ru-RU" sz="2800" b="1" dirty="0" smtClean="0">
                <a:solidFill>
                  <a:schemeClr val="bg1"/>
                </a:solidFill>
              </a:rPr>
              <a:t>КАЧЕСТВЕННАЯ  ЗАДАЧА</a:t>
            </a:r>
            <a:r>
              <a:rPr lang="ru-RU" sz="2400" b="1" dirty="0" smtClean="0">
                <a:solidFill>
                  <a:schemeClr val="bg1"/>
                </a:solidFill>
              </a:rPr>
              <a:t> </a:t>
            </a:r>
            <a:r>
              <a:rPr lang="ru-RU" sz="2400" dirty="0" smtClean="0">
                <a:solidFill>
                  <a:schemeClr val="bg1"/>
                </a:solidFill>
              </a:rPr>
              <a:t>(её особенности)</a:t>
            </a:r>
            <a:endParaRPr lang="ru-RU" sz="2800" dirty="0"/>
          </a:p>
        </p:txBody>
      </p:sp>
      <p:sp>
        <p:nvSpPr>
          <p:cNvPr id="10" name="Объект 2"/>
          <p:cNvSpPr>
            <a:spLocks noGrp="1"/>
          </p:cNvSpPr>
          <p:nvPr/>
        </p:nvSpPr>
        <p:spPr bwMode="auto">
          <a:xfrm>
            <a:off x="251520" y="1876076"/>
            <a:ext cx="8618228" cy="44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ts val="600"/>
              </a:spcBef>
              <a:spcAft>
                <a:spcPts val="1200"/>
              </a:spcAft>
              <a:buClrTx/>
              <a:buSzTx/>
              <a:buFontTx/>
              <a:buNone/>
              <a:tabLst/>
              <a:defRPr/>
            </a:pPr>
            <a:endParaRPr kumimoji="0" lang="ru-RU" altLang="ru-RU" sz="2400" b="1" i="1" u="none" strike="noStrike" kern="0" cap="none" spc="0" normalizeH="0" baseline="0" noProof="0" dirty="0" smtClean="0">
              <a:ln>
                <a:noFill/>
              </a:ln>
              <a:solidFill>
                <a:srgbClr val="FF0000"/>
              </a:solidFill>
              <a:effectLst/>
              <a:uLnTx/>
              <a:uFillTx/>
              <a:latin typeface="Arial"/>
              <a:ea typeface="+mn-ea"/>
              <a:cs typeface="+mn-cs"/>
            </a:endParaRPr>
          </a:p>
        </p:txBody>
      </p:sp>
      <p:pic>
        <p:nvPicPr>
          <p:cNvPr id="19"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706" y="1065657"/>
            <a:ext cx="7748588" cy="5256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Прямая соединительная линия 2"/>
          <p:cNvCxnSpPr/>
          <p:nvPr/>
        </p:nvCxnSpPr>
        <p:spPr>
          <a:xfrm>
            <a:off x="1871700" y="4581128"/>
            <a:ext cx="176419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3203848" y="2204864"/>
            <a:ext cx="43204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827584" y="1906218"/>
            <a:ext cx="6696744"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2627784" y="5373216"/>
            <a:ext cx="487344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4572000" y="3529296"/>
            <a:ext cx="223224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Овал 28"/>
          <p:cNvSpPr/>
          <p:nvPr/>
        </p:nvSpPr>
        <p:spPr>
          <a:xfrm>
            <a:off x="1691680" y="4818647"/>
            <a:ext cx="360040" cy="41519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4319972" y="1876076"/>
            <a:ext cx="504056" cy="41519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1" name="Прямая соединительная линия 30"/>
          <p:cNvCxnSpPr/>
          <p:nvPr/>
        </p:nvCxnSpPr>
        <p:spPr>
          <a:xfrm>
            <a:off x="827584" y="4092698"/>
            <a:ext cx="6696744"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707" y="706262"/>
            <a:ext cx="7748587" cy="359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Прямая соединительная линия 33"/>
          <p:cNvCxnSpPr/>
          <p:nvPr/>
        </p:nvCxnSpPr>
        <p:spPr>
          <a:xfrm>
            <a:off x="804482" y="2996952"/>
            <a:ext cx="6696744"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827584" y="5157192"/>
            <a:ext cx="6696744"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172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a:spLocks noGrp="1"/>
          </p:cNvSpPr>
          <p:nvPr/>
        </p:nvSpPr>
        <p:spPr bwMode="auto">
          <a:xfrm>
            <a:off x="251520" y="1126615"/>
            <a:ext cx="8640960" cy="151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lgn="just">
              <a:buNone/>
            </a:pPr>
            <a:endParaRPr lang="ru-RU" altLang="ru-RU" sz="2400" dirty="0" smtClean="0"/>
          </a:p>
        </p:txBody>
      </p:sp>
      <p:sp>
        <p:nvSpPr>
          <p:cNvPr id="4" name="Прямоугольник 3"/>
          <p:cNvSpPr/>
          <p:nvPr/>
        </p:nvSpPr>
        <p:spPr>
          <a:xfrm>
            <a:off x="203861" y="156725"/>
            <a:ext cx="8640960" cy="892552"/>
          </a:xfrm>
          <a:prstGeom prst="rect">
            <a:avLst/>
          </a:prstGeom>
        </p:spPr>
        <p:txBody>
          <a:bodyPr wrap="square">
            <a:spAutoFit/>
          </a:bodyPr>
          <a:lstStyle/>
          <a:p>
            <a:r>
              <a:rPr lang="ru-RU" sz="2800" u="dbl" dirty="0" smtClean="0">
                <a:solidFill>
                  <a:schemeClr val="bg1"/>
                </a:solidFill>
              </a:rPr>
              <a:t>№  27.</a:t>
            </a:r>
            <a:r>
              <a:rPr lang="ru-RU" sz="2800" dirty="0" smtClean="0">
                <a:solidFill>
                  <a:schemeClr val="bg1"/>
                </a:solidFill>
              </a:rPr>
              <a:t>  </a:t>
            </a:r>
            <a:r>
              <a:rPr lang="ru-RU" sz="2800" b="1" dirty="0" smtClean="0">
                <a:solidFill>
                  <a:schemeClr val="bg1"/>
                </a:solidFill>
              </a:rPr>
              <a:t>КАЧЕСТВЕННАЯ  ЗАДАЧА</a:t>
            </a:r>
            <a:r>
              <a:rPr lang="ru-RU" sz="2400" b="1" dirty="0" smtClean="0">
                <a:solidFill>
                  <a:schemeClr val="bg1"/>
                </a:solidFill>
              </a:rPr>
              <a:t> </a:t>
            </a:r>
            <a:r>
              <a:rPr lang="ru-RU" sz="2400" dirty="0" smtClean="0">
                <a:solidFill>
                  <a:schemeClr val="bg1"/>
                </a:solidFill>
              </a:rPr>
              <a:t>(её особенности) </a:t>
            </a:r>
          </a:p>
          <a:p>
            <a:pPr algn="ctr"/>
            <a:r>
              <a:rPr lang="ru-RU" sz="2400" dirty="0" smtClean="0">
                <a:solidFill>
                  <a:schemeClr val="bg1"/>
                </a:solidFill>
              </a:rPr>
              <a:t>Изменения в схеме оценивания </a:t>
            </a:r>
            <a:endParaRPr lang="ru-RU" sz="2800" dirty="0"/>
          </a:p>
        </p:txBody>
      </p:sp>
      <p:sp>
        <p:nvSpPr>
          <p:cNvPr id="10" name="Объект 2"/>
          <p:cNvSpPr>
            <a:spLocks noGrp="1"/>
          </p:cNvSpPr>
          <p:nvPr/>
        </p:nvSpPr>
        <p:spPr bwMode="auto">
          <a:xfrm>
            <a:off x="251520" y="1876076"/>
            <a:ext cx="8618228" cy="44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ts val="600"/>
              </a:spcBef>
              <a:spcAft>
                <a:spcPts val="1200"/>
              </a:spcAft>
              <a:buClrTx/>
              <a:buSzTx/>
              <a:buFontTx/>
              <a:buNone/>
              <a:tabLst/>
              <a:defRPr/>
            </a:pPr>
            <a:endParaRPr kumimoji="0" lang="ru-RU" altLang="ru-RU" sz="2400" b="1" i="1" u="none" strike="noStrike" kern="0" cap="none" spc="0" normalizeH="0" baseline="0" noProof="0" dirty="0" smtClean="0">
              <a:ln>
                <a:noFill/>
              </a:ln>
              <a:solidFill>
                <a:srgbClr val="FF0000"/>
              </a:solidFill>
              <a:effectLst/>
              <a:uLnTx/>
              <a:uFillTx/>
              <a:latin typeface="Arial"/>
              <a:ea typeface="+mn-ea"/>
              <a:cs typeface="+mn-cs"/>
            </a:endParaRPr>
          </a:p>
        </p:txBody>
      </p:sp>
      <p:sp>
        <p:nvSpPr>
          <p:cNvPr id="17" name="Объект 3"/>
          <p:cNvSpPr>
            <a:spLocks noGrp="1"/>
          </p:cNvSpPr>
          <p:nvPr/>
        </p:nvSpPr>
        <p:spPr bwMode="auto">
          <a:xfrm>
            <a:off x="250825" y="1219200"/>
            <a:ext cx="86423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r>
              <a:rPr lang="ru-RU" altLang="ru-RU" sz="2800" smtClean="0">
                <a:solidFill>
                  <a:srgbClr val="FF0000"/>
                </a:solidFill>
              </a:rPr>
              <a:t>Задания с дополнительными условиями. </a:t>
            </a:r>
            <a:r>
              <a:rPr lang="ru-RU" altLang="ru-RU" sz="2800" smtClean="0"/>
              <a:t>Например, дополнительно к объяснению предлагается изобразить схему электрической цепи или рисунок с ходом лучей в оптической системе. В этом случае </a:t>
            </a:r>
            <a:r>
              <a:rPr lang="ru-RU" altLang="ru-RU" sz="2800" smtClean="0">
                <a:solidFill>
                  <a:srgbClr val="FF0000"/>
                </a:solidFill>
              </a:rPr>
              <a:t>в описание полного правильного решения вводится еще один пункт </a:t>
            </a:r>
            <a:r>
              <a:rPr lang="ru-RU" altLang="ru-RU" sz="2800" smtClean="0"/>
              <a:t>(</a:t>
            </a:r>
            <a:r>
              <a:rPr lang="ru-RU" altLang="ru-RU" sz="2800" b="1" i="1" smtClean="0"/>
              <a:t>верный рисунок или схема</a:t>
            </a:r>
            <a:r>
              <a:rPr lang="ru-RU" altLang="ru-RU" sz="2800" smtClean="0"/>
              <a:t>). </a:t>
            </a:r>
          </a:p>
          <a:p>
            <a:pPr algn="just"/>
            <a:r>
              <a:rPr lang="ru-RU" altLang="ru-RU" sz="2800" smtClean="0"/>
              <a:t>Отсутствие рисунка (или схемы) или наличие ошибки в них приводит  к снижению на 1 балл. </a:t>
            </a:r>
          </a:p>
          <a:p>
            <a:pPr algn="just"/>
            <a:r>
              <a:rPr lang="ru-RU" altLang="ru-RU" sz="2800" smtClean="0"/>
              <a:t>Наличие правильного рисунка (схемы) при отсутствии других элементов ответа  - 1 балл.</a:t>
            </a:r>
          </a:p>
        </p:txBody>
      </p:sp>
    </p:spTree>
    <p:extLst>
      <p:ext uri="{BB962C8B-B14F-4D97-AF65-F5344CB8AC3E}">
        <p14:creationId xmlns:p14="http://schemas.microsoft.com/office/powerpoint/2010/main" val="2670035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a:spLocks noGrp="1"/>
          </p:cNvSpPr>
          <p:nvPr/>
        </p:nvSpPr>
        <p:spPr bwMode="auto">
          <a:xfrm>
            <a:off x="251520" y="1126615"/>
            <a:ext cx="8640960" cy="151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lgn="just">
              <a:buNone/>
            </a:pPr>
            <a:endParaRPr lang="ru-RU" altLang="ru-RU" sz="2400" dirty="0" smtClean="0"/>
          </a:p>
        </p:txBody>
      </p:sp>
      <p:sp>
        <p:nvSpPr>
          <p:cNvPr id="4" name="Прямоугольник 3"/>
          <p:cNvSpPr/>
          <p:nvPr/>
        </p:nvSpPr>
        <p:spPr>
          <a:xfrm>
            <a:off x="203861" y="156725"/>
            <a:ext cx="8640960" cy="892552"/>
          </a:xfrm>
          <a:prstGeom prst="rect">
            <a:avLst/>
          </a:prstGeom>
        </p:spPr>
        <p:txBody>
          <a:bodyPr wrap="square">
            <a:spAutoFit/>
          </a:bodyPr>
          <a:lstStyle/>
          <a:p>
            <a:r>
              <a:rPr lang="ru-RU" sz="2800" u="dbl" dirty="0" smtClean="0">
                <a:solidFill>
                  <a:schemeClr val="bg1"/>
                </a:solidFill>
              </a:rPr>
              <a:t>№  27.</a:t>
            </a:r>
            <a:r>
              <a:rPr lang="ru-RU" sz="2800" dirty="0" smtClean="0">
                <a:solidFill>
                  <a:schemeClr val="bg1"/>
                </a:solidFill>
              </a:rPr>
              <a:t>  </a:t>
            </a:r>
            <a:r>
              <a:rPr lang="ru-RU" sz="2800" b="1" dirty="0" smtClean="0">
                <a:solidFill>
                  <a:schemeClr val="bg1"/>
                </a:solidFill>
              </a:rPr>
              <a:t>КАЧЕСТВЕННАЯ  ЗАДАЧА</a:t>
            </a:r>
            <a:r>
              <a:rPr lang="ru-RU" sz="2400" b="1" dirty="0" smtClean="0">
                <a:solidFill>
                  <a:schemeClr val="bg1"/>
                </a:solidFill>
              </a:rPr>
              <a:t> </a:t>
            </a:r>
            <a:r>
              <a:rPr lang="ru-RU" sz="2400" dirty="0" smtClean="0">
                <a:solidFill>
                  <a:schemeClr val="bg1"/>
                </a:solidFill>
              </a:rPr>
              <a:t>(её особенности) </a:t>
            </a:r>
          </a:p>
          <a:p>
            <a:pPr algn="ctr"/>
            <a:r>
              <a:rPr lang="ru-RU" sz="2400" dirty="0" smtClean="0">
                <a:solidFill>
                  <a:schemeClr val="bg1"/>
                </a:solidFill>
              </a:rPr>
              <a:t>ПРИМЕРЫ</a:t>
            </a:r>
            <a:endParaRPr lang="ru-RU" sz="2800" dirty="0"/>
          </a:p>
        </p:txBody>
      </p:sp>
      <p:sp>
        <p:nvSpPr>
          <p:cNvPr id="10" name="Объект 2"/>
          <p:cNvSpPr>
            <a:spLocks noGrp="1"/>
          </p:cNvSpPr>
          <p:nvPr/>
        </p:nvSpPr>
        <p:spPr bwMode="auto">
          <a:xfrm>
            <a:off x="251520" y="1876076"/>
            <a:ext cx="8618228" cy="44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ts val="600"/>
              </a:spcBef>
              <a:spcAft>
                <a:spcPts val="1200"/>
              </a:spcAft>
              <a:buClrTx/>
              <a:buSzTx/>
              <a:buFontTx/>
              <a:buNone/>
              <a:tabLst/>
              <a:defRPr/>
            </a:pPr>
            <a:endParaRPr kumimoji="0" lang="ru-RU" altLang="ru-RU" sz="2400" b="1" i="1" u="none" strike="noStrike" kern="0" cap="none" spc="0" normalizeH="0" baseline="0" noProof="0" dirty="0" smtClean="0">
              <a:ln>
                <a:noFill/>
              </a:ln>
              <a:solidFill>
                <a:srgbClr val="FF0000"/>
              </a:solidFill>
              <a:effectLst/>
              <a:uLnTx/>
              <a:uFillTx/>
              <a:latin typeface="Arial"/>
              <a:ea typeface="+mn-ea"/>
              <a:cs typeface="+mn-cs"/>
            </a:endParaRP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251744"/>
            <a:ext cx="8785225" cy="476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409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a:spLocks noGrp="1"/>
          </p:cNvSpPr>
          <p:nvPr/>
        </p:nvSpPr>
        <p:spPr bwMode="auto">
          <a:xfrm>
            <a:off x="251520" y="1126615"/>
            <a:ext cx="8640960" cy="151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lgn="just">
              <a:buNone/>
            </a:pPr>
            <a:endParaRPr lang="ru-RU" altLang="ru-RU" sz="2400" dirty="0" smtClean="0"/>
          </a:p>
        </p:txBody>
      </p:sp>
      <p:sp>
        <p:nvSpPr>
          <p:cNvPr id="4" name="Прямоугольник 3"/>
          <p:cNvSpPr/>
          <p:nvPr/>
        </p:nvSpPr>
        <p:spPr>
          <a:xfrm>
            <a:off x="203861" y="156725"/>
            <a:ext cx="8640960" cy="523220"/>
          </a:xfrm>
          <a:prstGeom prst="rect">
            <a:avLst/>
          </a:prstGeom>
        </p:spPr>
        <p:txBody>
          <a:bodyPr wrap="square">
            <a:spAutoFit/>
          </a:bodyPr>
          <a:lstStyle/>
          <a:p>
            <a:r>
              <a:rPr lang="ru-RU" sz="2800" u="dbl" dirty="0" smtClean="0">
                <a:solidFill>
                  <a:schemeClr val="bg1"/>
                </a:solidFill>
              </a:rPr>
              <a:t>№  28.</a:t>
            </a:r>
            <a:r>
              <a:rPr lang="ru-RU" sz="2800" dirty="0" smtClean="0">
                <a:solidFill>
                  <a:schemeClr val="bg1"/>
                </a:solidFill>
              </a:rPr>
              <a:t>  </a:t>
            </a:r>
            <a:r>
              <a:rPr lang="ru-RU" sz="2800" b="1" dirty="0" smtClean="0">
                <a:solidFill>
                  <a:schemeClr val="bg1"/>
                </a:solidFill>
              </a:rPr>
              <a:t>КАЧЕСТВЕННАЯ  ЗАДАЧА</a:t>
            </a:r>
            <a:r>
              <a:rPr lang="ru-RU" sz="2400" b="1" dirty="0" smtClean="0">
                <a:solidFill>
                  <a:schemeClr val="bg1"/>
                </a:solidFill>
              </a:rPr>
              <a:t> </a:t>
            </a:r>
            <a:r>
              <a:rPr lang="ru-RU" sz="2400" dirty="0" smtClean="0">
                <a:solidFill>
                  <a:schemeClr val="bg1"/>
                </a:solidFill>
              </a:rPr>
              <a:t>(её особенности) </a:t>
            </a:r>
          </a:p>
        </p:txBody>
      </p:sp>
      <p:sp>
        <p:nvSpPr>
          <p:cNvPr id="10" name="Объект 2"/>
          <p:cNvSpPr>
            <a:spLocks noGrp="1"/>
          </p:cNvSpPr>
          <p:nvPr/>
        </p:nvSpPr>
        <p:spPr bwMode="auto">
          <a:xfrm>
            <a:off x="251520" y="1876076"/>
            <a:ext cx="8618228" cy="44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ts val="600"/>
              </a:spcBef>
              <a:spcAft>
                <a:spcPts val="1200"/>
              </a:spcAft>
              <a:buClrTx/>
              <a:buSzTx/>
              <a:buFontTx/>
              <a:buNone/>
              <a:tabLst/>
              <a:defRPr/>
            </a:pPr>
            <a:r>
              <a:rPr kumimoji="0" lang="ru-RU" altLang="ru-RU" sz="2400" b="1" i="1" u="none" strike="noStrike" kern="0" cap="none" spc="0" normalizeH="0" baseline="0" noProof="0" dirty="0" smtClean="0">
                <a:ln>
                  <a:noFill/>
                </a:ln>
                <a:solidFill>
                  <a:srgbClr val="FF0000"/>
                </a:solidFill>
                <a:effectLst/>
                <a:uLnTx/>
                <a:uFillTx/>
                <a:latin typeface="Arial"/>
                <a:ea typeface="+mn-ea"/>
                <a:cs typeface="+mn-cs"/>
              </a:rPr>
              <a:t>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479" y="679945"/>
            <a:ext cx="8269042" cy="483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861" y="5429250"/>
            <a:ext cx="8688619" cy="139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Прямая соединительная линия 2"/>
          <p:cNvCxnSpPr/>
          <p:nvPr/>
        </p:nvCxnSpPr>
        <p:spPr>
          <a:xfrm>
            <a:off x="2123728" y="5949280"/>
            <a:ext cx="324036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251520" y="6819676"/>
            <a:ext cx="40324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6444208" y="6453336"/>
            <a:ext cx="1296144"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401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a:spLocks noGrp="1"/>
          </p:cNvSpPr>
          <p:nvPr/>
        </p:nvSpPr>
        <p:spPr bwMode="auto">
          <a:xfrm>
            <a:off x="251520" y="1126615"/>
            <a:ext cx="8640960" cy="151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lgn="just">
              <a:buNone/>
            </a:pPr>
            <a:endParaRPr lang="ru-RU" altLang="ru-RU" sz="2400" dirty="0" smtClean="0"/>
          </a:p>
        </p:txBody>
      </p:sp>
      <p:sp>
        <p:nvSpPr>
          <p:cNvPr id="4" name="Прямоугольник 3"/>
          <p:cNvSpPr/>
          <p:nvPr/>
        </p:nvSpPr>
        <p:spPr>
          <a:xfrm>
            <a:off x="203861" y="156725"/>
            <a:ext cx="8640960" cy="523220"/>
          </a:xfrm>
          <a:prstGeom prst="rect">
            <a:avLst/>
          </a:prstGeom>
        </p:spPr>
        <p:txBody>
          <a:bodyPr wrap="square">
            <a:spAutoFit/>
          </a:bodyPr>
          <a:lstStyle/>
          <a:p>
            <a:r>
              <a:rPr lang="ru-RU" sz="2800" u="dbl" dirty="0" smtClean="0">
                <a:solidFill>
                  <a:schemeClr val="bg1"/>
                </a:solidFill>
              </a:rPr>
              <a:t>№  28.</a:t>
            </a:r>
            <a:r>
              <a:rPr lang="ru-RU" sz="2800" dirty="0" smtClean="0">
                <a:solidFill>
                  <a:schemeClr val="bg1"/>
                </a:solidFill>
              </a:rPr>
              <a:t>  </a:t>
            </a:r>
            <a:r>
              <a:rPr lang="ru-RU" sz="2800" b="1" dirty="0" smtClean="0">
                <a:solidFill>
                  <a:schemeClr val="bg1"/>
                </a:solidFill>
              </a:rPr>
              <a:t>КАЧЕСТВЕННАЯ  ЗАДАЧА</a:t>
            </a:r>
            <a:r>
              <a:rPr lang="ru-RU" sz="2400" b="1" dirty="0" smtClean="0">
                <a:solidFill>
                  <a:schemeClr val="bg1"/>
                </a:solidFill>
              </a:rPr>
              <a:t> </a:t>
            </a:r>
            <a:r>
              <a:rPr lang="ru-RU" sz="2400" dirty="0" smtClean="0">
                <a:solidFill>
                  <a:schemeClr val="bg1"/>
                </a:solidFill>
              </a:rPr>
              <a:t>(её особенности) </a:t>
            </a:r>
          </a:p>
        </p:txBody>
      </p:sp>
      <p:sp>
        <p:nvSpPr>
          <p:cNvPr id="10" name="Объект 2"/>
          <p:cNvSpPr>
            <a:spLocks noGrp="1"/>
          </p:cNvSpPr>
          <p:nvPr/>
        </p:nvSpPr>
        <p:spPr bwMode="auto">
          <a:xfrm>
            <a:off x="251520" y="1876076"/>
            <a:ext cx="8618228" cy="44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ts val="600"/>
              </a:spcBef>
              <a:spcAft>
                <a:spcPts val="1200"/>
              </a:spcAft>
              <a:buClrTx/>
              <a:buSzTx/>
              <a:buFontTx/>
              <a:buNone/>
              <a:tabLst/>
              <a:defRPr/>
            </a:pPr>
            <a:r>
              <a:rPr kumimoji="0" lang="ru-RU" altLang="ru-RU" sz="2400" b="1" i="1" u="none" strike="noStrike" kern="0" cap="none" spc="0" normalizeH="0" baseline="0" noProof="0" dirty="0" smtClean="0">
                <a:ln>
                  <a:noFill/>
                </a:ln>
                <a:solidFill>
                  <a:srgbClr val="FF0000"/>
                </a:solidFill>
                <a:effectLst/>
                <a:uLnTx/>
                <a:uFillTx/>
                <a:latin typeface="Arial"/>
                <a:ea typeface="+mn-ea"/>
                <a:cs typeface="+mn-cs"/>
              </a:rPr>
              <a:t> </a:t>
            </a:r>
          </a:p>
        </p:txBody>
      </p:sp>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5051"/>
            <a:ext cx="9144000" cy="354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02286" y="3723366"/>
            <a:ext cx="1490195" cy="461665"/>
          </a:xfrm>
          <a:prstGeom prst="rect">
            <a:avLst/>
          </a:prstGeom>
          <a:solidFill>
            <a:srgbClr val="00B050"/>
          </a:solidFill>
          <a:ln w="12700">
            <a:solidFill>
              <a:schemeClr val="tx1"/>
            </a:solidFill>
          </a:ln>
        </p:spPr>
        <p:txBody>
          <a:bodyPr wrap="square" rtlCol="0">
            <a:spAutoFit/>
          </a:bodyPr>
          <a:lstStyle/>
          <a:p>
            <a:r>
              <a:rPr lang="ru-RU" sz="2400" u="sng" dirty="0" smtClean="0">
                <a:solidFill>
                  <a:srgbClr val="FF0000"/>
                </a:solidFill>
              </a:rPr>
              <a:t>3 балла</a:t>
            </a:r>
            <a:endParaRPr lang="ru-RU" sz="2400" u="sng" dirty="0">
              <a:solidFill>
                <a:srgbClr val="FF0000"/>
              </a:solidFill>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63" y="4217779"/>
            <a:ext cx="8323082" cy="209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1520" y="6170820"/>
            <a:ext cx="8808883" cy="646331"/>
          </a:xfrm>
          <a:prstGeom prst="rect">
            <a:avLst/>
          </a:prstGeom>
        </p:spPr>
        <p:txBody>
          <a:bodyPr wrap="square">
            <a:spAutoFit/>
          </a:bodyPr>
          <a:lstStyle/>
          <a:p>
            <a:r>
              <a:rPr lang="ru-RU" altLang="ru-RU" dirty="0" smtClean="0">
                <a:solidFill>
                  <a:srgbClr val="0070C0"/>
                </a:solidFill>
              </a:rPr>
              <a:t>Представлен правильный ответ без обоснований (ни одного закона!!!) и верная схема электрической цепи.</a:t>
            </a:r>
            <a:r>
              <a:rPr lang="ru-RU" altLang="ru-RU" dirty="0" smtClean="0"/>
              <a:t>                                               </a:t>
            </a:r>
            <a:r>
              <a:rPr lang="ru-RU" altLang="ru-RU" dirty="0" smtClean="0">
                <a:solidFill>
                  <a:srgbClr val="C00000"/>
                </a:solidFill>
              </a:rPr>
              <a:t>1 балл</a:t>
            </a:r>
            <a:endParaRPr lang="ru-RU" dirty="0">
              <a:solidFill>
                <a:srgbClr val="C00000"/>
              </a:solidFill>
            </a:endParaRPr>
          </a:p>
        </p:txBody>
      </p:sp>
    </p:spTree>
    <p:extLst>
      <p:ext uri="{BB962C8B-B14F-4D97-AF65-F5344CB8AC3E}">
        <p14:creationId xmlns:p14="http://schemas.microsoft.com/office/powerpoint/2010/main" val="2529420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a:spLocks noGrp="1"/>
          </p:cNvSpPr>
          <p:nvPr/>
        </p:nvSpPr>
        <p:spPr bwMode="auto">
          <a:xfrm>
            <a:off x="251520" y="1126615"/>
            <a:ext cx="8640960" cy="151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lgn="just">
              <a:buNone/>
            </a:pPr>
            <a:endParaRPr lang="ru-RU" altLang="ru-RU" sz="2400" dirty="0" smtClean="0"/>
          </a:p>
        </p:txBody>
      </p:sp>
      <p:sp>
        <p:nvSpPr>
          <p:cNvPr id="4" name="Прямоугольник 3"/>
          <p:cNvSpPr/>
          <p:nvPr/>
        </p:nvSpPr>
        <p:spPr>
          <a:xfrm>
            <a:off x="203861" y="156725"/>
            <a:ext cx="8640960" cy="523220"/>
          </a:xfrm>
          <a:prstGeom prst="rect">
            <a:avLst/>
          </a:prstGeom>
        </p:spPr>
        <p:txBody>
          <a:bodyPr wrap="square">
            <a:spAutoFit/>
          </a:bodyPr>
          <a:lstStyle/>
          <a:p>
            <a:r>
              <a:rPr lang="ru-RU" sz="2800" u="dbl" dirty="0" smtClean="0">
                <a:solidFill>
                  <a:schemeClr val="bg1"/>
                </a:solidFill>
              </a:rPr>
              <a:t>№  28.</a:t>
            </a:r>
            <a:r>
              <a:rPr lang="ru-RU" sz="2800" dirty="0" smtClean="0">
                <a:solidFill>
                  <a:schemeClr val="bg1"/>
                </a:solidFill>
              </a:rPr>
              <a:t>  </a:t>
            </a:r>
            <a:r>
              <a:rPr lang="ru-RU" sz="2800" b="1" dirty="0" smtClean="0">
                <a:solidFill>
                  <a:schemeClr val="bg1"/>
                </a:solidFill>
              </a:rPr>
              <a:t>КАЧЕСТВЕННАЯ  ЗАДАЧА</a:t>
            </a:r>
            <a:r>
              <a:rPr lang="ru-RU" sz="2400" b="1" dirty="0" smtClean="0">
                <a:solidFill>
                  <a:schemeClr val="bg1"/>
                </a:solidFill>
              </a:rPr>
              <a:t> </a:t>
            </a:r>
            <a:r>
              <a:rPr lang="ru-RU" sz="2400" dirty="0" smtClean="0">
                <a:solidFill>
                  <a:schemeClr val="bg1"/>
                </a:solidFill>
              </a:rPr>
              <a:t>(её особенности) </a:t>
            </a:r>
          </a:p>
        </p:txBody>
      </p:sp>
      <p:sp>
        <p:nvSpPr>
          <p:cNvPr id="10" name="Объект 2"/>
          <p:cNvSpPr>
            <a:spLocks noGrp="1"/>
          </p:cNvSpPr>
          <p:nvPr/>
        </p:nvSpPr>
        <p:spPr bwMode="auto">
          <a:xfrm>
            <a:off x="251520" y="1876076"/>
            <a:ext cx="8618228" cy="44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ts val="600"/>
              </a:spcBef>
              <a:spcAft>
                <a:spcPts val="1200"/>
              </a:spcAft>
              <a:buClrTx/>
              <a:buSzTx/>
              <a:buFontTx/>
              <a:buNone/>
              <a:tabLst/>
              <a:defRPr/>
            </a:pPr>
            <a:r>
              <a:rPr kumimoji="0" lang="ru-RU" altLang="ru-RU" sz="2400" b="1" i="1" u="none" strike="noStrike" kern="0" cap="none" spc="0" normalizeH="0" baseline="0" noProof="0" dirty="0" smtClean="0">
                <a:ln>
                  <a:noFill/>
                </a:ln>
                <a:solidFill>
                  <a:srgbClr val="FF0000"/>
                </a:solidFill>
                <a:effectLst/>
                <a:uLnTx/>
                <a:uFillTx/>
                <a:latin typeface="Arial"/>
                <a:ea typeface="+mn-ea"/>
                <a:cs typeface="+mn-cs"/>
              </a:rPr>
              <a:t> </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10" y="679945"/>
            <a:ext cx="9012751" cy="351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81110" y="4509120"/>
            <a:ext cx="8940138" cy="2000548"/>
          </a:xfrm>
          <a:prstGeom prst="rect">
            <a:avLst/>
          </a:prstGeom>
        </p:spPr>
        <p:txBody>
          <a:bodyPr wrap="square">
            <a:spAutoFit/>
          </a:bodyPr>
          <a:lstStyle/>
          <a:p>
            <a:r>
              <a:rPr lang="ru-RU" altLang="ru-RU" sz="2400" dirty="0">
                <a:solidFill>
                  <a:srgbClr val="002060"/>
                </a:solidFill>
              </a:rPr>
              <a:t>В схеме допущена неточность (подключение реостата), далее все рассуждения строятся исходя из показанной схемы. Получен верный ответ (для этой схемы). Закона Ома для участка цепи недостаточно для ответа на второй вопрос. Данные недостатки не суммируются</a:t>
            </a:r>
            <a:r>
              <a:rPr lang="ru-RU" altLang="ru-RU" dirty="0" smtClean="0">
                <a:solidFill>
                  <a:srgbClr val="002060"/>
                </a:solidFill>
              </a:rPr>
              <a:t>.     </a:t>
            </a:r>
            <a:r>
              <a:rPr lang="ru-RU" altLang="ru-RU" sz="2800" b="1" dirty="0" smtClean="0">
                <a:solidFill>
                  <a:srgbClr val="FF0000"/>
                </a:solidFill>
              </a:rPr>
              <a:t>2 балла</a:t>
            </a:r>
            <a:endParaRPr lang="ru-RU" sz="2800" b="1" dirty="0">
              <a:solidFill>
                <a:srgbClr val="FF0000"/>
              </a:solidFill>
            </a:endParaRPr>
          </a:p>
        </p:txBody>
      </p:sp>
    </p:spTree>
    <p:extLst>
      <p:ext uri="{BB962C8B-B14F-4D97-AF65-F5344CB8AC3E}">
        <p14:creationId xmlns:p14="http://schemas.microsoft.com/office/powerpoint/2010/main" val="1051792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a:spLocks noGrp="1"/>
          </p:cNvSpPr>
          <p:nvPr/>
        </p:nvSpPr>
        <p:spPr bwMode="auto">
          <a:xfrm>
            <a:off x="251520" y="1126615"/>
            <a:ext cx="8640960" cy="151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lgn="just">
              <a:buNone/>
            </a:pPr>
            <a:endParaRPr lang="ru-RU" altLang="ru-RU" sz="2400" dirty="0" smtClean="0"/>
          </a:p>
        </p:txBody>
      </p:sp>
      <p:sp>
        <p:nvSpPr>
          <p:cNvPr id="4" name="Прямоугольник 3"/>
          <p:cNvSpPr/>
          <p:nvPr/>
        </p:nvSpPr>
        <p:spPr>
          <a:xfrm>
            <a:off x="203861" y="156725"/>
            <a:ext cx="8640960" cy="523220"/>
          </a:xfrm>
          <a:prstGeom prst="rect">
            <a:avLst/>
          </a:prstGeom>
        </p:spPr>
        <p:txBody>
          <a:bodyPr wrap="square">
            <a:spAutoFit/>
          </a:bodyPr>
          <a:lstStyle/>
          <a:p>
            <a:r>
              <a:rPr lang="ru-RU" sz="2800" u="dbl" dirty="0" smtClean="0">
                <a:solidFill>
                  <a:schemeClr val="bg1"/>
                </a:solidFill>
              </a:rPr>
              <a:t>№  28.</a:t>
            </a:r>
            <a:r>
              <a:rPr lang="ru-RU" sz="2800" dirty="0" smtClean="0">
                <a:solidFill>
                  <a:schemeClr val="bg1"/>
                </a:solidFill>
              </a:rPr>
              <a:t>  </a:t>
            </a:r>
            <a:r>
              <a:rPr lang="ru-RU" sz="2800" b="1" dirty="0" smtClean="0">
                <a:solidFill>
                  <a:schemeClr val="bg1"/>
                </a:solidFill>
              </a:rPr>
              <a:t>КАЧЕСТВЕННАЯ  ЗАДАЧА</a:t>
            </a:r>
            <a:r>
              <a:rPr lang="ru-RU" sz="2400" b="1" dirty="0" smtClean="0">
                <a:solidFill>
                  <a:schemeClr val="bg1"/>
                </a:solidFill>
              </a:rPr>
              <a:t> </a:t>
            </a:r>
            <a:r>
              <a:rPr lang="ru-RU" sz="2400" dirty="0" smtClean="0">
                <a:solidFill>
                  <a:schemeClr val="bg1"/>
                </a:solidFill>
              </a:rPr>
              <a:t>(её особенности) </a:t>
            </a:r>
          </a:p>
        </p:txBody>
      </p:sp>
      <p:sp>
        <p:nvSpPr>
          <p:cNvPr id="10" name="Объект 2"/>
          <p:cNvSpPr>
            <a:spLocks noGrp="1"/>
          </p:cNvSpPr>
          <p:nvPr/>
        </p:nvSpPr>
        <p:spPr bwMode="auto">
          <a:xfrm>
            <a:off x="251520" y="1876076"/>
            <a:ext cx="8618228" cy="44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ts val="600"/>
              </a:spcBef>
              <a:spcAft>
                <a:spcPts val="1200"/>
              </a:spcAft>
              <a:buClrTx/>
              <a:buSzTx/>
              <a:buFontTx/>
              <a:buNone/>
              <a:tabLst/>
              <a:defRPr/>
            </a:pPr>
            <a:r>
              <a:rPr kumimoji="0" lang="ru-RU" altLang="ru-RU" sz="2400" b="1" i="1" u="none" strike="noStrike" kern="0" cap="none" spc="0" normalizeH="0" baseline="0" noProof="0" dirty="0" smtClean="0">
                <a:ln>
                  <a:noFill/>
                </a:ln>
                <a:solidFill>
                  <a:srgbClr val="FF0000"/>
                </a:solidFill>
                <a:effectLst/>
                <a:uLnTx/>
                <a:uFillTx/>
                <a:latin typeface="Arial"/>
                <a:ea typeface="+mn-ea"/>
                <a:cs typeface="+mn-cs"/>
              </a:rPr>
              <a:t> </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09" y="679945"/>
            <a:ext cx="8856663" cy="455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1806" y="5416768"/>
            <a:ext cx="8670866" cy="892552"/>
          </a:xfrm>
          <a:prstGeom prst="rect">
            <a:avLst/>
          </a:prstGeom>
        </p:spPr>
        <p:txBody>
          <a:bodyPr wrap="square">
            <a:spAutoFit/>
          </a:bodyPr>
          <a:lstStyle/>
          <a:p>
            <a:r>
              <a:rPr lang="ru-RU" altLang="ru-RU" sz="2400" dirty="0">
                <a:solidFill>
                  <a:srgbClr val="002060"/>
                </a:solidFill>
              </a:rPr>
              <a:t>Приведена верная схема электрической цепи, но ответ неверный. </a:t>
            </a:r>
            <a:r>
              <a:rPr lang="ru-RU" altLang="ru-RU" sz="2400" dirty="0" smtClean="0">
                <a:solidFill>
                  <a:srgbClr val="002060"/>
                </a:solidFill>
              </a:rPr>
              <a:t>                                                             </a:t>
            </a:r>
            <a:r>
              <a:rPr lang="ru-RU" altLang="ru-RU" sz="2800" b="1" dirty="0" smtClean="0">
                <a:solidFill>
                  <a:srgbClr val="FF0000"/>
                </a:solidFill>
              </a:rPr>
              <a:t>1 </a:t>
            </a:r>
            <a:r>
              <a:rPr lang="ru-RU" altLang="ru-RU" sz="2800" b="1" dirty="0">
                <a:solidFill>
                  <a:srgbClr val="FF0000"/>
                </a:solidFill>
              </a:rPr>
              <a:t>балл.</a:t>
            </a:r>
          </a:p>
        </p:txBody>
      </p:sp>
    </p:spTree>
    <p:extLst>
      <p:ext uri="{BB962C8B-B14F-4D97-AF65-F5344CB8AC3E}">
        <p14:creationId xmlns:p14="http://schemas.microsoft.com/office/powerpoint/2010/main" val="1004960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363272" cy="570053"/>
          </a:xfrm>
        </p:spPr>
        <p:txBody>
          <a:bodyPr>
            <a:noAutofit/>
          </a:bodyPr>
          <a:lstStyle/>
          <a:p>
            <a:pPr algn="ctr"/>
            <a:r>
              <a:rPr lang="ru-RU" sz="3600" dirty="0"/>
              <a:t>Структура КИМ </a:t>
            </a:r>
            <a:r>
              <a:rPr lang="ru-RU" sz="3600" dirty="0" smtClean="0"/>
              <a:t>ЕГЭ-2018  </a:t>
            </a:r>
            <a:r>
              <a:rPr lang="ru-RU" sz="3600" dirty="0"/>
              <a:t>по физике</a:t>
            </a:r>
          </a:p>
        </p:txBody>
      </p:sp>
      <p:sp>
        <p:nvSpPr>
          <p:cNvPr id="8" name="Прямоугольник 7"/>
          <p:cNvSpPr/>
          <p:nvPr/>
        </p:nvSpPr>
        <p:spPr>
          <a:xfrm>
            <a:off x="251520" y="689231"/>
            <a:ext cx="8640960" cy="646331"/>
          </a:xfrm>
          <a:prstGeom prst="rect">
            <a:avLst/>
          </a:prstGeom>
        </p:spPr>
        <p:txBody>
          <a:bodyPr wrap="square">
            <a:spAutoFit/>
          </a:bodyPr>
          <a:lstStyle/>
          <a:p>
            <a:pPr lvl="0" eaLnBrk="0" fontAlgn="base" hangingPunct="0">
              <a:spcAft>
                <a:spcPct val="0"/>
              </a:spcAft>
              <a:defRPr/>
            </a:pPr>
            <a:r>
              <a:rPr lang="ru-RU" sz="3600" b="1" kern="0" dirty="0">
                <a:solidFill>
                  <a:prstClr val="white"/>
                </a:solidFill>
                <a:latin typeface="Times New Roman"/>
              </a:rPr>
              <a:t>Часть </a:t>
            </a:r>
            <a:r>
              <a:rPr lang="ru-RU" sz="3600" b="1" kern="0" dirty="0" smtClean="0">
                <a:solidFill>
                  <a:prstClr val="white"/>
                </a:solidFill>
                <a:latin typeface="Times New Roman"/>
              </a:rPr>
              <a:t>2.   </a:t>
            </a:r>
            <a:r>
              <a:rPr lang="ru-RU" sz="2800" b="1" kern="0" dirty="0" smtClean="0">
                <a:solidFill>
                  <a:prstClr val="white"/>
                </a:solidFill>
                <a:latin typeface="Times New Roman"/>
              </a:rPr>
              <a:t>№№</a:t>
            </a:r>
            <a:r>
              <a:rPr lang="ru-RU" sz="2800" b="1" kern="0" dirty="0">
                <a:solidFill>
                  <a:prstClr val="white"/>
                </a:solidFill>
                <a:latin typeface="Times New Roman"/>
              </a:rPr>
              <a:t>: </a:t>
            </a:r>
            <a:r>
              <a:rPr lang="ru-RU" sz="2800" b="1" kern="0" dirty="0" smtClean="0">
                <a:solidFill>
                  <a:prstClr val="white"/>
                </a:solidFill>
                <a:latin typeface="Times New Roman"/>
              </a:rPr>
              <a:t>28-32   (С развёрнутым ответом)</a:t>
            </a:r>
            <a:endParaRPr lang="ru-RU" sz="2800" b="1" kern="0" dirty="0">
              <a:solidFill>
                <a:prstClr val="white"/>
              </a:solidFill>
              <a:latin typeface="Times New Roman"/>
            </a:endParaRPr>
          </a:p>
        </p:txBody>
      </p:sp>
      <p:sp>
        <p:nvSpPr>
          <p:cNvPr id="4" name="Прямоугольник 3"/>
          <p:cNvSpPr/>
          <p:nvPr/>
        </p:nvSpPr>
        <p:spPr>
          <a:xfrm>
            <a:off x="251520" y="1334043"/>
            <a:ext cx="8640960" cy="523220"/>
          </a:xfrm>
          <a:prstGeom prst="rect">
            <a:avLst/>
          </a:prstGeom>
        </p:spPr>
        <p:txBody>
          <a:bodyPr wrap="square">
            <a:spAutoFit/>
          </a:bodyPr>
          <a:lstStyle/>
          <a:p>
            <a:r>
              <a:rPr lang="ru-RU" sz="2800" u="dbl" dirty="0" smtClean="0">
                <a:solidFill>
                  <a:schemeClr val="bg1"/>
                </a:solidFill>
              </a:rPr>
              <a:t>№  29-32.</a:t>
            </a:r>
            <a:r>
              <a:rPr lang="ru-RU" sz="2800" dirty="0" smtClean="0">
                <a:solidFill>
                  <a:schemeClr val="bg1"/>
                </a:solidFill>
              </a:rPr>
              <a:t>  </a:t>
            </a:r>
            <a:r>
              <a:rPr lang="ru-RU" sz="2800" b="1" dirty="0" smtClean="0">
                <a:solidFill>
                  <a:schemeClr val="bg1"/>
                </a:solidFill>
              </a:rPr>
              <a:t>Расчётные задачи</a:t>
            </a:r>
            <a:r>
              <a:rPr lang="ru-RU" sz="2400" b="1" dirty="0" smtClean="0">
                <a:solidFill>
                  <a:schemeClr val="bg1"/>
                </a:solidFill>
              </a:rPr>
              <a:t> </a:t>
            </a:r>
            <a:r>
              <a:rPr lang="ru-RU" sz="2400" dirty="0" smtClean="0">
                <a:solidFill>
                  <a:schemeClr val="bg1"/>
                </a:solidFill>
              </a:rPr>
              <a:t>(их особенности)</a:t>
            </a:r>
            <a:endParaRPr lang="ru-RU" sz="2800" dirty="0"/>
          </a:p>
        </p:txBody>
      </p:sp>
      <p:sp>
        <p:nvSpPr>
          <p:cNvPr id="22" name="Прямоугольник 21"/>
          <p:cNvSpPr/>
          <p:nvPr/>
        </p:nvSpPr>
        <p:spPr>
          <a:xfrm>
            <a:off x="252401" y="1857263"/>
            <a:ext cx="8640960" cy="4801314"/>
          </a:xfrm>
          <a:prstGeom prst="rect">
            <a:avLst/>
          </a:prstGeom>
        </p:spPr>
        <p:txBody>
          <a:bodyPr wrap="square">
            <a:spAutoFit/>
          </a:bodyPr>
          <a:lstStyle/>
          <a:p>
            <a:pPr indent="252000" algn="just"/>
            <a:r>
              <a:rPr lang="ru-RU" dirty="0" smtClean="0"/>
              <a:t>При записи решения задач с развёрнутым ответом следует  помнить, что в </a:t>
            </a:r>
            <a:r>
              <a:rPr lang="ru-RU" dirty="0"/>
              <a:t>формулировании или использовании какого-либо физического закона или формулы, </a:t>
            </a:r>
            <a:r>
              <a:rPr lang="ru-RU" dirty="0" smtClean="0"/>
              <a:t>выражающий физический закон, исходными  </a:t>
            </a:r>
            <a:r>
              <a:rPr lang="ru-RU" dirty="0"/>
              <a:t>считаются только те  формулы, которые приведены в кодификаторе элементов содержания и требований к уровню подготовки выпускников к  ЕГЭ</a:t>
            </a:r>
            <a:r>
              <a:rPr lang="ru-RU" dirty="0" smtClean="0"/>
              <a:t>.</a:t>
            </a:r>
          </a:p>
          <a:p>
            <a:pPr indent="252000" algn="just"/>
            <a:r>
              <a:rPr lang="ru-RU" dirty="0" smtClean="0"/>
              <a:t>Отсутствие в исходной системы уравнений формулы из кодификатора расценивается как отсутствие ОДНОЙ исходной формулы и МАКСИМАЛЬНАЯ оценка  ОДИН балл.</a:t>
            </a:r>
            <a:endParaRPr lang="ru-RU" dirty="0"/>
          </a:p>
          <a:p>
            <a:pPr indent="252000" algn="just"/>
            <a:r>
              <a:rPr lang="ru-RU" dirty="0"/>
              <a:t>Стандартными считаются обозначения, принятые в  кодификаторе элементов содержания и требований к уровню подготовки выпускников </a:t>
            </a:r>
            <a:r>
              <a:rPr lang="ru-RU" dirty="0" smtClean="0"/>
              <a:t>общеобразовательных </a:t>
            </a:r>
            <a:r>
              <a:rPr lang="ru-RU" dirty="0"/>
              <a:t>учреждений для проведения единого государственного экзамена по физике. </a:t>
            </a:r>
          </a:p>
          <a:p>
            <a:pPr indent="252000" algn="just" fontAlgn="base"/>
            <a:r>
              <a:rPr lang="ru-RU" dirty="0" smtClean="0"/>
              <a:t>Однако, </a:t>
            </a:r>
            <a:r>
              <a:rPr lang="ru-RU" dirty="0"/>
              <a:t>при работе с формулами, помещенными в кодификатор следует иметь в виду, что учащиеся не обязаны писать эти формулы в точном соответствии с записью в кодификаторе. Например, возможна запись формулы для частного случая применения физического закона или определения физической величины. </a:t>
            </a:r>
          </a:p>
        </p:txBody>
      </p:sp>
    </p:spTree>
    <p:extLst>
      <p:ext uri="{BB962C8B-B14F-4D97-AF65-F5344CB8AC3E}">
        <p14:creationId xmlns:p14="http://schemas.microsoft.com/office/powerpoint/2010/main" val="285287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338667"/>
            <a:ext cx="8363272" cy="642061"/>
          </a:xfrm>
        </p:spPr>
        <p:txBody>
          <a:bodyPr>
            <a:normAutofit/>
          </a:bodyPr>
          <a:lstStyle/>
          <a:p>
            <a:pPr algn="ctr"/>
            <a:r>
              <a:rPr lang="ru-RU" sz="3600" dirty="0" smtClean="0"/>
              <a:t>Структура  </a:t>
            </a:r>
            <a:r>
              <a:rPr lang="ru-RU" sz="3600" dirty="0"/>
              <a:t>КИМ </a:t>
            </a:r>
            <a:r>
              <a:rPr lang="ru-RU" sz="3600" dirty="0" smtClean="0"/>
              <a:t> ЕГЭ-2018</a:t>
            </a:r>
            <a:endParaRPr lang="ru-RU" sz="3600" dirty="0"/>
          </a:p>
        </p:txBody>
      </p:sp>
      <p:sp>
        <p:nvSpPr>
          <p:cNvPr id="3" name="Текст 2"/>
          <p:cNvSpPr>
            <a:spLocks noGrp="1"/>
          </p:cNvSpPr>
          <p:nvPr>
            <p:ph type="body" sz="half" idx="2"/>
          </p:nvPr>
        </p:nvSpPr>
        <p:spPr>
          <a:xfrm>
            <a:off x="251520" y="1268760"/>
            <a:ext cx="8640959" cy="5328591"/>
          </a:xfrm>
        </p:spPr>
        <p:txBody>
          <a:bodyPr/>
          <a:lstStyle/>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p:txBody>
      </p:sp>
      <p:pic>
        <p:nvPicPr>
          <p:cNvPr id="4" name="Рисунок 3"/>
          <p:cNvPicPr>
            <a:picLocks noChangeAspect="1"/>
          </p:cNvPicPr>
          <p:nvPr/>
        </p:nvPicPr>
        <p:blipFill>
          <a:blip r:embed="rId2"/>
          <a:stretch>
            <a:fillRect/>
          </a:stretch>
        </p:blipFill>
        <p:spPr>
          <a:xfrm>
            <a:off x="225499" y="4149080"/>
            <a:ext cx="8666980" cy="2160240"/>
          </a:xfrm>
          <a:prstGeom prst="rect">
            <a:avLst/>
          </a:prstGeom>
        </p:spPr>
      </p:pic>
      <p:pic>
        <p:nvPicPr>
          <p:cNvPr id="7" name="Рисунок 6"/>
          <p:cNvPicPr>
            <a:picLocks noChangeAspect="1"/>
          </p:cNvPicPr>
          <p:nvPr/>
        </p:nvPicPr>
        <p:blipFill>
          <a:blip r:embed="rId3"/>
          <a:stretch>
            <a:fillRect/>
          </a:stretch>
        </p:blipFill>
        <p:spPr>
          <a:xfrm>
            <a:off x="212551" y="1484784"/>
            <a:ext cx="8666980" cy="1855906"/>
          </a:xfrm>
          <a:prstGeom prst="rect">
            <a:avLst/>
          </a:prstGeom>
        </p:spPr>
      </p:pic>
    </p:spTree>
    <p:extLst>
      <p:ext uri="{BB962C8B-B14F-4D97-AF65-F5344CB8AC3E}">
        <p14:creationId xmlns:p14="http://schemas.microsoft.com/office/powerpoint/2010/main" val="1385811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363272" cy="570053"/>
          </a:xfrm>
        </p:spPr>
        <p:txBody>
          <a:bodyPr>
            <a:noAutofit/>
          </a:bodyPr>
          <a:lstStyle/>
          <a:p>
            <a:pPr algn="ctr"/>
            <a:r>
              <a:rPr lang="ru-RU" sz="3600" dirty="0"/>
              <a:t>Структура КИМ </a:t>
            </a:r>
            <a:r>
              <a:rPr lang="ru-RU" sz="3600" dirty="0" smtClean="0"/>
              <a:t>ЕГЭ-2018  </a:t>
            </a:r>
            <a:r>
              <a:rPr lang="ru-RU" sz="3600" dirty="0"/>
              <a:t>по физике</a:t>
            </a:r>
          </a:p>
        </p:txBody>
      </p:sp>
      <p:sp>
        <p:nvSpPr>
          <p:cNvPr id="7" name="Объект 2"/>
          <p:cNvSpPr>
            <a:spLocks noGrp="1"/>
          </p:cNvSpPr>
          <p:nvPr/>
        </p:nvSpPr>
        <p:spPr bwMode="auto">
          <a:xfrm>
            <a:off x="251520" y="1126615"/>
            <a:ext cx="8640960" cy="151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lgn="just">
              <a:buNone/>
            </a:pPr>
            <a:endParaRPr lang="ru-RU" altLang="ru-RU" sz="2400" dirty="0" smtClean="0"/>
          </a:p>
        </p:txBody>
      </p:sp>
      <p:sp>
        <p:nvSpPr>
          <p:cNvPr id="8" name="Прямоугольник 7"/>
          <p:cNvSpPr/>
          <p:nvPr/>
        </p:nvSpPr>
        <p:spPr>
          <a:xfrm>
            <a:off x="251520" y="689231"/>
            <a:ext cx="8640960" cy="646331"/>
          </a:xfrm>
          <a:prstGeom prst="rect">
            <a:avLst/>
          </a:prstGeom>
        </p:spPr>
        <p:txBody>
          <a:bodyPr wrap="square">
            <a:spAutoFit/>
          </a:bodyPr>
          <a:lstStyle/>
          <a:p>
            <a:pPr lvl="0" eaLnBrk="0" fontAlgn="base" hangingPunct="0">
              <a:spcAft>
                <a:spcPct val="0"/>
              </a:spcAft>
              <a:defRPr/>
            </a:pPr>
            <a:r>
              <a:rPr lang="ru-RU" sz="3600" b="1" kern="0" dirty="0">
                <a:solidFill>
                  <a:prstClr val="white"/>
                </a:solidFill>
                <a:latin typeface="Times New Roman"/>
              </a:rPr>
              <a:t>Часть </a:t>
            </a:r>
            <a:r>
              <a:rPr lang="ru-RU" sz="3600" b="1" kern="0" dirty="0" smtClean="0">
                <a:solidFill>
                  <a:prstClr val="white"/>
                </a:solidFill>
                <a:latin typeface="Times New Roman"/>
              </a:rPr>
              <a:t>2.   </a:t>
            </a:r>
            <a:r>
              <a:rPr lang="ru-RU" sz="2800" b="1" kern="0" dirty="0" smtClean="0">
                <a:solidFill>
                  <a:prstClr val="white"/>
                </a:solidFill>
                <a:latin typeface="Times New Roman"/>
              </a:rPr>
              <a:t>№№</a:t>
            </a:r>
            <a:r>
              <a:rPr lang="ru-RU" sz="2800" b="1" kern="0" dirty="0">
                <a:solidFill>
                  <a:prstClr val="white"/>
                </a:solidFill>
                <a:latin typeface="Times New Roman"/>
              </a:rPr>
              <a:t>: </a:t>
            </a:r>
            <a:r>
              <a:rPr lang="ru-RU" sz="2800" b="1" kern="0" dirty="0" smtClean="0">
                <a:solidFill>
                  <a:prstClr val="white"/>
                </a:solidFill>
                <a:latin typeface="Times New Roman"/>
              </a:rPr>
              <a:t>29-32   (С развёрнутым ответом)</a:t>
            </a:r>
            <a:endParaRPr lang="ru-RU" sz="2800" b="1" kern="0" dirty="0">
              <a:solidFill>
                <a:prstClr val="white"/>
              </a:solidFill>
              <a:latin typeface="Times New Roman"/>
            </a:endParaRPr>
          </a:p>
        </p:txBody>
      </p:sp>
      <p:sp>
        <p:nvSpPr>
          <p:cNvPr id="4" name="Прямоугольник 3"/>
          <p:cNvSpPr/>
          <p:nvPr/>
        </p:nvSpPr>
        <p:spPr>
          <a:xfrm>
            <a:off x="251520" y="1334043"/>
            <a:ext cx="8640960" cy="523220"/>
          </a:xfrm>
          <a:prstGeom prst="rect">
            <a:avLst/>
          </a:prstGeom>
        </p:spPr>
        <p:txBody>
          <a:bodyPr wrap="square">
            <a:spAutoFit/>
          </a:bodyPr>
          <a:lstStyle/>
          <a:p>
            <a:r>
              <a:rPr lang="ru-RU" sz="2800" u="dbl" dirty="0" smtClean="0">
                <a:solidFill>
                  <a:schemeClr val="bg1"/>
                </a:solidFill>
              </a:rPr>
              <a:t>№  29-32.</a:t>
            </a:r>
            <a:r>
              <a:rPr lang="ru-RU" sz="2800" dirty="0" smtClean="0">
                <a:solidFill>
                  <a:schemeClr val="bg1"/>
                </a:solidFill>
              </a:rPr>
              <a:t>  </a:t>
            </a:r>
            <a:r>
              <a:rPr lang="ru-RU" sz="2800" b="1" dirty="0" smtClean="0">
                <a:solidFill>
                  <a:schemeClr val="bg1"/>
                </a:solidFill>
              </a:rPr>
              <a:t>Расчётные задачи</a:t>
            </a:r>
            <a:r>
              <a:rPr lang="ru-RU" sz="2400" b="1" dirty="0" smtClean="0">
                <a:solidFill>
                  <a:schemeClr val="bg1"/>
                </a:solidFill>
              </a:rPr>
              <a:t> </a:t>
            </a:r>
            <a:r>
              <a:rPr lang="ru-RU" sz="2400" dirty="0" smtClean="0">
                <a:solidFill>
                  <a:schemeClr val="bg1"/>
                </a:solidFill>
              </a:rPr>
              <a:t>(их особенности)</a:t>
            </a:r>
            <a:endParaRPr lang="ru-RU" sz="2800" dirty="0"/>
          </a:p>
        </p:txBody>
      </p:sp>
      <p:sp>
        <p:nvSpPr>
          <p:cNvPr id="10" name="Объект 2"/>
          <p:cNvSpPr>
            <a:spLocks noGrp="1"/>
          </p:cNvSpPr>
          <p:nvPr/>
        </p:nvSpPr>
        <p:spPr bwMode="auto">
          <a:xfrm>
            <a:off x="251520" y="1876076"/>
            <a:ext cx="8618228" cy="44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ru-RU" altLang="ru-RU" sz="2000" b="1" i="0" u="none" strike="noStrike" kern="0" cap="none" spc="0" normalizeH="0" baseline="0" noProof="0" dirty="0" smtClean="0">
                <a:ln>
                  <a:noFill/>
                </a:ln>
                <a:solidFill>
                  <a:srgbClr val="000000"/>
                </a:solidFill>
                <a:effectLst/>
                <a:uLnTx/>
                <a:uFillTx/>
                <a:latin typeface="Arial"/>
              </a:rPr>
              <a:t>ОБОБЩЕННАЯ СХЕМА ОЦЕНИВАНИЯ</a:t>
            </a:r>
            <a:r>
              <a:rPr kumimoji="0" lang="ru-RU" altLang="ru-RU" sz="2400" b="0" i="0" u="none" strike="noStrike" kern="0" cap="none" spc="0" normalizeH="0" baseline="0" noProof="0" dirty="0" smtClean="0">
                <a:ln>
                  <a:noFill/>
                </a:ln>
                <a:solidFill>
                  <a:srgbClr val="000000"/>
                </a:solidFill>
                <a:effectLst/>
                <a:uLnTx/>
                <a:uFillTx/>
                <a:latin typeface="Arial"/>
              </a:rPr>
              <a:t> :</a:t>
            </a:r>
            <a:endParaRPr lang="ru-RU" altLang="ru-RU" sz="2400" b="1" i="1" kern="0" dirty="0">
              <a:solidFill>
                <a:srgbClr val="FF0000"/>
              </a:solidFill>
              <a:latin typeface="Arial"/>
            </a:endParaRPr>
          </a:p>
          <a:p>
            <a:pPr marL="0" marR="0" lvl="0" indent="0" algn="ctr" defTabSz="914400" rtl="0" eaLnBrk="1" fontAlgn="base" latinLnBrk="0" hangingPunct="1">
              <a:lnSpc>
                <a:spcPct val="100000"/>
              </a:lnSpc>
              <a:spcBef>
                <a:spcPts val="600"/>
              </a:spcBef>
              <a:spcAft>
                <a:spcPts val="1200"/>
              </a:spcAft>
              <a:buClrTx/>
              <a:buSzTx/>
              <a:buFontTx/>
              <a:buNone/>
              <a:tabLst/>
              <a:defRPr/>
            </a:pPr>
            <a:endParaRPr kumimoji="0" lang="ru-RU" altLang="ru-RU"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9"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875" y="2252749"/>
            <a:ext cx="8243517" cy="460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Овал 10"/>
          <p:cNvSpPr/>
          <p:nvPr/>
        </p:nvSpPr>
        <p:spPr>
          <a:xfrm>
            <a:off x="438875" y="2780928"/>
            <a:ext cx="360040" cy="43204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504877" y="3660650"/>
            <a:ext cx="360040" cy="43204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527242" y="5085184"/>
            <a:ext cx="360040" cy="43204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522116" y="6217840"/>
            <a:ext cx="429701" cy="43204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1115616" y="4032000"/>
            <a:ext cx="36004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27984" y="4293096"/>
            <a:ext cx="324036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115616" y="5472000"/>
            <a:ext cx="6552728"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618895" y="5733256"/>
            <a:ext cx="7049449"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Овал 20"/>
          <p:cNvSpPr/>
          <p:nvPr/>
        </p:nvSpPr>
        <p:spPr>
          <a:xfrm>
            <a:off x="7956376" y="2564904"/>
            <a:ext cx="429701" cy="43204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86718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363272" cy="570053"/>
          </a:xfrm>
        </p:spPr>
        <p:txBody>
          <a:bodyPr>
            <a:noAutofit/>
          </a:bodyPr>
          <a:lstStyle/>
          <a:p>
            <a:pPr algn="ctr"/>
            <a:r>
              <a:rPr lang="ru-RU" sz="3600" dirty="0"/>
              <a:t>Структура КИМ </a:t>
            </a:r>
            <a:r>
              <a:rPr lang="ru-RU" sz="3600" dirty="0" smtClean="0"/>
              <a:t>ЕГЭ-2018  </a:t>
            </a:r>
            <a:r>
              <a:rPr lang="ru-RU" sz="3600" dirty="0"/>
              <a:t>по физике</a:t>
            </a:r>
          </a:p>
        </p:txBody>
      </p:sp>
      <p:sp>
        <p:nvSpPr>
          <p:cNvPr id="7" name="Объект 2"/>
          <p:cNvSpPr>
            <a:spLocks noGrp="1"/>
          </p:cNvSpPr>
          <p:nvPr/>
        </p:nvSpPr>
        <p:spPr bwMode="auto">
          <a:xfrm>
            <a:off x="251520" y="1126615"/>
            <a:ext cx="8640960" cy="115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lgn="just">
              <a:buNone/>
            </a:pPr>
            <a:endParaRPr lang="ru-RU" altLang="ru-RU" sz="2400" dirty="0" smtClean="0"/>
          </a:p>
        </p:txBody>
      </p:sp>
      <p:sp>
        <p:nvSpPr>
          <p:cNvPr id="8" name="Прямоугольник 7"/>
          <p:cNvSpPr/>
          <p:nvPr/>
        </p:nvSpPr>
        <p:spPr>
          <a:xfrm>
            <a:off x="251520" y="689231"/>
            <a:ext cx="8640960" cy="646331"/>
          </a:xfrm>
          <a:prstGeom prst="rect">
            <a:avLst/>
          </a:prstGeom>
        </p:spPr>
        <p:txBody>
          <a:bodyPr wrap="square">
            <a:spAutoFit/>
          </a:bodyPr>
          <a:lstStyle/>
          <a:p>
            <a:pPr lvl="0" eaLnBrk="0" fontAlgn="base" hangingPunct="0">
              <a:spcAft>
                <a:spcPct val="0"/>
              </a:spcAft>
              <a:defRPr/>
            </a:pPr>
            <a:r>
              <a:rPr lang="ru-RU" sz="3600" b="1" kern="0" dirty="0">
                <a:solidFill>
                  <a:prstClr val="white"/>
                </a:solidFill>
                <a:latin typeface="Times New Roman"/>
              </a:rPr>
              <a:t>Часть </a:t>
            </a:r>
            <a:r>
              <a:rPr lang="ru-RU" sz="3600" b="1" kern="0" dirty="0" smtClean="0">
                <a:solidFill>
                  <a:prstClr val="white"/>
                </a:solidFill>
                <a:latin typeface="Times New Roman"/>
              </a:rPr>
              <a:t>2.   </a:t>
            </a:r>
            <a:r>
              <a:rPr lang="ru-RU" sz="2800" b="1" kern="0" dirty="0" smtClean="0">
                <a:solidFill>
                  <a:prstClr val="white"/>
                </a:solidFill>
                <a:latin typeface="Times New Roman"/>
              </a:rPr>
              <a:t>№№</a:t>
            </a:r>
            <a:r>
              <a:rPr lang="ru-RU" sz="2800" b="1" kern="0" dirty="0">
                <a:solidFill>
                  <a:prstClr val="white"/>
                </a:solidFill>
                <a:latin typeface="Times New Roman"/>
              </a:rPr>
              <a:t>: </a:t>
            </a:r>
            <a:r>
              <a:rPr lang="ru-RU" sz="2800" b="1" kern="0" dirty="0" smtClean="0">
                <a:solidFill>
                  <a:prstClr val="white"/>
                </a:solidFill>
                <a:latin typeface="Times New Roman"/>
              </a:rPr>
              <a:t>29-32   (С развёрнутым ответом)</a:t>
            </a:r>
            <a:endParaRPr lang="ru-RU" sz="2800" b="1" kern="0" dirty="0">
              <a:solidFill>
                <a:prstClr val="white"/>
              </a:solidFill>
              <a:latin typeface="Times New Roman"/>
            </a:endParaRPr>
          </a:p>
        </p:txBody>
      </p:sp>
      <p:sp>
        <p:nvSpPr>
          <p:cNvPr id="4" name="Прямоугольник 3"/>
          <p:cNvSpPr/>
          <p:nvPr/>
        </p:nvSpPr>
        <p:spPr>
          <a:xfrm>
            <a:off x="251520" y="1334043"/>
            <a:ext cx="8640960" cy="523220"/>
          </a:xfrm>
          <a:prstGeom prst="rect">
            <a:avLst/>
          </a:prstGeom>
        </p:spPr>
        <p:txBody>
          <a:bodyPr wrap="square">
            <a:spAutoFit/>
          </a:bodyPr>
          <a:lstStyle/>
          <a:p>
            <a:r>
              <a:rPr lang="ru-RU" sz="2800" u="dbl" dirty="0" smtClean="0">
                <a:solidFill>
                  <a:schemeClr val="bg1"/>
                </a:solidFill>
              </a:rPr>
              <a:t>№  29-32.</a:t>
            </a:r>
            <a:r>
              <a:rPr lang="ru-RU" sz="2800" dirty="0" smtClean="0">
                <a:solidFill>
                  <a:schemeClr val="bg1"/>
                </a:solidFill>
              </a:rPr>
              <a:t>  </a:t>
            </a:r>
            <a:r>
              <a:rPr lang="ru-RU" sz="2800" b="1" dirty="0" smtClean="0">
                <a:solidFill>
                  <a:schemeClr val="bg1"/>
                </a:solidFill>
              </a:rPr>
              <a:t>Расчётные задачи</a:t>
            </a:r>
            <a:r>
              <a:rPr lang="ru-RU" sz="2400" b="1" dirty="0" smtClean="0">
                <a:solidFill>
                  <a:schemeClr val="bg1"/>
                </a:solidFill>
              </a:rPr>
              <a:t> </a:t>
            </a:r>
            <a:r>
              <a:rPr lang="ru-RU" sz="2400" dirty="0" smtClean="0">
                <a:solidFill>
                  <a:schemeClr val="bg1"/>
                </a:solidFill>
              </a:rPr>
              <a:t>(их особенности)</a:t>
            </a:r>
            <a:endParaRPr lang="ru-RU" sz="2800" dirty="0"/>
          </a:p>
        </p:txBody>
      </p:sp>
      <p:sp>
        <p:nvSpPr>
          <p:cNvPr id="10" name="Объект 2"/>
          <p:cNvSpPr>
            <a:spLocks noGrp="1"/>
          </p:cNvSpPr>
          <p:nvPr/>
        </p:nvSpPr>
        <p:spPr bwMode="auto">
          <a:xfrm>
            <a:off x="251520" y="1876076"/>
            <a:ext cx="8618228" cy="44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ru-RU" altLang="ru-RU" sz="2000" b="1" i="0" u="none" strike="noStrike" kern="0" cap="none" spc="0" normalizeH="0" baseline="0" noProof="0" dirty="0" smtClean="0">
                <a:ln>
                  <a:noFill/>
                </a:ln>
                <a:solidFill>
                  <a:srgbClr val="000000"/>
                </a:solidFill>
                <a:effectLst/>
                <a:uLnTx/>
                <a:uFillTx/>
                <a:latin typeface="Arial"/>
              </a:rPr>
              <a:t>ОБОБЩЕННАЯ СХЕМА ОЦЕНИВАНИЯ</a:t>
            </a:r>
            <a:r>
              <a:rPr kumimoji="0" lang="ru-RU" altLang="ru-RU" sz="2400" b="0" i="0" u="none" strike="noStrike" kern="0" cap="none" spc="0" normalizeH="0" baseline="0" noProof="0" dirty="0" smtClean="0">
                <a:ln>
                  <a:noFill/>
                </a:ln>
                <a:solidFill>
                  <a:srgbClr val="000000"/>
                </a:solidFill>
                <a:effectLst/>
                <a:uLnTx/>
                <a:uFillTx/>
                <a:latin typeface="Arial"/>
              </a:rPr>
              <a:t> :</a:t>
            </a:r>
            <a:endParaRPr lang="ru-RU" altLang="ru-RU" sz="2400" b="1" i="1" kern="0" dirty="0">
              <a:solidFill>
                <a:srgbClr val="FF0000"/>
              </a:solidFill>
              <a:latin typeface="Arial"/>
            </a:endParaRPr>
          </a:p>
          <a:p>
            <a:pPr marL="0" marR="0" lvl="0" indent="0" algn="ctr" defTabSz="914400" rtl="0" eaLnBrk="1" fontAlgn="base" latinLnBrk="0" hangingPunct="1">
              <a:lnSpc>
                <a:spcPct val="100000"/>
              </a:lnSpc>
              <a:spcBef>
                <a:spcPts val="600"/>
              </a:spcBef>
              <a:spcAft>
                <a:spcPts val="1200"/>
              </a:spcAft>
              <a:buClrTx/>
              <a:buSzTx/>
              <a:buFontTx/>
              <a:buNone/>
              <a:tabLst/>
              <a:defRPr/>
            </a:pPr>
            <a:endParaRPr kumimoji="0" lang="ru-RU" altLang="ru-RU"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609" y="1817868"/>
            <a:ext cx="7395581" cy="4954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единительная линия 4"/>
          <p:cNvCxnSpPr/>
          <p:nvPr/>
        </p:nvCxnSpPr>
        <p:spPr>
          <a:xfrm>
            <a:off x="1187624" y="2160000"/>
            <a:ext cx="633670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Овал 19"/>
          <p:cNvSpPr/>
          <p:nvPr/>
        </p:nvSpPr>
        <p:spPr>
          <a:xfrm>
            <a:off x="1187624" y="6126229"/>
            <a:ext cx="2808312" cy="47112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3491880" y="1879413"/>
            <a:ext cx="504056" cy="28058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3311860" y="3909607"/>
            <a:ext cx="1692188" cy="366181"/>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7812360" y="1768681"/>
            <a:ext cx="432048" cy="476912"/>
          </a:xfrm>
          <a:prstGeom prst="ellipse">
            <a:avLst/>
          </a:prstGeom>
          <a:solidFill>
            <a:srgbClr val="92D050">
              <a:alpha val="30000"/>
            </a:srgb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3743908" y="3068960"/>
            <a:ext cx="1044116" cy="47691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7" name="Прямая соединительная линия 26"/>
          <p:cNvCxnSpPr/>
          <p:nvPr/>
        </p:nvCxnSpPr>
        <p:spPr>
          <a:xfrm flipH="1">
            <a:off x="1187624" y="5157192"/>
            <a:ext cx="63367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H="1">
            <a:off x="1209769" y="5445224"/>
            <a:ext cx="63367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1216148" y="5733256"/>
            <a:ext cx="43639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725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51520" y="177325"/>
            <a:ext cx="8640960" cy="523220"/>
          </a:xfrm>
          <a:prstGeom prst="rect">
            <a:avLst/>
          </a:prstGeom>
        </p:spPr>
        <p:txBody>
          <a:bodyPr wrap="square">
            <a:spAutoFit/>
          </a:bodyPr>
          <a:lstStyle/>
          <a:p>
            <a:pPr lvl="0" eaLnBrk="0" fontAlgn="base" hangingPunct="0">
              <a:spcAft>
                <a:spcPct val="0"/>
              </a:spcAft>
              <a:defRPr/>
            </a:pPr>
            <a:r>
              <a:rPr lang="ru-RU" sz="2800" b="1" kern="0" dirty="0">
                <a:solidFill>
                  <a:prstClr val="white"/>
                </a:solidFill>
                <a:latin typeface="Times New Roman"/>
              </a:rPr>
              <a:t>Часть </a:t>
            </a:r>
            <a:r>
              <a:rPr lang="ru-RU" sz="2800" b="1" kern="0" dirty="0" smtClean="0">
                <a:solidFill>
                  <a:prstClr val="white"/>
                </a:solidFill>
                <a:latin typeface="Times New Roman"/>
              </a:rPr>
              <a:t>2.   №№</a:t>
            </a:r>
            <a:r>
              <a:rPr lang="ru-RU" sz="2800" b="1" kern="0" dirty="0">
                <a:solidFill>
                  <a:prstClr val="white"/>
                </a:solidFill>
                <a:latin typeface="Times New Roman"/>
              </a:rPr>
              <a:t>: </a:t>
            </a:r>
            <a:r>
              <a:rPr lang="ru-RU" sz="2800" b="1" kern="0" dirty="0" smtClean="0">
                <a:solidFill>
                  <a:prstClr val="white"/>
                </a:solidFill>
                <a:latin typeface="Times New Roman"/>
              </a:rPr>
              <a:t>29-32   (С развёрнутым ответом)</a:t>
            </a:r>
            <a:endParaRPr lang="ru-RU" sz="2800" b="1" kern="0" dirty="0">
              <a:solidFill>
                <a:prstClr val="white"/>
              </a:solidFill>
              <a:latin typeface="Times New Roman"/>
            </a:endParaRPr>
          </a:p>
        </p:txBody>
      </p:sp>
      <p:sp>
        <p:nvSpPr>
          <p:cNvPr id="4" name="Прямоугольник 3"/>
          <p:cNvSpPr/>
          <p:nvPr/>
        </p:nvSpPr>
        <p:spPr>
          <a:xfrm>
            <a:off x="251520" y="603395"/>
            <a:ext cx="8640960" cy="523220"/>
          </a:xfrm>
          <a:prstGeom prst="rect">
            <a:avLst/>
          </a:prstGeom>
        </p:spPr>
        <p:txBody>
          <a:bodyPr wrap="square">
            <a:spAutoFit/>
          </a:bodyPr>
          <a:lstStyle/>
          <a:p>
            <a:r>
              <a:rPr lang="ru-RU" sz="2800" u="dbl" dirty="0" smtClean="0">
                <a:solidFill>
                  <a:schemeClr val="bg1"/>
                </a:solidFill>
              </a:rPr>
              <a:t>№  </a:t>
            </a:r>
            <a:r>
              <a:rPr lang="ru-RU" sz="2000" u="dbl" dirty="0" smtClean="0">
                <a:solidFill>
                  <a:schemeClr val="bg1"/>
                </a:solidFill>
              </a:rPr>
              <a:t>29-32</a:t>
            </a:r>
            <a:r>
              <a:rPr lang="ru-RU" sz="2800" u="dbl" dirty="0" smtClean="0">
                <a:solidFill>
                  <a:schemeClr val="bg1"/>
                </a:solidFill>
              </a:rPr>
              <a:t>.</a:t>
            </a:r>
            <a:r>
              <a:rPr lang="ru-RU" sz="2800" dirty="0" smtClean="0">
                <a:solidFill>
                  <a:schemeClr val="bg1"/>
                </a:solidFill>
              </a:rPr>
              <a:t>  </a:t>
            </a:r>
            <a:r>
              <a:rPr lang="ru-RU" sz="2800" b="1" dirty="0" smtClean="0">
                <a:solidFill>
                  <a:schemeClr val="bg1"/>
                </a:solidFill>
              </a:rPr>
              <a:t>Расчётные задачи</a:t>
            </a:r>
            <a:r>
              <a:rPr lang="ru-RU" sz="2400" b="1" dirty="0" smtClean="0">
                <a:solidFill>
                  <a:schemeClr val="bg1"/>
                </a:solidFill>
              </a:rPr>
              <a:t> </a:t>
            </a:r>
            <a:r>
              <a:rPr lang="ru-RU" sz="2400" dirty="0" smtClean="0">
                <a:solidFill>
                  <a:schemeClr val="bg1"/>
                </a:solidFill>
              </a:rPr>
              <a:t>(их особенности)</a:t>
            </a:r>
            <a:endParaRPr lang="ru-RU" sz="2800" dirty="0"/>
          </a:p>
        </p:txBody>
      </p:sp>
      <p:sp>
        <p:nvSpPr>
          <p:cNvPr id="10" name="Объект 2"/>
          <p:cNvSpPr>
            <a:spLocks noGrp="1"/>
          </p:cNvSpPr>
          <p:nvPr/>
        </p:nvSpPr>
        <p:spPr bwMode="auto">
          <a:xfrm>
            <a:off x="251520" y="1787184"/>
            <a:ext cx="8618228" cy="44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ts val="600"/>
              </a:spcBef>
              <a:spcAft>
                <a:spcPts val="1200"/>
              </a:spcAft>
              <a:buClrTx/>
              <a:buSzTx/>
              <a:buFontTx/>
              <a:buNone/>
              <a:tabLst/>
              <a:defRPr/>
            </a:pPr>
            <a:endParaRPr kumimoji="0" lang="ru-RU" altLang="ru-RU"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17"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20" y="1334189"/>
            <a:ext cx="7816839" cy="5523811"/>
          </a:xfrm>
          <a:prstGeom prst="rect">
            <a:avLst/>
          </a:prstGeom>
          <a:solidFill>
            <a:srgbClr val="00B050">
              <a:alpha val="20000"/>
            </a:srgbClr>
          </a:solidFill>
          <a:ln>
            <a:noFill/>
          </a:ln>
          <a:extLst/>
        </p:spPr>
      </p:pic>
      <p:sp>
        <p:nvSpPr>
          <p:cNvPr id="6" name="Прямоугольник 5"/>
          <p:cNvSpPr/>
          <p:nvPr/>
        </p:nvSpPr>
        <p:spPr>
          <a:xfrm>
            <a:off x="2411760" y="934079"/>
            <a:ext cx="4896544" cy="400110"/>
          </a:xfrm>
          <a:prstGeom prst="rect">
            <a:avLst/>
          </a:prstGeom>
        </p:spPr>
        <p:txBody>
          <a:bodyPr wrap="square">
            <a:spAutoFit/>
          </a:bodyPr>
          <a:lstStyle/>
          <a:p>
            <a:pPr lvl="0" algn="ctr" fontAlgn="base">
              <a:defRPr/>
            </a:pPr>
            <a:r>
              <a:rPr lang="ru-RU" altLang="ru-RU" b="1" kern="0" dirty="0">
                <a:solidFill>
                  <a:srgbClr val="000000"/>
                </a:solidFill>
                <a:latin typeface="Arial"/>
              </a:rPr>
              <a:t>ОБОБЩЕННАЯ СХЕМА ОЦЕНИВАНИЯ</a:t>
            </a:r>
            <a:r>
              <a:rPr lang="ru-RU" altLang="ru-RU" sz="2000" kern="0" dirty="0">
                <a:solidFill>
                  <a:srgbClr val="000000"/>
                </a:solidFill>
                <a:latin typeface="Arial"/>
              </a:rPr>
              <a:t> :</a:t>
            </a:r>
            <a:endParaRPr lang="ru-RU" altLang="ru-RU" sz="2000" b="1" i="1" kern="0" dirty="0">
              <a:solidFill>
                <a:srgbClr val="FF0000"/>
              </a:solidFill>
              <a:latin typeface="Arial"/>
            </a:endParaRPr>
          </a:p>
        </p:txBody>
      </p:sp>
      <p:cxnSp>
        <p:nvCxnSpPr>
          <p:cNvPr id="11" name="Прямая соединительная линия 10"/>
          <p:cNvCxnSpPr/>
          <p:nvPr/>
        </p:nvCxnSpPr>
        <p:spPr>
          <a:xfrm>
            <a:off x="971600" y="2204864"/>
            <a:ext cx="518457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Овал 24"/>
          <p:cNvSpPr/>
          <p:nvPr/>
        </p:nvSpPr>
        <p:spPr>
          <a:xfrm>
            <a:off x="7884368" y="1315286"/>
            <a:ext cx="576064" cy="552095"/>
          </a:xfrm>
          <a:prstGeom prst="ellipse">
            <a:avLst/>
          </a:prstGeom>
          <a:solidFill>
            <a:srgbClr val="00B050">
              <a:alpha val="29000"/>
            </a:srgb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5241776" y="1334189"/>
            <a:ext cx="914400" cy="45299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2411760" y="1905961"/>
            <a:ext cx="914400" cy="343165"/>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Овал 29"/>
          <p:cNvSpPr/>
          <p:nvPr/>
        </p:nvSpPr>
        <p:spPr>
          <a:xfrm>
            <a:off x="3324474" y="3410406"/>
            <a:ext cx="743470" cy="46105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1259632" y="4837838"/>
            <a:ext cx="914400" cy="45979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Прямая соединительная линия 13"/>
          <p:cNvCxnSpPr/>
          <p:nvPr/>
        </p:nvCxnSpPr>
        <p:spPr>
          <a:xfrm>
            <a:off x="3326160" y="5733256"/>
            <a:ext cx="4414192"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2163911" y="4365104"/>
            <a:ext cx="5356241" cy="194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Овал 36"/>
          <p:cNvSpPr/>
          <p:nvPr/>
        </p:nvSpPr>
        <p:spPr>
          <a:xfrm>
            <a:off x="7884368" y="6220428"/>
            <a:ext cx="576064" cy="552095"/>
          </a:xfrm>
          <a:prstGeom prst="ellipse">
            <a:avLst/>
          </a:prstGeom>
          <a:solidFill>
            <a:srgbClr val="00B050">
              <a:alpha val="29000"/>
            </a:srgb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8" name="Прямая соединительная линия 37"/>
          <p:cNvCxnSpPr/>
          <p:nvPr/>
        </p:nvCxnSpPr>
        <p:spPr>
          <a:xfrm>
            <a:off x="3326160" y="2484000"/>
            <a:ext cx="4414192"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353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51520" y="177325"/>
            <a:ext cx="8640960" cy="523220"/>
          </a:xfrm>
          <a:prstGeom prst="rect">
            <a:avLst/>
          </a:prstGeom>
        </p:spPr>
        <p:txBody>
          <a:bodyPr wrap="square">
            <a:spAutoFit/>
          </a:bodyPr>
          <a:lstStyle/>
          <a:p>
            <a:pPr lvl="0" eaLnBrk="0" fontAlgn="base" hangingPunct="0">
              <a:spcAft>
                <a:spcPct val="0"/>
              </a:spcAft>
              <a:defRPr/>
            </a:pPr>
            <a:r>
              <a:rPr lang="ru-RU" sz="2800" b="1" kern="0" dirty="0">
                <a:solidFill>
                  <a:prstClr val="white"/>
                </a:solidFill>
                <a:latin typeface="Times New Roman"/>
              </a:rPr>
              <a:t>Часть </a:t>
            </a:r>
            <a:r>
              <a:rPr lang="ru-RU" sz="2800" b="1" kern="0" dirty="0" smtClean="0">
                <a:solidFill>
                  <a:prstClr val="white"/>
                </a:solidFill>
                <a:latin typeface="Times New Roman"/>
              </a:rPr>
              <a:t>2.   №№</a:t>
            </a:r>
            <a:r>
              <a:rPr lang="ru-RU" sz="2800" b="1" kern="0" dirty="0">
                <a:solidFill>
                  <a:prstClr val="white"/>
                </a:solidFill>
                <a:latin typeface="Times New Roman"/>
              </a:rPr>
              <a:t>: </a:t>
            </a:r>
            <a:r>
              <a:rPr lang="ru-RU" sz="2800" b="1" kern="0" dirty="0" smtClean="0">
                <a:solidFill>
                  <a:prstClr val="white"/>
                </a:solidFill>
                <a:latin typeface="Times New Roman"/>
              </a:rPr>
              <a:t>29-32   (С развёрнутым ответом)</a:t>
            </a:r>
            <a:endParaRPr lang="ru-RU" sz="2800" b="1" kern="0" dirty="0">
              <a:solidFill>
                <a:prstClr val="white"/>
              </a:solidFill>
              <a:latin typeface="Times New Roman"/>
            </a:endParaRPr>
          </a:p>
        </p:txBody>
      </p:sp>
      <p:sp>
        <p:nvSpPr>
          <p:cNvPr id="4" name="Прямоугольник 3"/>
          <p:cNvSpPr/>
          <p:nvPr/>
        </p:nvSpPr>
        <p:spPr>
          <a:xfrm>
            <a:off x="107504" y="603395"/>
            <a:ext cx="9036496" cy="6278642"/>
          </a:xfrm>
          <a:prstGeom prst="rect">
            <a:avLst/>
          </a:prstGeom>
        </p:spPr>
        <p:txBody>
          <a:bodyPr wrap="square">
            <a:spAutoFit/>
          </a:bodyPr>
          <a:lstStyle/>
          <a:p>
            <a:pPr fontAlgn="base" hangingPunct="0"/>
            <a:r>
              <a:rPr lang="ru-RU" sz="2200" b="1" dirty="0">
                <a:solidFill>
                  <a:schemeClr val="bg1"/>
                </a:solidFill>
              </a:rPr>
              <a:t>Возможные изменения в схеме оценивания заданий 29-32</a:t>
            </a:r>
            <a:endParaRPr lang="ru-RU" sz="2200" dirty="0">
              <a:solidFill>
                <a:schemeClr val="bg1"/>
              </a:solidFill>
            </a:endParaRPr>
          </a:p>
          <a:p>
            <a:pPr indent="252000" fontAlgn="base" hangingPunct="0"/>
            <a:r>
              <a:rPr lang="ru-RU" b="1" dirty="0">
                <a:solidFill>
                  <a:schemeClr val="bg1"/>
                </a:solidFill>
              </a:rPr>
              <a:t>а)</a:t>
            </a:r>
            <a:r>
              <a:rPr lang="ru-RU" b="1" dirty="0"/>
              <a:t> </a:t>
            </a:r>
            <a:r>
              <a:rPr lang="ru-RU" sz="2000" dirty="0"/>
              <a:t>Требуется дополнительно </a:t>
            </a:r>
            <a:r>
              <a:rPr lang="ru-RU" sz="2000" b="1" i="1" dirty="0">
                <a:solidFill>
                  <a:schemeClr val="bg1"/>
                </a:solidFill>
              </a:rPr>
              <a:t>сделать рисунок с указанием сил</a:t>
            </a:r>
            <a:r>
              <a:rPr lang="ru-RU" sz="2000" dirty="0"/>
              <a:t>, действующих на тело. В этом случае включается требование к правильности рисунка в описание полного правильного ответа, а также дополнительные условия к выставлению </a:t>
            </a:r>
            <a:r>
              <a:rPr lang="ru-RU" sz="2000" dirty="0" smtClean="0"/>
              <a:t>                </a:t>
            </a:r>
            <a:r>
              <a:rPr lang="ru-RU" sz="2000" b="1" dirty="0" smtClean="0">
                <a:solidFill>
                  <a:srgbClr val="FF0000"/>
                </a:solidFill>
              </a:rPr>
              <a:t>2ᵡ  </a:t>
            </a:r>
            <a:r>
              <a:rPr lang="ru-RU" sz="2000" b="1" dirty="0">
                <a:solidFill>
                  <a:srgbClr val="FF0000"/>
                </a:solidFill>
              </a:rPr>
              <a:t>баллов.</a:t>
            </a:r>
            <a:endParaRPr lang="ru-RU" sz="2000" dirty="0">
              <a:solidFill>
                <a:srgbClr val="FF0000"/>
              </a:solidFill>
            </a:endParaRPr>
          </a:p>
          <a:p>
            <a:pPr indent="252000" fontAlgn="base" hangingPunct="0"/>
            <a:r>
              <a:rPr lang="ru-RU" b="1" dirty="0">
                <a:solidFill>
                  <a:schemeClr val="bg1"/>
                </a:solidFill>
              </a:rPr>
              <a:t>б)</a:t>
            </a:r>
            <a:r>
              <a:rPr lang="ru-RU" b="1" dirty="0"/>
              <a:t> </a:t>
            </a:r>
            <a:r>
              <a:rPr lang="ru-RU" sz="2000" dirty="0"/>
              <a:t>Требуется </a:t>
            </a:r>
            <a:r>
              <a:rPr lang="ru-RU" sz="2000" b="1" i="1" dirty="0">
                <a:solidFill>
                  <a:schemeClr val="bg1"/>
                </a:solidFill>
              </a:rPr>
              <a:t>изобразить схему электрической цепи или оптическую схему.</a:t>
            </a:r>
            <a:r>
              <a:rPr lang="ru-RU" sz="2000" dirty="0"/>
              <a:t> В этом случае включается требование к правильности рисунка в описание полного правильного ответа, а также дополнительные условия к выставлению </a:t>
            </a:r>
          </a:p>
          <a:p>
            <a:pPr indent="252000" fontAlgn="base" hangingPunct="0"/>
            <a:r>
              <a:rPr lang="ru-RU" b="1" dirty="0"/>
              <a:t>                                                          </a:t>
            </a:r>
            <a:r>
              <a:rPr lang="ru-RU" sz="2000" b="1" dirty="0">
                <a:solidFill>
                  <a:srgbClr val="FF0000"/>
                </a:solidFill>
              </a:rPr>
              <a:t>2ᵡ  или  1 баллов. </a:t>
            </a:r>
            <a:endParaRPr lang="ru-RU" sz="2000" dirty="0">
              <a:solidFill>
                <a:srgbClr val="FF0000"/>
              </a:solidFill>
            </a:endParaRPr>
          </a:p>
          <a:p>
            <a:pPr indent="252000" fontAlgn="base" hangingPunct="0"/>
            <a:r>
              <a:rPr lang="ru-RU" b="1" dirty="0">
                <a:solidFill>
                  <a:schemeClr val="bg1"/>
                </a:solidFill>
              </a:rPr>
              <a:t>в)</a:t>
            </a:r>
            <a:r>
              <a:rPr lang="ru-RU" b="1" dirty="0"/>
              <a:t> </a:t>
            </a:r>
            <a:r>
              <a:rPr lang="ru-RU" sz="2000" dirty="0"/>
              <a:t>В задании </a:t>
            </a:r>
            <a:r>
              <a:rPr lang="ru-RU" sz="2000" b="1" i="1" dirty="0">
                <a:solidFill>
                  <a:schemeClr val="bg1"/>
                </a:solidFill>
              </a:rPr>
              <a:t>не требуется получения числового ответа</a:t>
            </a:r>
            <a:r>
              <a:rPr lang="ru-RU" sz="2000" dirty="0"/>
              <a:t>. В этом случае в описании полного верного решения снимается требование к указанию числового ответа, и вносятся изменения в критерии оценивания</a:t>
            </a:r>
            <a:r>
              <a:rPr lang="ru-RU" b="1" dirty="0"/>
              <a:t> </a:t>
            </a:r>
            <a:endParaRPr lang="ru-RU" dirty="0"/>
          </a:p>
          <a:p>
            <a:pPr indent="252000" fontAlgn="base" hangingPunct="0"/>
            <a:r>
              <a:rPr lang="ru-RU" sz="2000" b="1" dirty="0">
                <a:solidFill>
                  <a:srgbClr val="FF0000"/>
                </a:solidFill>
              </a:rPr>
              <a:t>                                                         </a:t>
            </a:r>
            <a:r>
              <a:rPr lang="ru-RU" sz="2000" b="1" dirty="0" smtClean="0">
                <a:solidFill>
                  <a:srgbClr val="FF0000"/>
                </a:solidFill>
              </a:rPr>
              <a:t>      </a:t>
            </a:r>
            <a:r>
              <a:rPr lang="ru-RU" sz="2000" b="1" dirty="0">
                <a:solidFill>
                  <a:schemeClr val="bg1"/>
                </a:solidFill>
              </a:rPr>
              <a:t>на 2 балла.</a:t>
            </a:r>
            <a:endParaRPr lang="ru-RU" sz="2000" dirty="0">
              <a:solidFill>
                <a:schemeClr val="bg1"/>
              </a:solidFill>
            </a:endParaRPr>
          </a:p>
          <a:p>
            <a:pPr indent="252000" fontAlgn="base" hangingPunct="0"/>
            <a:r>
              <a:rPr lang="ru-RU" b="1" dirty="0" smtClean="0">
                <a:solidFill>
                  <a:schemeClr val="bg1"/>
                </a:solidFill>
              </a:rPr>
              <a:t>г)</a:t>
            </a:r>
            <a:r>
              <a:rPr lang="ru-RU" b="1" dirty="0" smtClean="0"/>
              <a:t> </a:t>
            </a:r>
            <a:r>
              <a:rPr lang="ru-RU" sz="2000" dirty="0"/>
              <a:t>Условие задачи предполагает </a:t>
            </a:r>
            <a:r>
              <a:rPr lang="ru-RU" sz="2000" b="1" i="1" dirty="0">
                <a:solidFill>
                  <a:srgbClr val="C00000"/>
                </a:solidFill>
              </a:rPr>
              <a:t>определение данных по графику, таблице или рисунку экспериментальной установки</a:t>
            </a:r>
            <a:r>
              <a:rPr lang="ru-RU" sz="2000" dirty="0"/>
              <a:t>. В этом случае в описание полного верного решения вносится дополнительное требование к правильности определения исходных данных по графику, таблице или рисунку экспериментальной установки, а также указывается дополнительное требование к выставлению     </a:t>
            </a:r>
            <a:r>
              <a:rPr lang="ru-RU" b="1" dirty="0"/>
              <a:t>        </a:t>
            </a:r>
            <a:r>
              <a:rPr lang="ru-RU" sz="2000" b="1" dirty="0">
                <a:solidFill>
                  <a:srgbClr val="FF0000"/>
                </a:solidFill>
              </a:rPr>
              <a:t>2ᵡ  баллов. </a:t>
            </a:r>
            <a:endParaRPr lang="ru-RU" sz="2000" dirty="0">
              <a:solidFill>
                <a:srgbClr val="FF0000"/>
              </a:solidFill>
            </a:endParaRPr>
          </a:p>
        </p:txBody>
      </p:sp>
      <p:sp>
        <p:nvSpPr>
          <p:cNvPr id="10" name="Объект 2"/>
          <p:cNvSpPr>
            <a:spLocks noGrp="1"/>
          </p:cNvSpPr>
          <p:nvPr/>
        </p:nvSpPr>
        <p:spPr bwMode="auto">
          <a:xfrm>
            <a:off x="251520" y="1787184"/>
            <a:ext cx="8618228" cy="44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ts val="600"/>
              </a:spcBef>
              <a:spcAft>
                <a:spcPts val="1200"/>
              </a:spcAft>
              <a:buClrTx/>
              <a:buSzTx/>
              <a:buFontTx/>
              <a:buNone/>
              <a:tabLst/>
              <a:defRPr/>
            </a:pPr>
            <a:endParaRPr kumimoji="0" lang="ru-RU" altLang="ru-RU" b="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72677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51520" y="177325"/>
            <a:ext cx="8640960" cy="523220"/>
          </a:xfrm>
          <a:prstGeom prst="rect">
            <a:avLst/>
          </a:prstGeom>
        </p:spPr>
        <p:txBody>
          <a:bodyPr wrap="square">
            <a:spAutoFit/>
          </a:bodyPr>
          <a:lstStyle/>
          <a:p>
            <a:pPr lvl="0" eaLnBrk="0" fontAlgn="base" hangingPunct="0">
              <a:spcAft>
                <a:spcPct val="0"/>
              </a:spcAft>
              <a:defRPr/>
            </a:pPr>
            <a:r>
              <a:rPr lang="ru-RU" sz="2800" b="1" kern="0" dirty="0">
                <a:solidFill>
                  <a:prstClr val="white"/>
                </a:solidFill>
                <a:latin typeface="Times New Roman"/>
              </a:rPr>
              <a:t>Часть </a:t>
            </a:r>
            <a:r>
              <a:rPr lang="ru-RU" sz="2800" b="1" kern="0" dirty="0" smtClean="0">
                <a:solidFill>
                  <a:prstClr val="white"/>
                </a:solidFill>
                <a:latin typeface="Times New Roman"/>
              </a:rPr>
              <a:t>2.   №№</a:t>
            </a:r>
            <a:r>
              <a:rPr lang="ru-RU" sz="2800" b="1" kern="0" dirty="0">
                <a:solidFill>
                  <a:prstClr val="white"/>
                </a:solidFill>
                <a:latin typeface="Times New Roman"/>
              </a:rPr>
              <a:t>: </a:t>
            </a:r>
            <a:r>
              <a:rPr lang="ru-RU" sz="2800" b="1" kern="0" dirty="0" smtClean="0">
                <a:solidFill>
                  <a:prstClr val="white"/>
                </a:solidFill>
                <a:latin typeface="Times New Roman"/>
              </a:rPr>
              <a:t>28-32   (С развёрнутым ответом)</a:t>
            </a:r>
            <a:endParaRPr lang="ru-RU" sz="2800" b="1" kern="0" dirty="0">
              <a:solidFill>
                <a:prstClr val="white"/>
              </a:solidFill>
              <a:latin typeface="Times New Roman"/>
            </a:endParaRPr>
          </a:p>
        </p:txBody>
      </p:sp>
      <p:sp>
        <p:nvSpPr>
          <p:cNvPr id="10" name="Объект 2"/>
          <p:cNvSpPr>
            <a:spLocks noGrp="1"/>
          </p:cNvSpPr>
          <p:nvPr/>
        </p:nvSpPr>
        <p:spPr bwMode="auto">
          <a:xfrm>
            <a:off x="251520" y="1787184"/>
            <a:ext cx="8618228" cy="44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ts val="600"/>
              </a:spcBef>
              <a:spcAft>
                <a:spcPts val="1200"/>
              </a:spcAft>
              <a:buClrTx/>
              <a:buSzTx/>
              <a:buFontTx/>
              <a:buNone/>
              <a:tabLst/>
              <a:defRPr/>
            </a:pPr>
            <a:endParaRPr kumimoji="0" lang="ru-RU" altLang="ru-RU" b="0" i="0" u="none" strike="noStrike" kern="0" cap="none" spc="0" normalizeH="0" baseline="0" noProof="0" dirty="0" smtClean="0">
              <a:ln>
                <a:noFill/>
              </a:ln>
              <a:solidFill>
                <a:srgbClr val="000000"/>
              </a:solidFill>
              <a:effectLst/>
              <a:uLnTx/>
              <a:uFillTx/>
              <a:latin typeface="Arial"/>
              <a:ea typeface="+mn-ea"/>
              <a:cs typeface="+mn-cs"/>
            </a:endParaRPr>
          </a:p>
        </p:txBody>
      </p:sp>
      <p:grpSp>
        <p:nvGrpSpPr>
          <p:cNvPr id="2" name="Группа 1"/>
          <p:cNvGrpSpPr/>
          <p:nvPr/>
        </p:nvGrpSpPr>
        <p:grpSpPr>
          <a:xfrm>
            <a:off x="218744" y="576000"/>
            <a:ext cx="5130319" cy="6234334"/>
            <a:chOff x="218744" y="576000"/>
            <a:chExt cx="5130319" cy="623433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75" y="4649485"/>
              <a:ext cx="5119688" cy="216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44" y="576000"/>
              <a:ext cx="5119688"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extBox 2"/>
          <p:cNvSpPr txBox="1"/>
          <p:nvPr/>
        </p:nvSpPr>
        <p:spPr>
          <a:xfrm>
            <a:off x="5349063" y="576000"/>
            <a:ext cx="3768387" cy="1107996"/>
          </a:xfrm>
          <a:prstGeom prst="rect">
            <a:avLst/>
          </a:prstGeom>
          <a:noFill/>
        </p:spPr>
        <p:txBody>
          <a:bodyPr wrap="square" rtlCol="0">
            <a:spAutoFit/>
          </a:bodyPr>
          <a:lstStyle/>
          <a:p>
            <a:pPr algn="ctr"/>
            <a:r>
              <a:rPr lang="ru-RU" sz="2200" dirty="0" smtClean="0"/>
              <a:t>Пример. </a:t>
            </a:r>
            <a:r>
              <a:rPr lang="ru-RU" sz="2200" dirty="0" smtClean="0">
                <a:solidFill>
                  <a:srgbClr val="002060"/>
                </a:solidFill>
              </a:rPr>
              <a:t>КОДИФИКАТОР</a:t>
            </a:r>
            <a:r>
              <a:rPr lang="ru-RU" sz="2200" dirty="0" smtClean="0"/>
              <a:t>  </a:t>
            </a:r>
            <a:r>
              <a:rPr lang="ru-RU" sz="2200" dirty="0" smtClean="0">
                <a:solidFill>
                  <a:schemeClr val="bg1"/>
                </a:solidFill>
              </a:rPr>
              <a:t>Молекулярная физика (2.1</a:t>
            </a:r>
            <a:r>
              <a:rPr lang="ru-RU" sz="2200" dirty="0" smtClean="0"/>
              <a:t>) и </a:t>
            </a:r>
            <a:r>
              <a:rPr lang="ru-RU" sz="2200" dirty="0" smtClean="0">
                <a:solidFill>
                  <a:schemeClr val="bg1"/>
                </a:solidFill>
              </a:rPr>
              <a:t>Термодинамика (2.2</a:t>
            </a:r>
            <a:r>
              <a:rPr lang="ru-RU" sz="2200" dirty="0" smtClean="0"/>
              <a:t>) </a:t>
            </a:r>
            <a:endParaRPr lang="ru-RU" sz="2200" dirty="0"/>
          </a:p>
        </p:txBody>
      </p:sp>
      <mc:AlternateContent xmlns:mc="http://schemas.openxmlformats.org/markup-compatibility/2006" xmlns:a14="http://schemas.microsoft.com/office/drawing/2010/main">
        <mc:Choice Requires="a14">
          <p:sp>
            <p:nvSpPr>
              <p:cNvPr id="4" name="TextBox 3"/>
              <p:cNvSpPr txBox="1"/>
              <p:nvPr/>
            </p:nvSpPr>
            <p:spPr>
              <a:xfrm>
                <a:off x="5349063" y="1787184"/>
                <a:ext cx="3520685" cy="5099729"/>
              </a:xfrm>
              <a:prstGeom prst="rect">
                <a:avLst/>
              </a:prstGeom>
              <a:noFill/>
            </p:spPr>
            <p:txBody>
              <a:bodyPr wrap="square" rtlCol="0">
                <a:spAutoFit/>
              </a:bodyPr>
              <a:lstStyle/>
              <a:p>
                <a:pPr algn="just"/>
                <a:r>
                  <a:rPr lang="ru-RU" dirty="0" smtClean="0"/>
                  <a:t>  Как видно, количество теплоты напрямую можно считать для изменения агрегатных состояний (фазовых переходов).</a:t>
                </a:r>
              </a:p>
              <a:p>
                <a:pPr algn="just"/>
                <a:r>
                  <a:rPr lang="ru-RU" dirty="0"/>
                  <a:t> </a:t>
                </a:r>
                <a:r>
                  <a:rPr lang="ru-RU" dirty="0" smtClean="0"/>
                  <a:t>  В газовых процессах тепло можно определять только из 1-го закона термодинамики. Например. </a:t>
                </a:r>
                <a14:m>
                  <m:oMath xmlns:m="http://schemas.openxmlformats.org/officeDocument/2006/math">
                    <m:r>
                      <a:rPr lang="en-US" i="1">
                        <a:solidFill>
                          <a:srgbClr val="000000"/>
                        </a:solidFill>
                        <a:latin typeface="Cambria Math"/>
                      </a:rPr>
                      <m:t>𝑄</m:t>
                    </m:r>
                    <m:r>
                      <a:rPr lang="en-US" i="1">
                        <a:solidFill>
                          <a:srgbClr val="000000"/>
                        </a:solidFill>
                        <a:latin typeface="Cambria Math"/>
                      </a:rPr>
                      <m:t>=</m:t>
                    </m:r>
                    <m:sSub>
                      <m:sSubPr>
                        <m:ctrlPr>
                          <a:rPr lang="ru-RU" i="1">
                            <a:solidFill>
                              <a:srgbClr val="000000"/>
                            </a:solidFill>
                            <a:effectLst/>
                            <a:latin typeface="Cambria Math" panose="02040503050406030204" pitchFamily="18" charset="0"/>
                            <a:ea typeface="+mn-ea"/>
                            <a:cs typeface="+mn-cs"/>
                          </a:rPr>
                        </m:ctrlPr>
                      </m:sSubPr>
                      <m:e>
                        <m:r>
                          <a:rPr lang="en-US" i="1">
                            <a:solidFill>
                              <a:srgbClr val="000000"/>
                            </a:solidFill>
                            <a:effectLst/>
                            <a:latin typeface="Cambria Math"/>
                            <a:ea typeface="+mn-ea"/>
                            <a:cs typeface="+mn-cs"/>
                          </a:rPr>
                          <m:t>𝑐</m:t>
                        </m:r>
                      </m:e>
                      <m:sub>
                        <m:r>
                          <a:rPr lang="en-US" i="1">
                            <a:solidFill>
                              <a:srgbClr val="000000"/>
                            </a:solidFill>
                            <a:effectLst/>
                            <a:latin typeface="Cambria Math"/>
                            <a:ea typeface="+mn-ea"/>
                            <a:cs typeface="+mn-cs"/>
                          </a:rPr>
                          <m:t>𝑝</m:t>
                        </m:r>
                      </m:sub>
                    </m:sSub>
                    <m:r>
                      <a:rPr lang="en-US" i="1">
                        <a:solidFill>
                          <a:srgbClr val="000000"/>
                        </a:solidFill>
                        <a:effectLst/>
                        <a:latin typeface="Cambria Math"/>
                        <a:ea typeface="+mn-ea"/>
                        <a:cs typeface="+mn-cs"/>
                      </a:rPr>
                      <m:t>𝜈</m:t>
                    </m:r>
                    <m:r>
                      <m:rPr>
                        <m:sty m:val="p"/>
                      </m:rPr>
                      <a:rPr lang="en-US">
                        <a:solidFill>
                          <a:srgbClr val="000000"/>
                        </a:solidFill>
                        <a:effectLst/>
                        <a:latin typeface="Cambria Math"/>
                        <a:ea typeface="+mn-ea"/>
                        <a:cs typeface="+mn-cs"/>
                      </a:rPr>
                      <m:t>ΔT</m:t>
                    </m:r>
                  </m:oMath>
                </a14:m>
                <a:r>
                  <a:rPr lang="en-US" dirty="0" smtClean="0"/>
                  <a:t> </a:t>
                </a:r>
                <a:r>
                  <a:rPr lang="ru-RU" dirty="0" smtClean="0"/>
                  <a:t> считается отсутствием ОДНОЙ исходной формулы. И соответственно максимальная оценка ОДИН балл!</a:t>
                </a:r>
              </a:p>
              <a:p>
                <a:pPr algn="just"/>
                <a:r>
                  <a:rPr lang="ru-RU" dirty="0" smtClean="0"/>
                  <a:t>Формула </a:t>
                </a:r>
                <a:r>
                  <a:rPr lang="ru-RU" dirty="0" err="1" smtClean="0"/>
                  <a:t>Снелла</a:t>
                </a:r>
                <a:r>
                  <a:rPr lang="ru-RU" dirty="0" smtClean="0"/>
                  <a:t> (</a:t>
                </a:r>
                <a:r>
                  <a:rPr lang="ru-RU" dirty="0" err="1" smtClean="0"/>
                  <a:t>Снеллиуса</a:t>
                </a:r>
                <a:r>
                  <a:rPr lang="ru-RU" dirty="0" smtClean="0"/>
                  <a:t>) </a:t>
                </a:r>
                <a:r>
                  <a:rPr lang="en-US" dirty="0" smtClean="0"/>
                  <a:t>n</a:t>
                </a:r>
                <a:r>
                  <a:rPr lang="en-US" dirty="0" smtClean="0">
                    <a:latin typeface="Calibri"/>
                  </a:rPr>
                  <a:t>₁ sin</a:t>
                </a:r>
                <a:r>
                  <a:rPr lang="el-GR" dirty="0" smtClean="0">
                    <a:latin typeface="Calibri"/>
                  </a:rPr>
                  <a:t>α</a:t>
                </a:r>
                <a:r>
                  <a:rPr lang="en-US" dirty="0" smtClean="0">
                    <a:latin typeface="Calibri"/>
                  </a:rPr>
                  <a:t> = n₂ sin</a:t>
                </a:r>
                <a:r>
                  <a:rPr lang="el-GR" dirty="0" smtClean="0">
                    <a:latin typeface="Calibri"/>
                  </a:rPr>
                  <a:t>β</a:t>
                </a:r>
                <a:r>
                  <a:rPr lang="en-US" dirty="0" smtClean="0">
                    <a:latin typeface="Calibri"/>
                  </a:rPr>
                  <a:t> </a:t>
                </a:r>
                <a:r>
                  <a:rPr lang="ru-RU" dirty="0" smtClean="0">
                    <a:latin typeface="Calibri"/>
                  </a:rPr>
                  <a:t>.</a:t>
                </a:r>
              </a:p>
              <a:p>
                <a:pPr algn="just"/>
                <a:r>
                  <a:rPr lang="ru-RU" dirty="0">
                    <a:latin typeface="Calibri"/>
                  </a:rPr>
                  <a:t> </a:t>
                </a:r>
                <a:r>
                  <a:rPr lang="ru-RU" dirty="0" smtClean="0">
                    <a:latin typeface="Calibri"/>
                  </a:rPr>
                  <a:t>   т.е. надо знать формулы и переменные описанные в кодификаторе</a:t>
                </a:r>
                <a:endParaRPr lang="ru-RU" dirty="0"/>
              </a:p>
            </p:txBody>
          </p:sp>
        </mc:Choice>
        <mc:Fallback xmlns="">
          <p:sp>
            <p:nvSpPr>
              <p:cNvPr id="4" name="TextBox 3"/>
              <p:cNvSpPr txBox="1">
                <a:spLocks noRot="1" noChangeAspect="1" noMove="1" noResize="1" noEditPoints="1" noAdjustHandles="1" noChangeArrowheads="1" noChangeShapeType="1" noTextEdit="1"/>
              </p:cNvSpPr>
              <p:nvPr/>
            </p:nvSpPr>
            <p:spPr>
              <a:xfrm>
                <a:off x="5349063" y="1787184"/>
                <a:ext cx="3520685" cy="5099729"/>
              </a:xfrm>
              <a:prstGeom prst="rect">
                <a:avLst/>
              </a:prstGeom>
              <a:blipFill rotWithShape="1">
                <a:blip r:embed="rId5"/>
                <a:stretch>
                  <a:fillRect l="-1384" t="-597" r="-1384" b="-956"/>
                </a:stretch>
              </a:blipFill>
            </p:spPr>
            <p:txBody>
              <a:bodyPr/>
              <a:lstStyle/>
              <a:p>
                <a:r>
                  <a:rPr lang="ru-RU">
                    <a:noFill/>
                  </a:rPr>
                  <a:t> </a:t>
                </a:r>
              </a:p>
            </p:txBody>
          </p:sp>
        </mc:Fallback>
      </mc:AlternateContent>
    </p:spTree>
    <p:extLst>
      <p:ext uri="{BB962C8B-B14F-4D97-AF65-F5344CB8AC3E}">
        <p14:creationId xmlns:p14="http://schemas.microsoft.com/office/powerpoint/2010/main" val="3053225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51520" y="1700808"/>
            <a:ext cx="8640959" cy="4896543"/>
          </a:xfrm>
        </p:spPr>
        <p:txBody>
          <a:bodyPr/>
          <a:lstStyle/>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 y="548680"/>
            <a:ext cx="8856663"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29   (С развёрнутым ответом)</a:t>
            </a:r>
            <a:endParaRPr lang="ru-RU" sz="2400" b="1" kern="0" dirty="0">
              <a:solidFill>
                <a:prstClr val="white"/>
              </a:solidFill>
              <a:latin typeface="Times New Roman"/>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72" y="2423518"/>
            <a:ext cx="8785225" cy="424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301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51520" y="1700808"/>
            <a:ext cx="8640959" cy="4896543"/>
          </a:xfrm>
        </p:spPr>
        <p:txBody>
          <a:bodyPr/>
          <a:lstStyle/>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p:txBody>
      </p:sp>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29   (С развёрнутым ответом)</a:t>
            </a:r>
            <a:endParaRPr lang="ru-RU" sz="2400" b="1" kern="0" dirty="0">
              <a:solidFill>
                <a:prstClr val="white"/>
              </a:solidFill>
              <a:latin typeface="Times New Roman"/>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61323"/>
            <a:ext cx="8893175" cy="394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512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51520" y="1700808"/>
            <a:ext cx="8640959" cy="4896543"/>
          </a:xfrm>
        </p:spPr>
        <p:txBody>
          <a:bodyPr/>
          <a:lstStyle/>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p:txBody>
      </p:sp>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28   (С развёрнутым ответом)</a:t>
            </a:r>
            <a:endParaRPr lang="ru-RU" sz="2400" b="1" kern="0" dirty="0">
              <a:solidFill>
                <a:prstClr val="white"/>
              </a:solidFill>
              <a:latin typeface="Times New Roman"/>
            </a:endParaRPr>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269" y="476673"/>
            <a:ext cx="7129463"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60232" y="5085184"/>
            <a:ext cx="1152128" cy="523220"/>
          </a:xfrm>
          <a:prstGeom prst="rect">
            <a:avLst/>
          </a:prstGeom>
          <a:solidFill>
            <a:srgbClr val="00B050">
              <a:alpha val="39000"/>
            </a:srgbClr>
          </a:solidFill>
          <a:ln w="6350">
            <a:solidFill>
              <a:schemeClr val="tx1"/>
            </a:solidFill>
          </a:ln>
        </p:spPr>
        <p:txBody>
          <a:bodyPr wrap="square" rtlCol="0">
            <a:spAutoFit/>
          </a:bodyPr>
          <a:lstStyle/>
          <a:p>
            <a:pPr algn="ctr"/>
            <a:r>
              <a:rPr lang="ru-RU" sz="2800" dirty="0" smtClean="0">
                <a:solidFill>
                  <a:srgbClr val="C00000"/>
                </a:solidFill>
              </a:rPr>
              <a:t>3</a:t>
            </a:r>
            <a:endParaRPr lang="ru-RU" sz="2800" dirty="0">
              <a:solidFill>
                <a:srgbClr val="C00000"/>
              </a:solidFill>
            </a:endParaRPr>
          </a:p>
        </p:txBody>
      </p:sp>
    </p:spTree>
    <p:extLst>
      <p:ext uri="{BB962C8B-B14F-4D97-AF65-F5344CB8AC3E}">
        <p14:creationId xmlns:p14="http://schemas.microsoft.com/office/powerpoint/2010/main" val="2872363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51520" y="1700808"/>
            <a:ext cx="8640959" cy="4896543"/>
          </a:xfrm>
        </p:spPr>
        <p:txBody>
          <a:bodyPr/>
          <a:lstStyle/>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p:txBody>
      </p:sp>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29   (С развёрнутым ответом)</a:t>
            </a:r>
            <a:endParaRPr lang="ru-RU" sz="2400" b="1" kern="0" dirty="0">
              <a:solidFill>
                <a:prstClr val="white"/>
              </a:solidFill>
              <a:latin typeface="Times New Roman"/>
            </a:endParaRPr>
          </a:p>
        </p:txBody>
      </p:sp>
      <p:sp>
        <p:nvSpPr>
          <p:cNvPr id="2" name="TextBox 1"/>
          <p:cNvSpPr txBox="1"/>
          <p:nvPr/>
        </p:nvSpPr>
        <p:spPr>
          <a:xfrm>
            <a:off x="6516216" y="4941168"/>
            <a:ext cx="1152128" cy="523220"/>
          </a:xfrm>
          <a:prstGeom prst="rect">
            <a:avLst/>
          </a:prstGeom>
          <a:solidFill>
            <a:srgbClr val="00B050">
              <a:alpha val="39000"/>
            </a:srgbClr>
          </a:solidFill>
          <a:ln w="6350">
            <a:solidFill>
              <a:schemeClr val="tx1"/>
            </a:solidFill>
          </a:ln>
        </p:spPr>
        <p:txBody>
          <a:bodyPr wrap="square" rtlCol="0">
            <a:spAutoFit/>
          </a:bodyPr>
          <a:lstStyle/>
          <a:p>
            <a:pPr algn="ctr"/>
            <a:r>
              <a:rPr lang="ru-RU" sz="2800" dirty="0" smtClean="0">
                <a:solidFill>
                  <a:srgbClr val="C00000"/>
                </a:solidFill>
              </a:rPr>
              <a:t>1</a:t>
            </a:r>
            <a:endParaRPr lang="ru-RU" sz="2800" dirty="0">
              <a:solidFill>
                <a:srgbClr val="C00000"/>
              </a:solidFill>
            </a:endParaRPr>
          </a:p>
        </p:txBody>
      </p:sp>
      <p:pic>
        <p:nvPicPr>
          <p:cNvPr id="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22263"/>
            <a:ext cx="7200900" cy="548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6021288"/>
            <a:ext cx="7128792" cy="523220"/>
          </a:xfrm>
          <a:prstGeom prst="rect">
            <a:avLst/>
          </a:prstGeom>
        </p:spPr>
        <p:txBody>
          <a:bodyPr wrap="square">
            <a:spAutoFit/>
          </a:bodyPr>
          <a:lstStyle/>
          <a:p>
            <a:r>
              <a:rPr lang="ru-RU" altLang="ru-RU" sz="2800" dirty="0">
                <a:solidFill>
                  <a:srgbClr val="C00000"/>
                </a:solidFill>
              </a:rPr>
              <a:t>Отсутствует </a:t>
            </a:r>
            <a:r>
              <a:rPr lang="ru-RU" altLang="ru-RU" sz="2800" u="sng" dirty="0">
                <a:solidFill>
                  <a:srgbClr val="C00000"/>
                </a:solidFill>
              </a:rPr>
              <a:t>одна</a:t>
            </a:r>
            <a:r>
              <a:rPr lang="ru-RU" altLang="ru-RU" sz="2800" dirty="0">
                <a:solidFill>
                  <a:srgbClr val="C00000"/>
                </a:solidFill>
              </a:rPr>
              <a:t> из исходных формул. </a:t>
            </a:r>
            <a:endParaRPr lang="ru-RU" sz="2800" dirty="0">
              <a:solidFill>
                <a:srgbClr val="C00000"/>
              </a:solidFill>
            </a:endParaRPr>
          </a:p>
        </p:txBody>
      </p:sp>
      <p:sp>
        <p:nvSpPr>
          <p:cNvPr id="8" name="TextBox 7"/>
          <p:cNvSpPr txBox="1"/>
          <p:nvPr/>
        </p:nvSpPr>
        <p:spPr>
          <a:xfrm>
            <a:off x="5487606" y="4725144"/>
            <a:ext cx="1224136" cy="523220"/>
          </a:xfrm>
          <a:prstGeom prst="rect">
            <a:avLst/>
          </a:prstGeom>
          <a:solidFill>
            <a:srgbClr val="00B050">
              <a:alpha val="38000"/>
            </a:srgbClr>
          </a:solidFill>
          <a:ln w="6350">
            <a:solidFill>
              <a:schemeClr val="tx1"/>
            </a:solidFill>
          </a:ln>
        </p:spPr>
        <p:txBody>
          <a:bodyPr wrap="square" rtlCol="0">
            <a:spAutoFit/>
          </a:bodyPr>
          <a:lstStyle/>
          <a:p>
            <a:pPr algn="ctr"/>
            <a:r>
              <a:rPr lang="ru-RU" sz="2800" b="1" dirty="0" smtClean="0">
                <a:solidFill>
                  <a:srgbClr val="C00000"/>
                </a:solidFill>
              </a:rPr>
              <a:t>1</a:t>
            </a:r>
            <a:endParaRPr lang="ru-RU" sz="2800" b="1" dirty="0">
              <a:solidFill>
                <a:srgbClr val="C00000"/>
              </a:solidFill>
            </a:endParaRPr>
          </a:p>
        </p:txBody>
      </p:sp>
    </p:spTree>
    <p:extLst>
      <p:ext uri="{BB962C8B-B14F-4D97-AF65-F5344CB8AC3E}">
        <p14:creationId xmlns:p14="http://schemas.microsoft.com/office/powerpoint/2010/main" val="3941336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51520" y="1700808"/>
            <a:ext cx="8640959" cy="4896543"/>
          </a:xfrm>
        </p:spPr>
        <p:txBody>
          <a:bodyPr/>
          <a:lstStyle/>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p:txBody>
      </p:sp>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30   (С развёрнутым ответом)</a:t>
            </a:r>
            <a:endParaRPr lang="ru-RU" sz="2400" b="1" kern="0" dirty="0">
              <a:solidFill>
                <a:prstClr val="white"/>
              </a:solidFill>
              <a:latin typeface="Times New Roman"/>
            </a:endParaRPr>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16" y="620688"/>
            <a:ext cx="889498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3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8667"/>
            <a:ext cx="8363272" cy="642061"/>
          </a:xfrm>
        </p:spPr>
        <p:txBody>
          <a:bodyPr>
            <a:normAutofit fontScale="90000"/>
          </a:bodyPr>
          <a:lstStyle/>
          <a:p>
            <a:pPr algn="ctr"/>
            <a:r>
              <a:rPr lang="ru-RU" sz="3600" dirty="0" smtClean="0"/>
              <a:t>Структура  </a:t>
            </a:r>
            <a:r>
              <a:rPr lang="ru-RU" sz="3600" dirty="0"/>
              <a:t>КИМ </a:t>
            </a:r>
            <a:r>
              <a:rPr lang="ru-RU" sz="3600" dirty="0" smtClean="0"/>
              <a:t> ЕГЭ-2018 по содержанию</a:t>
            </a:r>
            <a:endParaRPr lang="ru-RU" sz="3600" dirty="0"/>
          </a:p>
        </p:txBody>
      </p:sp>
      <p:sp>
        <p:nvSpPr>
          <p:cNvPr id="3" name="Текст 2"/>
          <p:cNvSpPr>
            <a:spLocks noGrp="1"/>
          </p:cNvSpPr>
          <p:nvPr>
            <p:ph type="body" sz="half" idx="2"/>
          </p:nvPr>
        </p:nvSpPr>
        <p:spPr>
          <a:xfrm>
            <a:off x="179512" y="1268760"/>
            <a:ext cx="8964488" cy="5328591"/>
          </a:xfrm>
        </p:spPr>
        <p:txBody>
          <a:bodyPr/>
          <a:lstStyle/>
          <a:p>
            <a:pPr indent="-432000">
              <a:lnSpc>
                <a:spcPct val="108000"/>
              </a:lnSpc>
              <a:spcBef>
                <a:spcPts val="300"/>
              </a:spcBef>
            </a:pPr>
            <a:r>
              <a:rPr lang="ru-RU" sz="2800" b="1" i="1" dirty="0" smtClean="0">
                <a:solidFill>
                  <a:srgbClr val="C00000"/>
                </a:solidFill>
              </a:rPr>
              <a:t>1. Механика  </a:t>
            </a:r>
            <a:r>
              <a:rPr lang="ru-RU" sz="2400" dirty="0" smtClean="0">
                <a:solidFill>
                  <a:srgbClr val="002060"/>
                </a:solidFill>
              </a:rPr>
              <a:t>(кинематика, динамика, статика, законы сохранения в механике, механические колебания и волны)</a:t>
            </a:r>
          </a:p>
          <a:p>
            <a:pPr indent="-432000">
              <a:lnSpc>
                <a:spcPct val="108000"/>
              </a:lnSpc>
              <a:spcBef>
                <a:spcPts val="600"/>
              </a:spcBef>
            </a:pPr>
            <a:r>
              <a:rPr lang="ru-RU" sz="2800" b="1" i="1" dirty="0" smtClean="0">
                <a:solidFill>
                  <a:srgbClr val="C00000"/>
                </a:solidFill>
              </a:rPr>
              <a:t>2. Молекулярная физика  </a:t>
            </a:r>
            <a:r>
              <a:rPr lang="ru-RU" sz="2400" dirty="0" smtClean="0">
                <a:solidFill>
                  <a:srgbClr val="002060"/>
                </a:solidFill>
              </a:rPr>
              <a:t>(молекулярно-кинетическая теория, термодинамика) </a:t>
            </a:r>
          </a:p>
          <a:p>
            <a:pPr indent="-432000">
              <a:lnSpc>
                <a:spcPct val="108000"/>
              </a:lnSpc>
              <a:spcBef>
                <a:spcPts val="600"/>
              </a:spcBef>
            </a:pPr>
            <a:r>
              <a:rPr lang="ru-RU" sz="2800" b="1" i="1" dirty="0" smtClean="0">
                <a:solidFill>
                  <a:srgbClr val="C00000"/>
                </a:solidFill>
              </a:rPr>
              <a:t>3. Электродинамика и основы СТО  </a:t>
            </a:r>
            <a:r>
              <a:rPr lang="ru-RU" sz="2400" dirty="0" smtClean="0">
                <a:solidFill>
                  <a:srgbClr val="002060"/>
                </a:solidFill>
              </a:rPr>
              <a:t>(электрическое поле, постоянный ток, магнитное поле, электромагнитная индукция, электромагнитные колебания и волны, оптика, основы  СТО)</a:t>
            </a:r>
          </a:p>
          <a:p>
            <a:pPr indent="-252000">
              <a:lnSpc>
                <a:spcPct val="108000"/>
              </a:lnSpc>
              <a:spcBef>
                <a:spcPts val="600"/>
              </a:spcBef>
            </a:pPr>
            <a:r>
              <a:rPr lang="ru-RU" sz="2800" b="1" i="1" dirty="0" smtClean="0">
                <a:solidFill>
                  <a:srgbClr val="C00000"/>
                </a:solidFill>
              </a:rPr>
              <a:t>4. Квантовая физика и элементы астрофизики  </a:t>
            </a:r>
            <a:r>
              <a:rPr lang="ru-RU" sz="2400" dirty="0" smtClean="0">
                <a:solidFill>
                  <a:srgbClr val="002060"/>
                </a:solidFill>
              </a:rPr>
              <a:t>(корпускулярно-волновой дуализм, физика атома, физика атомного ядра, элементы астрофизики</a:t>
            </a:r>
          </a:p>
          <a:p>
            <a:endParaRPr lang="ru-RU" dirty="0">
              <a:solidFill>
                <a:srgbClr val="002060"/>
              </a:solidFill>
            </a:endParaRPr>
          </a:p>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p:txBody>
      </p:sp>
    </p:spTree>
    <p:extLst>
      <p:ext uri="{BB962C8B-B14F-4D97-AF65-F5344CB8AC3E}">
        <p14:creationId xmlns:p14="http://schemas.microsoft.com/office/powerpoint/2010/main" val="2473334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51520" y="1700808"/>
            <a:ext cx="8640959" cy="4896543"/>
          </a:xfrm>
        </p:spPr>
        <p:txBody>
          <a:bodyPr/>
          <a:lstStyle/>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p:txBody>
      </p:sp>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30   (С развёрнутым ответом)</a:t>
            </a:r>
            <a:endParaRPr lang="ru-RU" sz="2400" b="1" kern="0" dirty="0">
              <a:solidFill>
                <a:prstClr val="white"/>
              </a:solidFill>
              <a:latin typeface="Times New Roman"/>
            </a:endParaRP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11" y="692696"/>
            <a:ext cx="871378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015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51520" y="1700808"/>
            <a:ext cx="8640959" cy="4896543"/>
          </a:xfrm>
        </p:spPr>
        <p:txBody>
          <a:bodyPr/>
          <a:lstStyle/>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p:txBody>
      </p:sp>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30   (С развёрнутым ответом)</a:t>
            </a:r>
            <a:endParaRPr lang="ru-RU" sz="2400" b="1" kern="0" dirty="0">
              <a:solidFill>
                <a:prstClr val="white"/>
              </a:solidFill>
              <a:latin typeface="Times New Roman"/>
            </a:endParaRPr>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06" y="654050"/>
            <a:ext cx="8713787" cy="554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04248" y="5517232"/>
            <a:ext cx="1008112" cy="523220"/>
          </a:xfrm>
          <a:prstGeom prst="rect">
            <a:avLst/>
          </a:prstGeom>
          <a:solidFill>
            <a:srgbClr val="00B050">
              <a:alpha val="33000"/>
            </a:srgbClr>
          </a:solidFill>
          <a:ln>
            <a:solidFill>
              <a:schemeClr val="tx1"/>
            </a:solidFill>
          </a:ln>
        </p:spPr>
        <p:txBody>
          <a:bodyPr wrap="square" rtlCol="0">
            <a:spAutoFit/>
          </a:bodyPr>
          <a:lstStyle/>
          <a:p>
            <a:pPr algn="ctr"/>
            <a:r>
              <a:rPr lang="ru-RU" sz="2800" dirty="0" smtClean="0">
                <a:solidFill>
                  <a:srgbClr val="C00000"/>
                </a:solidFill>
              </a:rPr>
              <a:t>3</a:t>
            </a:r>
            <a:endParaRPr lang="ru-RU" sz="2800" dirty="0">
              <a:solidFill>
                <a:srgbClr val="C00000"/>
              </a:solidFill>
            </a:endParaRPr>
          </a:p>
        </p:txBody>
      </p:sp>
    </p:spTree>
    <p:extLst>
      <p:ext uri="{BB962C8B-B14F-4D97-AF65-F5344CB8AC3E}">
        <p14:creationId xmlns:p14="http://schemas.microsoft.com/office/powerpoint/2010/main" val="1824061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51520" y="1700808"/>
            <a:ext cx="8640959" cy="4896543"/>
          </a:xfrm>
        </p:spPr>
        <p:txBody>
          <a:bodyPr/>
          <a:lstStyle/>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p:txBody>
      </p:sp>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30   (С развёрнутым ответом)</a:t>
            </a:r>
            <a:endParaRPr lang="ru-RU" sz="2400" b="1" kern="0" dirty="0">
              <a:solidFill>
                <a:prstClr val="white"/>
              </a:solidFill>
              <a:latin typeface="Times New Roman"/>
            </a:endParaRP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0" y="548680"/>
            <a:ext cx="922618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7504" y="5443483"/>
            <a:ext cx="8784976" cy="1200329"/>
          </a:xfrm>
          <a:prstGeom prst="rect">
            <a:avLst/>
          </a:prstGeom>
        </p:spPr>
        <p:txBody>
          <a:bodyPr wrap="square">
            <a:spAutoFit/>
          </a:bodyPr>
          <a:lstStyle/>
          <a:p>
            <a:r>
              <a:rPr lang="ru-RU" altLang="ru-RU" sz="2400" dirty="0">
                <a:solidFill>
                  <a:srgbClr val="002060"/>
                </a:solidFill>
              </a:rPr>
              <a:t>Произошла подмена условия, найдено не дополнительное количество теплоты, а полное вместе с начальным. 2 балла, как ошибка в ответе.</a:t>
            </a:r>
          </a:p>
        </p:txBody>
      </p:sp>
      <p:sp>
        <p:nvSpPr>
          <p:cNvPr id="8" name="TextBox 7"/>
          <p:cNvSpPr txBox="1"/>
          <p:nvPr/>
        </p:nvSpPr>
        <p:spPr>
          <a:xfrm>
            <a:off x="6444208" y="4293096"/>
            <a:ext cx="1152128" cy="523220"/>
          </a:xfrm>
          <a:prstGeom prst="rect">
            <a:avLst/>
          </a:prstGeom>
          <a:solidFill>
            <a:srgbClr val="00B050">
              <a:alpha val="38000"/>
            </a:srgbClr>
          </a:solidFill>
          <a:ln w="9525">
            <a:solidFill>
              <a:schemeClr val="tx1"/>
            </a:solidFill>
          </a:ln>
        </p:spPr>
        <p:txBody>
          <a:bodyPr wrap="square" rtlCol="0">
            <a:spAutoFit/>
          </a:bodyPr>
          <a:lstStyle/>
          <a:p>
            <a:pPr algn="ctr"/>
            <a:r>
              <a:rPr lang="ru-RU" sz="2800" dirty="0" smtClean="0">
                <a:solidFill>
                  <a:srgbClr val="C00000"/>
                </a:solidFill>
              </a:rPr>
              <a:t>2</a:t>
            </a:r>
            <a:endParaRPr lang="ru-RU" sz="2800" dirty="0">
              <a:solidFill>
                <a:srgbClr val="C00000"/>
              </a:solidFill>
            </a:endParaRPr>
          </a:p>
        </p:txBody>
      </p:sp>
    </p:spTree>
    <p:extLst>
      <p:ext uri="{BB962C8B-B14F-4D97-AF65-F5344CB8AC3E}">
        <p14:creationId xmlns:p14="http://schemas.microsoft.com/office/powerpoint/2010/main" val="3039216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51520" y="1700808"/>
            <a:ext cx="8640959" cy="4896543"/>
          </a:xfrm>
        </p:spPr>
        <p:txBody>
          <a:bodyPr/>
          <a:lstStyle/>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p:txBody>
      </p:sp>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30   (С развёрнутым ответом)</a:t>
            </a:r>
            <a:endParaRPr lang="ru-RU" sz="2400" b="1" kern="0" dirty="0">
              <a:solidFill>
                <a:prstClr val="white"/>
              </a:solidFill>
              <a:latin typeface="Times New Roman"/>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 y="665470"/>
            <a:ext cx="9129602" cy="535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6035410"/>
            <a:ext cx="8352928" cy="523220"/>
          </a:xfrm>
          <a:prstGeom prst="rect">
            <a:avLst/>
          </a:prstGeom>
        </p:spPr>
        <p:txBody>
          <a:bodyPr wrap="square">
            <a:spAutoFit/>
          </a:bodyPr>
          <a:lstStyle/>
          <a:p>
            <a:r>
              <a:rPr lang="ru-RU" altLang="ru-RU" sz="2800" dirty="0"/>
              <a:t>НЕТ ни единой формулы!!! </a:t>
            </a:r>
            <a:r>
              <a:rPr lang="ru-RU" altLang="ru-RU" sz="2800" dirty="0" smtClean="0"/>
              <a:t>       </a:t>
            </a:r>
            <a:r>
              <a:rPr lang="ru-RU" altLang="ru-RU" sz="2800" dirty="0" smtClean="0">
                <a:solidFill>
                  <a:srgbClr val="C00000"/>
                </a:solidFill>
              </a:rPr>
              <a:t>0 </a:t>
            </a:r>
            <a:r>
              <a:rPr lang="ru-RU" altLang="ru-RU" sz="2800" dirty="0">
                <a:solidFill>
                  <a:srgbClr val="C00000"/>
                </a:solidFill>
              </a:rPr>
              <a:t>баллов</a:t>
            </a:r>
            <a:r>
              <a:rPr lang="ru-RU" altLang="ru-RU" sz="2800" dirty="0"/>
              <a:t>.</a:t>
            </a:r>
          </a:p>
        </p:txBody>
      </p:sp>
    </p:spTree>
    <p:extLst>
      <p:ext uri="{BB962C8B-B14F-4D97-AF65-F5344CB8AC3E}">
        <p14:creationId xmlns:p14="http://schemas.microsoft.com/office/powerpoint/2010/main" val="2513951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51520" y="2339380"/>
            <a:ext cx="8640959" cy="4257971"/>
          </a:xfrm>
        </p:spPr>
        <p:txBody>
          <a:bodyPr/>
          <a:lstStyle/>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p:txBody>
      </p:sp>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31   (С развёрнутым ответом)</a:t>
            </a:r>
            <a:endParaRPr lang="ru-RU" sz="2400" b="1" kern="0" dirty="0">
              <a:solidFill>
                <a:prstClr val="white"/>
              </a:solidFill>
              <a:latin typeface="Times New Roman"/>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400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74" y="2532878"/>
            <a:ext cx="8254251" cy="420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167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51520" y="2339380"/>
            <a:ext cx="8640959" cy="4257971"/>
          </a:xfrm>
        </p:spPr>
        <p:txBody>
          <a:bodyPr/>
          <a:lstStyle/>
          <a:p>
            <a:endParaRPr lang="ru-RU" dirty="0" smtClean="0">
              <a:solidFill>
                <a:srgbClr val="002060"/>
              </a:solidFill>
            </a:endParaRPr>
          </a:p>
          <a:p>
            <a:endParaRPr lang="ru-RU" dirty="0">
              <a:solidFill>
                <a:srgbClr val="002060"/>
              </a:solidFill>
            </a:endParaRPr>
          </a:p>
          <a:p>
            <a:endParaRPr lang="ru-RU" dirty="0" smtClean="0">
              <a:solidFill>
                <a:srgbClr val="002060"/>
              </a:solidFill>
            </a:endParaRPr>
          </a:p>
          <a:p>
            <a:endParaRPr lang="ru-RU" dirty="0">
              <a:solidFill>
                <a:srgbClr val="002060"/>
              </a:solidFill>
            </a:endParaRPr>
          </a:p>
        </p:txBody>
      </p:sp>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31   (С развёрнутым ответом)</a:t>
            </a:r>
            <a:endParaRPr lang="ru-RU" sz="2400" b="1" kern="0" dirty="0">
              <a:solidFill>
                <a:prstClr val="white"/>
              </a:solidFill>
              <a:latin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8" y="548680"/>
            <a:ext cx="912723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460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51520" y="2339381"/>
            <a:ext cx="8640959" cy="3825924"/>
          </a:xfrm>
        </p:spPr>
        <p:txBody>
          <a:bodyPr/>
          <a:lstStyle/>
          <a:p>
            <a:r>
              <a:rPr lang="ru-RU" altLang="ru-RU" dirty="0"/>
              <a:t>Полностью верное и обоснованное решение, НО ошибка в размерности!!! </a:t>
            </a:r>
            <a:endParaRPr lang="ru-RU" dirty="0">
              <a:solidFill>
                <a:srgbClr val="002060"/>
              </a:solidFill>
            </a:endParaRPr>
          </a:p>
        </p:txBody>
      </p:sp>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31   (С развёрнутым ответом)</a:t>
            </a:r>
            <a:endParaRPr lang="ru-RU" sz="2400" b="1" kern="0" dirty="0">
              <a:solidFill>
                <a:prstClr val="white"/>
              </a:solidFill>
              <a:latin typeface="Times New Roman"/>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66058"/>
            <a:ext cx="8642350" cy="549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вал 1"/>
          <p:cNvSpPr/>
          <p:nvPr/>
        </p:nvSpPr>
        <p:spPr>
          <a:xfrm>
            <a:off x="2411760" y="5085184"/>
            <a:ext cx="864096" cy="1080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6225961"/>
            <a:ext cx="9143999" cy="400110"/>
          </a:xfrm>
          <a:prstGeom prst="rect">
            <a:avLst/>
          </a:prstGeom>
        </p:spPr>
        <p:txBody>
          <a:bodyPr wrap="square">
            <a:spAutoFit/>
          </a:bodyPr>
          <a:lstStyle/>
          <a:p>
            <a:r>
              <a:rPr lang="ru-RU" altLang="ru-RU" sz="2000" dirty="0">
                <a:solidFill>
                  <a:srgbClr val="002060"/>
                </a:solidFill>
              </a:rPr>
              <a:t>Полностью верное и обоснованное решение, НО ошибка в размерности!!! </a:t>
            </a:r>
            <a:endParaRPr lang="ru-RU" sz="2000" dirty="0">
              <a:solidFill>
                <a:srgbClr val="002060"/>
              </a:solidFill>
            </a:endParaRPr>
          </a:p>
        </p:txBody>
      </p:sp>
      <p:sp>
        <p:nvSpPr>
          <p:cNvPr id="8" name="TextBox 7"/>
          <p:cNvSpPr txBox="1"/>
          <p:nvPr/>
        </p:nvSpPr>
        <p:spPr>
          <a:xfrm>
            <a:off x="6876256" y="5533094"/>
            <a:ext cx="1008112" cy="523220"/>
          </a:xfrm>
          <a:prstGeom prst="rect">
            <a:avLst/>
          </a:prstGeom>
          <a:solidFill>
            <a:srgbClr val="00B050">
              <a:alpha val="38000"/>
            </a:srgbClr>
          </a:solidFill>
          <a:ln w="9525">
            <a:solidFill>
              <a:schemeClr val="tx1"/>
            </a:solidFill>
          </a:ln>
        </p:spPr>
        <p:txBody>
          <a:bodyPr wrap="square" rtlCol="0">
            <a:spAutoFit/>
          </a:bodyPr>
          <a:lstStyle/>
          <a:p>
            <a:pPr algn="ctr"/>
            <a:r>
              <a:rPr lang="ru-RU" sz="2800" dirty="0" smtClean="0">
                <a:solidFill>
                  <a:srgbClr val="FF0000"/>
                </a:solidFill>
              </a:rPr>
              <a:t>2</a:t>
            </a:r>
            <a:endParaRPr lang="ru-RU" sz="2800" dirty="0">
              <a:solidFill>
                <a:srgbClr val="FF0000"/>
              </a:solidFill>
            </a:endParaRPr>
          </a:p>
        </p:txBody>
      </p:sp>
    </p:spTree>
    <p:extLst>
      <p:ext uri="{BB962C8B-B14F-4D97-AF65-F5344CB8AC3E}">
        <p14:creationId xmlns:p14="http://schemas.microsoft.com/office/powerpoint/2010/main" val="2125098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31   (С развёрнутым ответом)</a:t>
            </a:r>
            <a:endParaRPr lang="ru-RU" sz="2400" b="1" kern="0" dirty="0">
              <a:solidFill>
                <a:prstClr val="white"/>
              </a:solidFill>
              <a:latin typeface="Times New Roman"/>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52463"/>
            <a:ext cx="7596188" cy="5944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904708" y="5129051"/>
            <a:ext cx="1080120" cy="523220"/>
          </a:xfrm>
          <a:prstGeom prst="rect">
            <a:avLst/>
          </a:prstGeom>
          <a:solidFill>
            <a:srgbClr val="00B050">
              <a:alpha val="35000"/>
            </a:srgbClr>
          </a:solidFill>
          <a:ln w="9525">
            <a:solidFill>
              <a:schemeClr val="tx1"/>
            </a:solidFill>
          </a:ln>
        </p:spPr>
        <p:txBody>
          <a:bodyPr wrap="square" rtlCol="0">
            <a:spAutoFit/>
          </a:bodyPr>
          <a:lstStyle/>
          <a:p>
            <a:pPr algn="ctr"/>
            <a:r>
              <a:rPr lang="ru-RU" sz="2800" dirty="0" smtClean="0">
                <a:solidFill>
                  <a:srgbClr val="C00000"/>
                </a:solidFill>
              </a:rPr>
              <a:t>2</a:t>
            </a:r>
            <a:endParaRPr lang="ru-RU" sz="2800" dirty="0">
              <a:solidFill>
                <a:srgbClr val="C00000"/>
              </a:solidFill>
            </a:endParaRPr>
          </a:p>
        </p:txBody>
      </p:sp>
    </p:spTree>
    <p:extLst>
      <p:ext uri="{BB962C8B-B14F-4D97-AF65-F5344CB8AC3E}">
        <p14:creationId xmlns:p14="http://schemas.microsoft.com/office/powerpoint/2010/main" val="2319926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31   (С развёрнутым ответом)</a:t>
            </a:r>
            <a:endParaRPr lang="ru-RU" sz="2400" b="1" kern="0" dirty="0">
              <a:solidFill>
                <a:prstClr val="white"/>
              </a:solidFill>
              <a:latin typeface="Times New Roman"/>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48679"/>
            <a:ext cx="8136904" cy="267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219978"/>
            <a:ext cx="6495511" cy="363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1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31   (С развёрнутым ответом)</a:t>
            </a:r>
            <a:endParaRPr lang="ru-RU" sz="2400" b="1" kern="0" dirty="0">
              <a:solidFill>
                <a:prstClr val="white"/>
              </a:solidFill>
              <a:latin typeface="Times New Roman"/>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8680"/>
            <a:ext cx="878497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09" y="4653136"/>
            <a:ext cx="8740871" cy="223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32240" y="6165304"/>
            <a:ext cx="1080120" cy="523220"/>
          </a:xfrm>
          <a:prstGeom prst="rect">
            <a:avLst/>
          </a:prstGeom>
          <a:solidFill>
            <a:srgbClr val="00B050">
              <a:alpha val="40000"/>
            </a:srgbClr>
          </a:solidFill>
          <a:ln w="9525">
            <a:solidFill>
              <a:schemeClr val="tx1"/>
            </a:solidFill>
          </a:ln>
        </p:spPr>
        <p:txBody>
          <a:bodyPr wrap="square" rtlCol="0">
            <a:spAutoFit/>
          </a:bodyPr>
          <a:lstStyle/>
          <a:p>
            <a:pPr algn="ctr"/>
            <a:r>
              <a:rPr lang="ru-RU" sz="2800" dirty="0" smtClean="0">
                <a:solidFill>
                  <a:srgbClr val="C00000"/>
                </a:solidFill>
              </a:rPr>
              <a:t>1</a:t>
            </a:r>
            <a:endParaRPr lang="ru-RU" sz="2800" dirty="0">
              <a:solidFill>
                <a:srgbClr val="C00000"/>
              </a:solidFill>
            </a:endParaRPr>
          </a:p>
        </p:txBody>
      </p:sp>
    </p:spTree>
    <p:extLst>
      <p:ext uri="{BB962C8B-B14F-4D97-AF65-F5344CB8AC3E}">
        <p14:creationId xmlns:p14="http://schemas.microsoft.com/office/powerpoint/2010/main" val="262093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5781"/>
            <a:ext cx="8363272" cy="642061"/>
          </a:xfrm>
        </p:spPr>
        <p:txBody>
          <a:bodyPr>
            <a:normAutofit/>
          </a:bodyPr>
          <a:lstStyle/>
          <a:p>
            <a:pPr algn="ctr"/>
            <a:r>
              <a:rPr lang="ru-RU" sz="3600" dirty="0"/>
              <a:t>Структура КИМ </a:t>
            </a:r>
            <a:r>
              <a:rPr lang="ru-RU" sz="3600" dirty="0" smtClean="0"/>
              <a:t>ЕГЭ-2018  </a:t>
            </a:r>
            <a:r>
              <a:rPr lang="ru-RU" sz="3600" dirty="0"/>
              <a:t>по физике</a:t>
            </a:r>
          </a:p>
        </p:txBody>
      </p:sp>
      <p:sp>
        <p:nvSpPr>
          <p:cNvPr id="3" name="Текст 2"/>
          <p:cNvSpPr>
            <a:spLocks noGrp="1"/>
          </p:cNvSpPr>
          <p:nvPr>
            <p:ph type="body" sz="half" idx="2"/>
          </p:nvPr>
        </p:nvSpPr>
        <p:spPr>
          <a:xfrm>
            <a:off x="179512" y="620688"/>
            <a:ext cx="8964488" cy="6237312"/>
          </a:xfrm>
        </p:spPr>
        <p:txBody>
          <a:bodyPr>
            <a:noAutofit/>
          </a:bodyPr>
          <a:lstStyle/>
          <a:p>
            <a:pPr marL="342900" lvl="0" indent="-342900" eaLnBrk="1" hangingPunct="1">
              <a:lnSpc>
                <a:spcPct val="90000"/>
              </a:lnSpc>
              <a:buClrTx/>
              <a:buSzTx/>
              <a:buFont typeface="Wingdings" pitchFamily="2" charset="2"/>
              <a:buChar char="q"/>
            </a:pPr>
            <a:r>
              <a:rPr lang="ru-RU" altLang="ru-RU" sz="2400" b="1" kern="0" dirty="0" smtClean="0">
                <a:solidFill>
                  <a:srgbClr val="000000"/>
                </a:solidFill>
                <a:latin typeface="Times New Roman"/>
              </a:rPr>
              <a:t>Каждый вариант ЕГЭ включает себя 32 задание:</a:t>
            </a:r>
            <a:endParaRPr lang="ru-RU" altLang="ru-RU" sz="2400" b="1" kern="0" dirty="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r>
              <a:rPr lang="ru-RU" altLang="ru-RU" sz="2400" kern="0" dirty="0">
                <a:solidFill>
                  <a:schemeClr val="bg1"/>
                </a:solidFill>
                <a:latin typeface="Times New Roman"/>
              </a:rPr>
              <a:t>Часть 1 </a:t>
            </a:r>
            <a:r>
              <a:rPr lang="ru-RU" altLang="ru-RU" sz="2400" kern="0" dirty="0">
                <a:solidFill>
                  <a:srgbClr val="000000"/>
                </a:solidFill>
                <a:latin typeface="Times New Roman"/>
              </a:rPr>
              <a:t>– </a:t>
            </a:r>
            <a:r>
              <a:rPr lang="ru-RU" altLang="ru-RU" sz="2400" kern="0" dirty="0" smtClean="0">
                <a:solidFill>
                  <a:srgbClr val="000000"/>
                </a:solidFill>
                <a:latin typeface="Times New Roman"/>
              </a:rPr>
              <a:t>24 задания  (</a:t>
            </a:r>
            <a:r>
              <a:rPr lang="ru-RU" altLang="ru-RU" sz="2400" kern="0" dirty="0" smtClean="0">
                <a:solidFill>
                  <a:srgbClr val="7030A0"/>
                </a:solidFill>
                <a:latin typeface="Times New Roman"/>
              </a:rPr>
              <a:t>проверка школьных знаний</a:t>
            </a:r>
            <a:r>
              <a:rPr lang="ru-RU" altLang="ru-RU" sz="2400" kern="0" dirty="0" smtClean="0">
                <a:solidFill>
                  <a:srgbClr val="000000"/>
                </a:solidFill>
                <a:latin typeface="Times New Roman"/>
              </a:rPr>
              <a:t>)</a:t>
            </a:r>
            <a:endParaRPr lang="ru-RU" altLang="ru-RU" sz="2400" kern="0" dirty="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r>
              <a:rPr lang="ru-RU" altLang="ru-RU" sz="2400" kern="0" dirty="0">
                <a:solidFill>
                  <a:schemeClr val="bg1"/>
                </a:solidFill>
                <a:latin typeface="Times New Roman"/>
              </a:rPr>
              <a:t>Часть 2</a:t>
            </a:r>
            <a:r>
              <a:rPr lang="ru-RU" altLang="ru-RU" sz="2400" kern="0" dirty="0">
                <a:solidFill>
                  <a:srgbClr val="000000"/>
                </a:solidFill>
                <a:latin typeface="Times New Roman"/>
              </a:rPr>
              <a:t> – 8 </a:t>
            </a:r>
            <a:r>
              <a:rPr lang="ru-RU" altLang="ru-RU" sz="2400" kern="0" dirty="0" smtClean="0">
                <a:solidFill>
                  <a:srgbClr val="000000"/>
                </a:solidFill>
                <a:latin typeface="Times New Roman"/>
              </a:rPr>
              <a:t>заданий   (</a:t>
            </a:r>
            <a:r>
              <a:rPr lang="ru-RU" altLang="ru-RU" sz="2400" kern="0" dirty="0" smtClean="0">
                <a:solidFill>
                  <a:srgbClr val="00B050"/>
                </a:solidFill>
                <a:latin typeface="Times New Roman"/>
              </a:rPr>
              <a:t>проверка знаний для ВУЗа</a:t>
            </a:r>
            <a:r>
              <a:rPr lang="ru-RU" altLang="ru-RU" sz="2400" kern="0" dirty="0" smtClean="0">
                <a:solidFill>
                  <a:srgbClr val="000000"/>
                </a:solidFill>
                <a:latin typeface="Times New Roman"/>
              </a:rPr>
              <a:t>)</a:t>
            </a:r>
            <a:endParaRPr lang="ru-RU" altLang="ru-RU" sz="2400" kern="0" dirty="0">
              <a:solidFill>
                <a:srgbClr val="000000"/>
              </a:solidFill>
              <a:latin typeface="Times New Roman"/>
            </a:endParaRPr>
          </a:p>
          <a:p>
            <a:pPr marL="342900" lvl="0" indent="-342900" eaLnBrk="1" hangingPunct="1">
              <a:lnSpc>
                <a:spcPct val="90000"/>
              </a:lnSpc>
              <a:buClrTx/>
              <a:buSzTx/>
              <a:buFont typeface="Wingdings" pitchFamily="2" charset="2"/>
              <a:buChar char="q"/>
            </a:pPr>
            <a:r>
              <a:rPr lang="ru-RU" altLang="ru-RU" sz="2400" b="1" kern="0" dirty="0">
                <a:solidFill>
                  <a:srgbClr val="000000"/>
                </a:solidFill>
                <a:latin typeface="Times New Roman"/>
              </a:rPr>
              <a:t>По уровню сложности:</a:t>
            </a:r>
          </a:p>
          <a:p>
            <a:pPr marL="742950" lvl="1" indent="-285750" eaLnBrk="1" hangingPunct="1">
              <a:lnSpc>
                <a:spcPct val="90000"/>
              </a:lnSpc>
              <a:buClr>
                <a:srgbClr val="D69B80"/>
              </a:buClr>
              <a:buSzTx/>
              <a:buFont typeface="Wingdings" pitchFamily="2" charset="2"/>
              <a:buChar char="ü"/>
            </a:pPr>
            <a:r>
              <a:rPr lang="ru-RU" altLang="ru-RU" sz="2400" kern="0" dirty="0" smtClean="0">
                <a:solidFill>
                  <a:srgbClr val="000000"/>
                </a:solidFill>
                <a:latin typeface="Times New Roman"/>
              </a:rPr>
              <a:t>19 </a:t>
            </a:r>
            <a:r>
              <a:rPr lang="ru-RU" altLang="ru-RU" sz="2400" kern="0" dirty="0">
                <a:solidFill>
                  <a:srgbClr val="000000"/>
                </a:solidFill>
                <a:latin typeface="Times New Roman"/>
              </a:rPr>
              <a:t>заданий базового уровня</a:t>
            </a:r>
          </a:p>
          <a:p>
            <a:pPr marL="742950" lvl="1" indent="-285750" eaLnBrk="1" hangingPunct="1">
              <a:lnSpc>
                <a:spcPct val="90000"/>
              </a:lnSpc>
              <a:buClr>
                <a:srgbClr val="D69B80"/>
              </a:buClr>
              <a:buSzTx/>
              <a:buFont typeface="Wingdings" pitchFamily="2" charset="2"/>
              <a:buChar char="ü"/>
            </a:pPr>
            <a:r>
              <a:rPr lang="ru-RU" altLang="ru-RU" sz="2400" kern="0" dirty="0">
                <a:solidFill>
                  <a:srgbClr val="000000"/>
                </a:solidFill>
                <a:latin typeface="Times New Roman"/>
              </a:rPr>
              <a:t> </a:t>
            </a:r>
            <a:r>
              <a:rPr lang="ru-RU" altLang="ru-RU" sz="2400" kern="0" dirty="0" smtClean="0">
                <a:solidFill>
                  <a:srgbClr val="000000"/>
                </a:solidFill>
                <a:latin typeface="Times New Roman"/>
              </a:rPr>
              <a:t>9 </a:t>
            </a:r>
            <a:r>
              <a:rPr lang="ru-RU" altLang="ru-RU" sz="2400" kern="0" dirty="0">
                <a:solidFill>
                  <a:srgbClr val="000000"/>
                </a:solidFill>
                <a:latin typeface="Times New Roman"/>
              </a:rPr>
              <a:t>заданий повышенного уровня </a:t>
            </a:r>
          </a:p>
          <a:p>
            <a:pPr marL="742950" lvl="1" indent="-285750" eaLnBrk="1" hangingPunct="1">
              <a:lnSpc>
                <a:spcPct val="90000"/>
              </a:lnSpc>
              <a:buClr>
                <a:srgbClr val="D69B80"/>
              </a:buClr>
              <a:buSzTx/>
              <a:buFont typeface="Wingdings" pitchFamily="2" charset="2"/>
              <a:buChar char="ü"/>
            </a:pPr>
            <a:r>
              <a:rPr lang="ru-RU" altLang="ru-RU" sz="2400" kern="0" dirty="0" smtClean="0">
                <a:solidFill>
                  <a:srgbClr val="000000"/>
                </a:solidFill>
                <a:latin typeface="Times New Roman"/>
              </a:rPr>
              <a:t> 4 </a:t>
            </a:r>
            <a:r>
              <a:rPr lang="ru-RU" altLang="ru-RU" sz="2400" kern="0" dirty="0">
                <a:solidFill>
                  <a:srgbClr val="000000"/>
                </a:solidFill>
                <a:latin typeface="Times New Roman"/>
              </a:rPr>
              <a:t>задания высокого уровня </a:t>
            </a:r>
          </a:p>
          <a:p>
            <a:pPr marL="342900" lvl="0" indent="-342900" eaLnBrk="1" hangingPunct="1">
              <a:lnSpc>
                <a:spcPct val="90000"/>
              </a:lnSpc>
              <a:buClrTx/>
              <a:buSzTx/>
              <a:buFont typeface="Wingdings" pitchFamily="2" charset="2"/>
              <a:buChar char="q"/>
            </a:pPr>
            <a:r>
              <a:rPr lang="ru-RU" altLang="ru-RU" sz="2400" b="1" kern="0" dirty="0">
                <a:solidFill>
                  <a:srgbClr val="000000"/>
                </a:solidFill>
                <a:latin typeface="Times New Roman"/>
              </a:rPr>
              <a:t>По форме:</a:t>
            </a:r>
          </a:p>
          <a:p>
            <a:pPr marL="742950" lvl="1" indent="-285750" eaLnBrk="1" hangingPunct="1">
              <a:lnSpc>
                <a:spcPct val="90000"/>
              </a:lnSpc>
              <a:buClr>
                <a:srgbClr val="D69B80"/>
              </a:buClr>
              <a:buSzTx/>
              <a:buFont typeface="Wingdings" pitchFamily="2" charset="2"/>
              <a:buChar char="ü"/>
            </a:pPr>
            <a:r>
              <a:rPr lang="ru-RU" altLang="ru-RU" sz="2400" kern="0" dirty="0" smtClean="0">
                <a:solidFill>
                  <a:srgbClr val="000000"/>
                </a:solidFill>
                <a:latin typeface="Times New Roman"/>
              </a:rPr>
              <a:t>17 </a:t>
            </a:r>
            <a:r>
              <a:rPr lang="ru-RU" altLang="ru-RU" sz="2400" kern="0" dirty="0">
                <a:solidFill>
                  <a:srgbClr val="000000"/>
                </a:solidFill>
                <a:latin typeface="Times New Roman"/>
              </a:rPr>
              <a:t>заданий с </a:t>
            </a:r>
            <a:r>
              <a:rPr lang="ru-RU" altLang="ru-RU" sz="2400" kern="0" dirty="0" smtClean="0">
                <a:solidFill>
                  <a:srgbClr val="000000"/>
                </a:solidFill>
                <a:latin typeface="Times New Roman"/>
              </a:rPr>
              <a:t>за правильный ответ оцениваются в </a:t>
            </a:r>
            <a:r>
              <a:rPr lang="ru-RU" altLang="ru-RU" sz="2400" b="1" kern="0" dirty="0" smtClean="0">
                <a:solidFill>
                  <a:srgbClr val="FF0000"/>
                </a:solidFill>
                <a:latin typeface="Times New Roman"/>
              </a:rPr>
              <a:t>1</a:t>
            </a:r>
            <a:r>
              <a:rPr lang="ru-RU" altLang="ru-RU" sz="2400" kern="0" dirty="0" smtClean="0">
                <a:solidFill>
                  <a:srgbClr val="000000"/>
                </a:solidFill>
                <a:latin typeface="Times New Roman"/>
              </a:rPr>
              <a:t> балл    </a:t>
            </a:r>
            <a:r>
              <a:rPr lang="ru-RU" altLang="ru-RU" sz="2400" kern="0" dirty="0" smtClean="0">
                <a:solidFill>
                  <a:srgbClr val="00B050"/>
                </a:solidFill>
                <a:latin typeface="Times New Roman"/>
              </a:rPr>
              <a:t>Это задания   1-4; 8-10; 13-15; 19; 20; 22; 23  и  25-27</a:t>
            </a:r>
            <a:endParaRPr lang="ru-RU" altLang="ru-RU" sz="2400" kern="0" dirty="0">
              <a:solidFill>
                <a:srgbClr val="00B050"/>
              </a:solidFill>
              <a:latin typeface="Times New Roman"/>
            </a:endParaRPr>
          </a:p>
          <a:p>
            <a:pPr marL="742950" lvl="1" indent="-285750" eaLnBrk="1" hangingPunct="1">
              <a:lnSpc>
                <a:spcPct val="90000"/>
              </a:lnSpc>
              <a:buClr>
                <a:srgbClr val="D69B80"/>
              </a:buClr>
              <a:buSzTx/>
              <a:buFont typeface="Wingdings" pitchFamily="2" charset="2"/>
              <a:buChar char="ü"/>
            </a:pPr>
            <a:r>
              <a:rPr lang="ru-RU" altLang="ru-RU" sz="2400" kern="0" dirty="0" smtClean="0">
                <a:solidFill>
                  <a:srgbClr val="000000"/>
                </a:solidFill>
                <a:latin typeface="Times New Roman"/>
              </a:rPr>
              <a:t>9 заданий оцениваются  </a:t>
            </a:r>
            <a:r>
              <a:rPr lang="ru-RU" altLang="ru-RU" sz="2400" b="1" kern="0" dirty="0" smtClean="0">
                <a:solidFill>
                  <a:srgbClr val="FF0000"/>
                </a:solidFill>
                <a:latin typeface="Times New Roman"/>
              </a:rPr>
              <a:t>2</a:t>
            </a:r>
            <a:r>
              <a:rPr lang="ru-RU" altLang="ru-RU" sz="2400" kern="0" dirty="0" smtClean="0">
                <a:solidFill>
                  <a:srgbClr val="000000"/>
                </a:solidFill>
                <a:latin typeface="Times New Roman"/>
              </a:rPr>
              <a:t>  баллами, если верно указаны оба элемента ответа; </a:t>
            </a:r>
            <a:r>
              <a:rPr lang="ru-RU" altLang="ru-RU" sz="2400" b="1" kern="0" dirty="0" smtClean="0">
                <a:solidFill>
                  <a:srgbClr val="FF0000"/>
                </a:solidFill>
                <a:latin typeface="Times New Roman"/>
              </a:rPr>
              <a:t>1</a:t>
            </a:r>
            <a:r>
              <a:rPr lang="ru-RU" altLang="ru-RU" sz="2400" kern="0" dirty="0" smtClean="0">
                <a:solidFill>
                  <a:srgbClr val="000000"/>
                </a:solidFill>
                <a:latin typeface="Times New Roman"/>
              </a:rPr>
              <a:t> балл,  если допущена одна ошибка и  </a:t>
            </a:r>
            <a:r>
              <a:rPr lang="ru-RU" altLang="ru-RU" sz="2400" b="1" kern="0" dirty="0" smtClean="0">
                <a:solidFill>
                  <a:srgbClr val="FF0000"/>
                </a:solidFill>
                <a:latin typeface="Times New Roman"/>
              </a:rPr>
              <a:t>0</a:t>
            </a:r>
            <a:r>
              <a:rPr lang="ru-RU" altLang="ru-RU" sz="2400" b="1" kern="0" dirty="0" smtClean="0">
                <a:solidFill>
                  <a:srgbClr val="000000"/>
                </a:solidFill>
                <a:latin typeface="Times New Roman"/>
              </a:rPr>
              <a:t> </a:t>
            </a:r>
            <a:r>
              <a:rPr lang="ru-RU" altLang="ru-RU" sz="2400" kern="0" dirty="0" smtClean="0">
                <a:solidFill>
                  <a:srgbClr val="000000"/>
                </a:solidFill>
                <a:latin typeface="Times New Roman"/>
              </a:rPr>
              <a:t>баллов, если допущены две ошибки                                      </a:t>
            </a:r>
            <a:r>
              <a:rPr lang="ru-RU" altLang="ru-RU" sz="2400" kern="0" dirty="0" smtClean="0">
                <a:solidFill>
                  <a:srgbClr val="00B050"/>
                </a:solidFill>
                <a:latin typeface="Times New Roman"/>
              </a:rPr>
              <a:t>Это задания    5-7;    11;    12;     16-18;      21  и   24  </a:t>
            </a:r>
            <a:endParaRPr lang="ru-RU" altLang="ru-RU" sz="2400" kern="0" dirty="0">
              <a:solidFill>
                <a:srgbClr val="00B050"/>
              </a:solidFill>
              <a:latin typeface="Times New Roman"/>
            </a:endParaRPr>
          </a:p>
          <a:p>
            <a:pPr marL="742950" lvl="1" indent="-285750" eaLnBrk="1" hangingPunct="1">
              <a:lnSpc>
                <a:spcPct val="90000"/>
              </a:lnSpc>
              <a:buClr>
                <a:srgbClr val="D69B80"/>
              </a:buClr>
              <a:buSzTx/>
              <a:buFont typeface="Wingdings" pitchFamily="2" charset="2"/>
              <a:buChar char="ü"/>
            </a:pPr>
            <a:r>
              <a:rPr lang="ru-RU" altLang="ru-RU" sz="2400" kern="0" dirty="0" smtClean="0">
                <a:solidFill>
                  <a:srgbClr val="000000"/>
                </a:solidFill>
                <a:latin typeface="Times New Roman"/>
              </a:rPr>
              <a:t>5 </a:t>
            </a:r>
            <a:r>
              <a:rPr lang="ru-RU" altLang="ru-RU" sz="2400" kern="0" dirty="0">
                <a:solidFill>
                  <a:srgbClr val="000000"/>
                </a:solidFill>
                <a:latin typeface="Times New Roman"/>
              </a:rPr>
              <a:t>заданий с развернутым </a:t>
            </a:r>
            <a:r>
              <a:rPr lang="ru-RU" altLang="ru-RU" sz="2400" kern="0" dirty="0" smtClean="0">
                <a:solidFill>
                  <a:srgbClr val="000000"/>
                </a:solidFill>
                <a:latin typeface="Times New Roman"/>
              </a:rPr>
              <a:t>ответом. Максимальный балл - </a:t>
            </a:r>
            <a:r>
              <a:rPr lang="ru-RU" altLang="ru-RU" sz="2400" b="1" kern="0" dirty="0" smtClean="0">
                <a:solidFill>
                  <a:srgbClr val="FF0000"/>
                </a:solidFill>
                <a:latin typeface="Times New Roman"/>
              </a:rPr>
              <a:t>3</a:t>
            </a:r>
            <a:endParaRPr lang="ru-RU" altLang="ru-RU" sz="2400" b="1" kern="0" dirty="0">
              <a:solidFill>
                <a:srgbClr val="FF0000"/>
              </a:solidFill>
              <a:latin typeface="Times New Roman"/>
            </a:endParaRPr>
          </a:p>
          <a:p>
            <a:pPr marL="342900" lvl="0" indent="-342900" eaLnBrk="1" hangingPunct="1">
              <a:lnSpc>
                <a:spcPct val="90000"/>
              </a:lnSpc>
              <a:buClrTx/>
              <a:buSzTx/>
              <a:buFont typeface="Wingdings" pitchFamily="2" charset="2"/>
              <a:buChar char="q"/>
            </a:pPr>
            <a:r>
              <a:rPr lang="ru-RU" altLang="ru-RU" sz="2000" b="1" kern="0" dirty="0">
                <a:solidFill>
                  <a:srgbClr val="00B0F0"/>
                </a:solidFill>
                <a:latin typeface="Times New Roman"/>
              </a:rPr>
              <a:t>Время 235 </a:t>
            </a:r>
            <a:r>
              <a:rPr lang="ru-RU" altLang="ru-RU" sz="2000" b="1" kern="0" dirty="0" smtClean="0">
                <a:solidFill>
                  <a:srgbClr val="00B0F0"/>
                </a:solidFill>
                <a:latin typeface="Times New Roman"/>
              </a:rPr>
              <a:t>минут              Максимальный </a:t>
            </a:r>
            <a:r>
              <a:rPr lang="ru-RU" altLang="ru-RU" sz="2000" b="1" kern="0" dirty="0">
                <a:solidFill>
                  <a:srgbClr val="00B0F0"/>
                </a:solidFill>
                <a:latin typeface="Times New Roman"/>
              </a:rPr>
              <a:t>первичный балл </a:t>
            </a:r>
            <a:r>
              <a:rPr lang="ru-RU" altLang="ru-RU" sz="2400" kern="0" dirty="0">
                <a:solidFill>
                  <a:srgbClr val="000000"/>
                </a:solidFill>
                <a:latin typeface="Times New Roman"/>
              </a:rPr>
              <a:t>– </a:t>
            </a:r>
            <a:r>
              <a:rPr lang="ru-RU" altLang="ru-RU" sz="2400" b="1" kern="0" dirty="0" smtClean="0">
                <a:solidFill>
                  <a:srgbClr val="FF0000"/>
                </a:solidFill>
                <a:latin typeface="Times New Roman"/>
              </a:rPr>
              <a:t>52 балла</a:t>
            </a:r>
            <a:endParaRPr lang="ru-RU" sz="2400" dirty="0">
              <a:solidFill>
                <a:srgbClr val="FF0000"/>
              </a:solidFill>
            </a:endParaRPr>
          </a:p>
        </p:txBody>
      </p:sp>
    </p:spTree>
    <p:extLst>
      <p:ext uri="{BB962C8B-B14F-4D97-AF65-F5344CB8AC3E}">
        <p14:creationId xmlns:p14="http://schemas.microsoft.com/office/powerpoint/2010/main" val="3305005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30   (С развёрнутым ответом)</a:t>
            </a:r>
            <a:endParaRPr lang="ru-RU" sz="2400" b="1" kern="0" dirty="0">
              <a:solidFill>
                <a:prstClr val="white"/>
              </a:solidFill>
              <a:latin typeface="Times New Roman"/>
            </a:endParaRPr>
          </a:p>
        </p:txBody>
      </p:sp>
      <p:grpSp>
        <p:nvGrpSpPr>
          <p:cNvPr id="3" name="Группа 2"/>
          <p:cNvGrpSpPr/>
          <p:nvPr/>
        </p:nvGrpSpPr>
        <p:grpSpPr>
          <a:xfrm>
            <a:off x="395536" y="545103"/>
            <a:ext cx="8208912" cy="5112568"/>
            <a:chOff x="179512" y="548680"/>
            <a:chExt cx="8784976" cy="6034076"/>
          </a:xfrm>
          <a:solidFill>
            <a:srgbClr val="00B050"/>
          </a:solidFill>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48680"/>
              <a:ext cx="8784976" cy="3236901"/>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785581"/>
              <a:ext cx="8784976" cy="27971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sp>
        <p:nvSpPr>
          <p:cNvPr id="2" name="Прямоугольник 1"/>
          <p:cNvSpPr/>
          <p:nvPr/>
        </p:nvSpPr>
        <p:spPr>
          <a:xfrm>
            <a:off x="0" y="5657671"/>
            <a:ext cx="9324528" cy="1200329"/>
          </a:xfrm>
          <a:prstGeom prst="rect">
            <a:avLst/>
          </a:prstGeom>
        </p:spPr>
        <p:txBody>
          <a:bodyPr wrap="square">
            <a:spAutoFit/>
          </a:bodyPr>
          <a:lstStyle/>
          <a:p>
            <a:r>
              <a:rPr lang="ru-RU" altLang="ru-RU" dirty="0"/>
              <a:t>На рисунке неверно указано направление силы Лоренца, правильно записан 2-й закон Ньютона в векторном виде, есть формулы центростремительного ускорения и силы Лоренца, ошибки в уравнении проекции на ось ох закона Ньютона следует отнести к ошибкам в преобразованиях. Данные недостатки не суммируются</a:t>
            </a:r>
            <a:endParaRPr lang="ru-RU" dirty="0"/>
          </a:p>
        </p:txBody>
      </p:sp>
      <p:sp>
        <p:nvSpPr>
          <p:cNvPr id="8" name="TextBox 7"/>
          <p:cNvSpPr txBox="1"/>
          <p:nvPr/>
        </p:nvSpPr>
        <p:spPr>
          <a:xfrm>
            <a:off x="6300192" y="4869160"/>
            <a:ext cx="1008112" cy="369332"/>
          </a:xfrm>
          <a:prstGeom prst="rect">
            <a:avLst/>
          </a:prstGeom>
          <a:noFill/>
        </p:spPr>
        <p:txBody>
          <a:bodyPr wrap="square" rtlCol="0">
            <a:spAutoFit/>
          </a:bodyPr>
          <a:lstStyle/>
          <a:p>
            <a:endParaRPr lang="ru-RU" dirty="0"/>
          </a:p>
        </p:txBody>
      </p:sp>
      <p:sp>
        <p:nvSpPr>
          <p:cNvPr id="9" name="TextBox 8"/>
          <p:cNvSpPr txBox="1"/>
          <p:nvPr/>
        </p:nvSpPr>
        <p:spPr>
          <a:xfrm>
            <a:off x="6804248" y="4725144"/>
            <a:ext cx="936104" cy="523220"/>
          </a:xfrm>
          <a:prstGeom prst="rect">
            <a:avLst/>
          </a:prstGeom>
          <a:solidFill>
            <a:srgbClr val="00B050">
              <a:alpha val="38000"/>
            </a:srgbClr>
          </a:solidFill>
          <a:ln w="9525">
            <a:solidFill>
              <a:schemeClr val="tx1"/>
            </a:solidFill>
          </a:ln>
        </p:spPr>
        <p:txBody>
          <a:bodyPr wrap="square" rtlCol="0">
            <a:spAutoFit/>
          </a:bodyPr>
          <a:lstStyle/>
          <a:p>
            <a:pPr algn="ctr"/>
            <a:r>
              <a:rPr lang="ru-RU" sz="2800" dirty="0" smtClean="0">
                <a:solidFill>
                  <a:srgbClr val="FF0000"/>
                </a:solidFill>
              </a:rPr>
              <a:t>2</a:t>
            </a:r>
            <a:endParaRPr lang="ru-RU" sz="2800" dirty="0">
              <a:solidFill>
                <a:srgbClr val="FF0000"/>
              </a:solidFill>
            </a:endParaRPr>
          </a:p>
        </p:txBody>
      </p:sp>
    </p:spTree>
    <p:extLst>
      <p:ext uri="{BB962C8B-B14F-4D97-AF65-F5344CB8AC3E}">
        <p14:creationId xmlns:p14="http://schemas.microsoft.com/office/powerpoint/2010/main" val="679356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32   (С развёрнутым ответом)</a:t>
            </a:r>
            <a:endParaRPr lang="ru-RU" sz="2400" b="1" kern="0" dirty="0">
              <a:solidFill>
                <a:prstClr val="white"/>
              </a:solidFill>
              <a:latin typeface="Times New Roman"/>
            </a:endParaRPr>
          </a:p>
        </p:txBody>
      </p:sp>
      <p:sp>
        <p:nvSpPr>
          <p:cNvPr id="8" name="TextBox 7"/>
          <p:cNvSpPr txBox="1"/>
          <p:nvPr/>
        </p:nvSpPr>
        <p:spPr>
          <a:xfrm>
            <a:off x="6300192" y="4869160"/>
            <a:ext cx="1008112" cy="369332"/>
          </a:xfrm>
          <a:prstGeom prst="rect">
            <a:avLst/>
          </a:prstGeom>
          <a:noFill/>
        </p:spPr>
        <p:txBody>
          <a:bodyPr wrap="square" rtlCol="0">
            <a:spAutoFit/>
          </a:bodyPr>
          <a:lstStyle/>
          <a:p>
            <a:endParaRPr lang="ru-RU" dirty="0"/>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7391"/>
            <a:ext cx="9168425" cy="221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5" y="2780928"/>
            <a:ext cx="918338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971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32   (С развёрнутым ответом)</a:t>
            </a:r>
            <a:endParaRPr lang="ru-RU" sz="2400" b="1" kern="0" dirty="0">
              <a:solidFill>
                <a:prstClr val="white"/>
              </a:solidFill>
              <a:latin typeface="Times New Roman"/>
            </a:endParaRPr>
          </a:p>
        </p:txBody>
      </p:sp>
      <p:sp>
        <p:nvSpPr>
          <p:cNvPr id="8" name="TextBox 7"/>
          <p:cNvSpPr txBox="1"/>
          <p:nvPr/>
        </p:nvSpPr>
        <p:spPr>
          <a:xfrm>
            <a:off x="6300192" y="4869160"/>
            <a:ext cx="1008112" cy="369332"/>
          </a:xfrm>
          <a:prstGeom prst="rect">
            <a:avLst/>
          </a:prstGeom>
          <a:noFill/>
        </p:spPr>
        <p:txBody>
          <a:bodyPr wrap="square" rtlCol="0">
            <a:spAutoFit/>
          </a:bodyPr>
          <a:lstStyle/>
          <a:p>
            <a:endParaRPr lang="ru-RU"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78" y="548680"/>
            <a:ext cx="9303511"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474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32   (С развёрнутым ответом)</a:t>
            </a:r>
            <a:endParaRPr lang="ru-RU" sz="2400" b="1" kern="0" dirty="0">
              <a:solidFill>
                <a:prstClr val="white"/>
              </a:solidFill>
              <a:latin typeface="Times New Roman"/>
            </a:endParaRPr>
          </a:p>
        </p:txBody>
      </p:sp>
      <p:sp>
        <p:nvSpPr>
          <p:cNvPr id="8" name="TextBox 7"/>
          <p:cNvSpPr txBox="1"/>
          <p:nvPr/>
        </p:nvSpPr>
        <p:spPr>
          <a:xfrm>
            <a:off x="6300192" y="4869160"/>
            <a:ext cx="1008112" cy="369332"/>
          </a:xfrm>
          <a:prstGeom prst="rect">
            <a:avLst/>
          </a:prstGeom>
          <a:noFill/>
        </p:spPr>
        <p:txBody>
          <a:bodyPr wrap="square" rtlCol="0">
            <a:spAutoFit/>
          </a:bodyPr>
          <a:lstStyle/>
          <a:p>
            <a:endParaRPr lang="ru-RU" dirty="0"/>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99" y="514648"/>
            <a:ext cx="8820150" cy="43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09049" y="4411729"/>
            <a:ext cx="1008112" cy="584775"/>
          </a:xfrm>
          <a:prstGeom prst="rect">
            <a:avLst/>
          </a:prstGeom>
          <a:solidFill>
            <a:srgbClr val="00B050">
              <a:alpha val="34000"/>
            </a:srgbClr>
          </a:solidFill>
          <a:ln w="9525">
            <a:solidFill>
              <a:schemeClr val="tx1"/>
            </a:solidFill>
          </a:ln>
        </p:spPr>
        <p:txBody>
          <a:bodyPr wrap="square" rtlCol="0">
            <a:spAutoFit/>
          </a:bodyPr>
          <a:lstStyle/>
          <a:p>
            <a:pPr algn="ctr"/>
            <a:r>
              <a:rPr lang="ru-RU" sz="3200" dirty="0" smtClean="0">
                <a:solidFill>
                  <a:srgbClr val="FF0000"/>
                </a:solidFill>
              </a:rPr>
              <a:t>3</a:t>
            </a:r>
            <a:endParaRPr lang="ru-RU" sz="3200" dirty="0">
              <a:solidFill>
                <a:srgbClr val="FF0000"/>
              </a:solidFill>
            </a:endParaRPr>
          </a:p>
        </p:txBody>
      </p:sp>
    </p:spTree>
    <p:extLst>
      <p:ext uri="{BB962C8B-B14F-4D97-AF65-F5344CB8AC3E}">
        <p14:creationId xmlns:p14="http://schemas.microsoft.com/office/powerpoint/2010/main" val="34572551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32   (С развёрнутым ответом)</a:t>
            </a:r>
            <a:endParaRPr lang="ru-RU" sz="2400" b="1" kern="0" dirty="0">
              <a:solidFill>
                <a:prstClr val="white"/>
              </a:solidFill>
              <a:latin typeface="Times New Roman"/>
            </a:endParaRPr>
          </a:p>
        </p:txBody>
      </p:sp>
      <p:sp>
        <p:nvSpPr>
          <p:cNvPr id="8" name="TextBox 7"/>
          <p:cNvSpPr txBox="1"/>
          <p:nvPr/>
        </p:nvSpPr>
        <p:spPr>
          <a:xfrm>
            <a:off x="6300192" y="4869160"/>
            <a:ext cx="1008112" cy="369332"/>
          </a:xfrm>
          <a:prstGeom prst="rect">
            <a:avLst/>
          </a:prstGeom>
          <a:noFill/>
        </p:spPr>
        <p:txBody>
          <a:bodyPr wrap="square" rtlCol="0">
            <a:spAutoFit/>
          </a:bodyPr>
          <a:lstStyle/>
          <a:p>
            <a:endParaRPr lang="ru-RU" dirty="0"/>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06" y="860425"/>
            <a:ext cx="8713787" cy="513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6165304"/>
            <a:ext cx="6480720" cy="584775"/>
          </a:xfrm>
          <a:prstGeom prst="rect">
            <a:avLst/>
          </a:prstGeom>
        </p:spPr>
        <p:txBody>
          <a:bodyPr wrap="square">
            <a:spAutoFit/>
          </a:bodyPr>
          <a:lstStyle/>
          <a:p>
            <a:r>
              <a:rPr lang="ru-RU" altLang="ru-RU" sz="2800" dirty="0">
                <a:solidFill>
                  <a:srgbClr val="002060"/>
                </a:solidFill>
              </a:rPr>
              <a:t>Путаница в обозначениях</a:t>
            </a:r>
            <a:r>
              <a:rPr lang="ru-RU" altLang="ru-RU" dirty="0"/>
              <a:t>. </a:t>
            </a:r>
            <a:r>
              <a:rPr lang="ru-RU" altLang="ru-RU" dirty="0" smtClean="0"/>
              <a:t>      </a:t>
            </a:r>
            <a:r>
              <a:rPr lang="ru-RU" altLang="ru-RU" sz="3200" dirty="0" smtClean="0">
                <a:solidFill>
                  <a:srgbClr val="C00000"/>
                </a:solidFill>
              </a:rPr>
              <a:t>2 балла</a:t>
            </a:r>
            <a:endParaRPr lang="ru-RU" sz="3200" dirty="0">
              <a:solidFill>
                <a:srgbClr val="C00000"/>
              </a:solidFill>
            </a:endParaRPr>
          </a:p>
        </p:txBody>
      </p:sp>
    </p:spTree>
    <p:extLst>
      <p:ext uri="{BB962C8B-B14F-4D97-AF65-F5344CB8AC3E}">
        <p14:creationId xmlns:p14="http://schemas.microsoft.com/office/powerpoint/2010/main" val="2865908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0524" y="116632"/>
            <a:ext cx="8362950" cy="461665"/>
          </a:xfrm>
          <a:prstGeom prst="rect">
            <a:avLst/>
          </a:prstGeom>
        </p:spPr>
        <p:txBody>
          <a:bodyPr wrap="square">
            <a:spAutoFit/>
          </a:bodyPr>
          <a:lstStyle/>
          <a:p>
            <a:pPr lvl="0" algn="ctr" eaLnBrk="0" fontAlgn="base" hangingPunct="0">
              <a:spcAft>
                <a:spcPct val="0"/>
              </a:spcAft>
              <a:defRPr/>
            </a:pPr>
            <a:r>
              <a:rPr lang="ru-RU" sz="2400" b="1" kern="0" dirty="0">
                <a:solidFill>
                  <a:prstClr val="white"/>
                </a:solidFill>
                <a:latin typeface="Times New Roman"/>
              </a:rPr>
              <a:t>Часть </a:t>
            </a:r>
            <a:r>
              <a:rPr lang="ru-RU" sz="2400" b="1" kern="0" dirty="0" smtClean="0">
                <a:solidFill>
                  <a:prstClr val="white"/>
                </a:solidFill>
                <a:latin typeface="Times New Roman"/>
              </a:rPr>
              <a:t>2.  пример. №</a:t>
            </a:r>
            <a:r>
              <a:rPr lang="ru-RU" sz="2400" b="1" kern="0" dirty="0">
                <a:solidFill>
                  <a:prstClr val="white"/>
                </a:solidFill>
                <a:latin typeface="Times New Roman"/>
              </a:rPr>
              <a:t>: </a:t>
            </a:r>
            <a:r>
              <a:rPr lang="ru-RU" sz="2400" b="1" kern="0" dirty="0" smtClean="0">
                <a:solidFill>
                  <a:prstClr val="white"/>
                </a:solidFill>
                <a:latin typeface="Times New Roman"/>
              </a:rPr>
              <a:t>32  (С развёрнутым ответом)</a:t>
            </a:r>
            <a:endParaRPr lang="ru-RU" sz="2400" b="1" kern="0" dirty="0">
              <a:solidFill>
                <a:prstClr val="white"/>
              </a:solidFill>
              <a:latin typeface="Times New Roman"/>
            </a:endParaRPr>
          </a:p>
        </p:txBody>
      </p:sp>
      <p:sp>
        <p:nvSpPr>
          <p:cNvPr id="8" name="TextBox 7"/>
          <p:cNvSpPr txBox="1"/>
          <p:nvPr/>
        </p:nvSpPr>
        <p:spPr>
          <a:xfrm>
            <a:off x="6300192" y="4869160"/>
            <a:ext cx="1008112" cy="369332"/>
          </a:xfrm>
          <a:prstGeom prst="rect">
            <a:avLst/>
          </a:prstGeom>
          <a:noFill/>
        </p:spPr>
        <p:txBody>
          <a:bodyPr wrap="square" rtlCol="0">
            <a:spAutoFit/>
          </a:bodyPr>
          <a:lstStyle/>
          <a:p>
            <a:endParaRPr lang="ru-RU" dirty="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215"/>
            <a:ext cx="9143999" cy="468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 y="5267298"/>
            <a:ext cx="9143998" cy="584775"/>
          </a:xfrm>
          <a:prstGeom prst="rect">
            <a:avLst/>
          </a:prstGeom>
        </p:spPr>
        <p:txBody>
          <a:bodyPr wrap="square">
            <a:spAutoFit/>
          </a:bodyPr>
          <a:lstStyle/>
          <a:p>
            <a:r>
              <a:rPr lang="ru-RU" altLang="ru-RU" sz="2800" dirty="0">
                <a:solidFill>
                  <a:srgbClr val="002060"/>
                </a:solidFill>
              </a:rPr>
              <a:t>Ошибочно определен период из таблицы</a:t>
            </a:r>
            <a:r>
              <a:rPr lang="ru-RU" altLang="ru-RU" dirty="0"/>
              <a:t>. </a:t>
            </a:r>
            <a:r>
              <a:rPr lang="ru-RU" altLang="ru-RU" dirty="0" smtClean="0"/>
              <a:t>      </a:t>
            </a:r>
            <a:r>
              <a:rPr lang="ru-RU" altLang="ru-RU" sz="3200" b="1" dirty="0" smtClean="0">
                <a:solidFill>
                  <a:srgbClr val="C00000"/>
                </a:solidFill>
              </a:rPr>
              <a:t>2 </a:t>
            </a:r>
            <a:r>
              <a:rPr lang="ru-RU" altLang="ru-RU" sz="3200" b="1" dirty="0">
                <a:solidFill>
                  <a:srgbClr val="C00000"/>
                </a:solidFill>
              </a:rPr>
              <a:t>балла</a:t>
            </a:r>
          </a:p>
        </p:txBody>
      </p:sp>
    </p:spTree>
    <p:extLst>
      <p:ext uri="{BB962C8B-B14F-4D97-AF65-F5344CB8AC3E}">
        <p14:creationId xmlns:p14="http://schemas.microsoft.com/office/powerpoint/2010/main" val="2131665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70070"/>
            <a:ext cx="8363272" cy="786077"/>
          </a:xfrm>
        </p:spPr>
        <p:txBody>
          <a:bodyPr>
            <a:noAutofit/>
          </a:bodyPr>
          <a:lstStyle/>
          <a:p>
            <a:pPr algn="ctr"/>
            <a:r>
              <a:rPr lang="ru-RU" sz="6000" dirty="0" err="1"/>
              <a:t>Шкалирование</a:t>
            </a:r>
            <a:endParaRPr lang="ru-RU" sz="6000" dirty="0"/>
          </a:p>
        </p:txBody>
      </p:sp>
      <p:sp>
        <p:nvSpPr>
          <p:cNvPr id="4" name="Rectangle 3"/>
          <p:cNvSpPr txBox="1">
            <a:spLocks noGrp="1" noChangeArrowheads="1"/>
          </p:cNvSpPr>
          <p:nvPr>
            <p:ph type="body" sz="half" idx="2"/>
          </p:nvPr>
        </p:nvSpPr>
        <p:spPr>
          <a:xfrm>
            <a:off x="323528" y="764704"/>
            <a:ext cx="8642350" cy="5904656"/>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Font typeface="Wingdings" panose="05000000000000000000" pitchFamily="2" charset="2"/>
              <a:buChar char="q"/>
              <a:defRPr/>
            </a:pPr>
            <a:r>
              <a:rPr lang="ru-RU" sz="2000" b="1" kern="0" dirty="0" smtClean="0">
                <a:solidFill>
                  <a:srgbClr val="FF0000"/>
                </a:solidFill>
              </a:rPr>
              <a:t>ПБ1</a:t>
            </a:r>
            <a:r>
              <a:rPr lang="ru-RU" sz="2000" b="1" kern="0" dirty="0" smtClean="0">
                <a:solidFill>
                  <a:schemeClr val="accent1">
                    <a:lumMod val="25000"/>
                  </a:schemeClr>
                </a:solidFill>
              </a:rPr>
              <a:t> – достижение треб</a:t>
            </a:r>
            <a:r>
              <a:rPr lang="ru-RU" sz="2000" b="1" kern="0" dirty="0">
                <a:solidFill>
                  <a:schemeClr val="accent1">
                    <a:lumMod val="25000"/>
                  </a:schemeClr>
                </a:solidFill>
              </a:rPr>
              <a:t>о</a:t>
            </a:r>
            <a:r>
              <a:rPr lang="ru-RU" sz="2000" b="1" kern="0" dirty="0" smtClean="0">
                <a:solidFill>
                  <a:schemeClr val="accent1">
                    <a:lumMod val="25000"/>
                  </a:schemeClr>
                </a:solidFill>
              </a:rPr>
              <a:t>ваний стандарта по программе базового уровня. </a:t>
            </a:r>
            <a:r>
              <a:rPr lang="ru-RU" sz="2000" b="1" kern="0" dirty="0" smtClean="0">
                <a:solidFill>
                  <a:srgbClr val="FF0000"/>
                </a:solidFill>
              </a:rPr>
              <a:t>9 -  первичных баллов,  36 - тестовых</a:t>
            </a:r>
            <a:endParaRPr lang="ru-RU" sz="2000" kern="0" dirty="0">
              <a:solidFill>
                <a:srgbClr val="FF0000"/>
              </a:solidFill>
            </a:endParaRPr>
          </a:p>
          <a:p>
            <a:pPr algn="just">
              <a:buFont typeface="Wingdings" panose="05000000000000000000" pitchFamily="2" charset="2"/>
              <a:buChar char="q"/>
              <a:defRPr/>
            </a:pPr>
            <a:r>
              <a:rPr lang="ru-RU" sz="2000" b="1" kern="0" dirty="0" smtClean="0">
                <a:solidFill>
                  <a:srgbClr val="0070C0"/>
                </a:solidFill>
              </a:rPr>
              <a:t>ПБ2</a:t>
            </a:r>
            <a:r>
              <a:rPr lang="ru-RU" sz="2000" b="1" kern="0" dirty="0" smtClean="0">
                <a:solidFill>
                  <a:schemeClr val="accent1">
                    <a:lumMod val="25000"/>
                  </a:schemeClr>
                </a:solidFill>
              </a:rPr>
              <a:t> – готовность к продолжению образ</a:t>
            </a:r>
            <a:r>
              <a:rPr lang="ru-RU" sz="2000" b="1" kern="0" dirty="0">
                <a:solidFill>
                  <a:schemeClr val="accent1">
                    <a:lumMod val="25000"/>
                  </a:schemeClr>
                </a:solidFill>
              </a:rPr>
              <a:t>о</a:t>
            </a:r>
            <a:r>
              <a:rPr lang="ru-RU" sz="2000" b="1" kern="0" dirty="0" smtClean="0">
                <a:solidFill>
                  <a:schemeClr val="accent1">
                    <a:lumMod val="25000"/>
                  </a:schemeClr>
                </a:solidFill>
              </a:rPr>
              <a:t>вания в вузе. </a:t>
            </a:r>
            <a:r>
              <a:rPr lang="ru-RU" sz="2000" b="1" kern="0" dirty="0" smtClean="0">
                <a:solidFill>
                  <a:srgbClr val="0070C0"/>
                </a:solidFill>
              </a:rPr>
              <a:t> 33 –первичных балла  или  62  </a:t>
            </a:r>
            <a:r>
              <a:rPr lang="ru-RU" sz="2000" b="1" kern="0" dirty="0" err="1" smtClean="0">
                <a:solidFill>
                  <a:srgbClr val="0070C0"/>
                </a:solidFill>
              </a:rPr>
              <a:t>тествых</a:t>
            </a:r>
            <a:endParaRPr lang="ru-RU" sz="2000" b="1" kern="0" dirty="0" smtClean="0">
              <a:solidFill>
                <a:srgbClr val="0070C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29249"/>
            <a:ext cx="8383106" cy="47287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583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04" y="332656"/>
            <a:ext cx="9144000" cy="1296144"/>
          </a:xfrm>
        </p:spPr>
        <p:txBody>
          <a:bodyPr>
            <a:noAutofit/>
          </a:bodyPr>
          <a:lstStyle/>
          <a:p>
            <a:pPr algn="ctr"/>
            <a:r>
              <a:rPr lang="ru-RU" sz="4400" dirty="0" smtClean="0">
                <a:solidFill>
                  <a:srgbClr val="FFFF00"/>
                </a:solidFill>
              </a:rPr>
              <a:t>Сроки проведения ЕГЭ по физике в 2018 г</a:t>
            </a:r>
            <a:endParaRPr lang="ru-RU" sz="4400" dirty="0">
              <a:solidFill>
                <a:srgbClr val="FFFF00"/>
              </a:solidFill>
            </a:endParaRPr>
          </a:p>
        </p:txBody>
      </p:sp>
      <p:sp>
        <p:nvSpPr>
          <p:cNvPr id="3" name="TextBox 2"/>
          <p:cNvSpPr txBox="1"/>
          <p:nvPr/>
        </p:nvSpPr>
        <p:spPr>
          <a:xfrm>
            <a:off x="215516" y="2246000"/>
            <a:ext cx="8712968" cy="584775"/>
          </a:xfrm>
          <a:prstGeom prst="rect">
            <a:avLst/>
          </a:prstGeom>
          <a:noFill/>
        </p:spPr>
        <p:txBody>
          <a:bodyPr wrap="square" rtlCol="0">
            <a:spAutoFit/>
          </a:bodyPr>
          <a:lstStyle/>
          <a:p>
            <a:r>
              <a:rPr lang="ru-RU" sz="3200" dirty="0" smtClean="0">
                <a:solidFill>
                  <a:schemeClr val="bg1"/>
                </a:solidFill>
              </a:rPr>
              <a:t>Досрочный </a:t>
            </a:r>
            <a:r>
              <a:rPr lang="ru-RU" sz="3200" dirty="0" smtClean="0"/>
              <a:t>   -   </a:t>
            </a:r>
            <a:r>
              <a:rPr lang="ru-RU" sz="3200" dirty="0" smtClean="0">
                <a:solidFill>
                  <a:srgbClr val="0070C0"/>
                </a:solidFill>
              </a:rPr>
              <a:t>2 апреля      и       9  апреля</a:t>
            </a:r>
            <a:endParaRPr lang="ru-RU" sz="3200" dirty="0">
              <a:solidFill>
                <a:srgbClr val="0070C0"/>
              </a:solidFill>
            </a:endParaRPr>
          </a:p>
        </p:txBody>
      </p:sp>
      <p:sp>
        <p:nvSpPr>
          <p:cNvPr id="6" name="TextBox 5"/>
          <p:cNvSpPr txBox="1"/>
          <p:nvPr/>
        </p:nvSpPr>
        <p:spPr>
          <a:xfrm>
            <a:off x="215516" y="3717032"/>
            <a:ext cx="8784976" cy="584775"/>
          </a:xfrm>
          <a:prstGeom prst="rect">
            <a:avLst/>
          </a:prstGeom>
          <a:noFill/>
        </p:spPr>
        <p:txBody>
          <a:bodyPr wrap="square" rtlCol="0">
            <a:spAutoFit/>
          </a:bodyPr>
          <a:lstStyle/>
          <a:p>
            <a:r>
              <a:rPr lang="ru-RU" sz="3200" dirty="0" smtClean="0">
                <a:solidFill>
                  <a:schemeClr val="bg1"/>
                </a:solidFill>
              </a:rPr>
              <a:t>Основной</a:t>
            </a:r>
            <a:r>
              <a:rPr lang="ru-RU" dirty="0" smtClean="0"/>
              <a:t>  -   </a:t>
            </a:r>
            <a:r>
              <a:rPr lang="ru-RU" sz="2800" dirty="0" smtClean="0">
                <a:solidFill>
                  <a:srgbClr val="0070C0"/>
                </a:solidFill>
              </a:rPr>
              <a:t>20 июня (среда)   и  28 июня (четверг)</a:t>
            </a:r>
            <a:endParaRPr lang="ru-RU" sz="2800" dirty="0">
              <a:solidFill>
                <a:srgbClr val="0070C0"/>
              </a:solidFill>
            </a:endParaRPr>
          </a:p>
        </p:txBody>
      </p:sp>
    </p:spTree>
    <p:extLst>
      <p:ext uri="{BB962C8B-B14F-4D97-AF65-F5344CB8AC3E}">
        <p14:creationId xmlns:p14="http://schemas.microsoft.com/office/powerpoint/2010/main" val="170553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Grp="1" noChangeArrowheads="1"/>
          </p:cNvSpPr>
          <p:nvPr>
            <p:ph type="title"/>
          </p:nvPr>
        </p:nvSpPr>
        <p:spPr bwMode="auto">
          <a:xfrm>
            <a:off x="323529" y="1445162"/>
            <a:ext cx="83632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fontAlgn="base">
              <a:spcBef>
                <a:spcPct val="0"/>
              </a:spcBef>
              <a:spcAft>
                <a:spcPct val="0"/>
              </a:spcAft>
              <a:defRPr sz="2000" b="1" kern="1200">
                <a:solidFill>
                  <a:schemeClr val="tx2"/>
                </a:solidFill>
                <a:latin typeface="Arial" charset="0"/>
                <a:ea typeface="+mn-ea"/>
                <a:cs typeface="Arial" charset="0"/>
              </a:defRPr>
            </a:lvl1pPr>
            <a:lvl2pPr marL="457200" algn="l" rtl="0" fontAlgn="base">
              <a:spcBef>
                <a:spcPct val="0"/>
              </a:spcBef>
              <a:spcAft>
                <a:spcPct val="0"/>
              </a:spcAft>
              <a:defRPr sz="2000" b="1" kern="1200">
                <a:solidFill>
                  <a:schemeClr val="tx2"/>
                </a:solidFill>
                <a:latin typeface="Arial" charset="0"/>
                <a:ea typeface="+mn-ea"/>
                <a:cs typeface="Arial" charset="0"/>
              </a:defRPr>
            </a:lvl2pPr>
            <a:lvl3pPr marL="914400" algn="l" rtl="0" fontAlgn="base">
              <a:spcBef>
                <a:spcPct val="0"/>
              </a:spcBef>
              <a:spcAft>
                <a:spcPct val="0"/>
              </a:spcAft>
              <a:defRPr sz="2000" b="1" kern="1200">
                <a:solidFill>
                  <a:schemeClr val="tx2"/>
                </a:solidFill>
                <a:latin typeface="Arial" charset="0"/>
                <a:ea typeface="+mn-ea"/>
                <a:cs typeface="Arial" charset="0"/>
              </a:defRPr>
            </a:lvl3pPr>
            <a:lvl4pPr marL="1371600" algn="l" rtl="0" fontAlgn="base">
              <a:spcBef>
                <a:spcPct val="0"/>
              </a:spcBef>
              <a:spcAft>
                <a:spcPct val="0"/>
              </a:spcAft>
              <a:defRPr sz="2000" b="1" kern="1200">
                <a:solidFill>
                  <a:schemeClr val="tx2"/>
                </a:solidFill>
                <a:latin typeface="Arial" charset="0"/>
                <a:ea typeface="+mn-ea"/>
                <a:cs typeface="Arial" charset="0"/>
              </a:defRPr>
            </a:lvl4pPr>
            <a:lvl5pPr marL="1828800" algn="l" rtl="0" fontAlgn="base">
              <a:spcBef>
                <a:spcPct val="0"/>
              </a:spcBef>
              <a:spcAft>
                <a:spcPct val="0"/>
              </a:spcAft>
              <a:defRPr sz="2000" b="1" kern="1200">
                <a:solidFill>
                  <a:schemeClr val="tx2"/>
                </a:solidFill>
                <a:latin typeface="Arial" charset="0"/>
                <a:ea typeface="+mn-ea"/>
                <a:cs typeface="Arial" charset="0"/>
              </a:defRPr>
            </a:lvl5pPr>
            <a:lvl6pPr marL="2286000" algn="l" defTabSz="914400" rtl="0" eaLnBrk="1" latinLnBrk="0" hangingPunct="1">
              <a:defRPr sz="2000" b="1" kern="1200">
                <a:solidFill>
                  <a:schemeClr val="tx2"/>
                </a:solidFill>
                <a:latin typeface="Arial" charset="0"/>
                <a:ea typeface="+mn-ea"/>
                <a:cs typeface="Arial" charset="0"/>
              </a:defRPr>
            </a:lvl6pPr>
            <a:lvl7pPr marL="2743200" algn="l" defTabSz="914400" rtl="0" eaLnBrk="1" latinLnBrk="0" hangingPunct="1">
              <a:defRPr sz="2000" b="1" kern="1200">
                <a:solidFill>
                  <a:schemeClr val="tx2"/>
                </a:solidFill>
                <a:latin typeface="Arial" charset="0"/>
                <a:ea typeface="+mn-ea"/>
                <a:cs typeface="Arial" charset="0"/>
              </a:defRPr>
            </a:lvl7pPr>
            <a:lvl8pPr marL="3200400" algn="l" defTabSz="914400" rtl="0" eaLnBrk="1" latinLnBrk="0" hangingPunct="1">
              <a:defRPr sz="2000" b="1" kern="1200">
                <a:solidFill>
                  <a:schemeClr val="tx2"/>
                </a:solidFill>
                <a:latin typeface="Arial" charset="0"/>
                <a:ea typeface="+mn-ea"/>
                <a:cs typeface="Arial" charset="0"/>
              </a:defRPr>
            </a:lvl8pPr>
            <a:lvl9pPr marL="3657600" algn="l" defTabSz="914400" rtl="0" eaLnBrk="1" latinLnBrk="0" hangingPunct="1">
              <a:defRPr sz="2000" b="1" kern="1200">
                <a:solidFill>
                  <a:schemeClr val="tx2"/>
                </a:solidFill>
                <a:latin typeface="Arial" charset="0"/>
                <a:ea typeface="+mn-ea"/>
                <a:cs typeface="Arial" charset="0"/>
              </a:defRPr>
            </a:lvl9pPr>
          </a:lstStyle>
          <a:p>
            <a:pPr algn="ctr">
              <a:spcBef>
                <a:spcPct val="50000"/>
              </a:spcBef>
            </a:pPr>
            <a:r>
              <a:rPr lang="ru-RU" altLang="ru-RU" sz="4000" dirty="0">
                <a:solidFill>
                  <a:schemeClr val="tx1"/>
                </a:solidFill>
                <a:latin typeface="Garamond" pitchFamily="18" charset="0"/>
              </a:rPr>
              <a:t>СПАСИБО ЗА ВНИМАНИЕ</a:t>
            </a:r>
            <a:r>
              <a:rPr lang="ru-RU" altLang="ru-RU" sz="4000" dirty="0" smtClean="0">
                <a:solidFill>
                  <a:schemeClr val="tx1"/>
                </a:solidFill>
                <a:latin typeface="Garamond" pitchFamily="18" charset="0"/>
              </a:rPr>
              <a:t>!</a:t>
            </a:r>
            <a:br>
              <a:rPr lang="ru-RU" altLang="ru-RU" sz="4000" dirty="0" smtClean="0">
                <a:solidFill>
                  <a:schemeClr val="tx1"/>
                </a:solidFill>
                <a:latin typeface="Garamond" pitchFamily="18" charset="0"/>
              </a:rPr>
            </a:br>
            <a:r>
              <a:rPr lang="ru-RU" altLang="ru-RU" sz="4000" dirty="0" smtClean="0">
                <a:solidFill>
                  <a:srgbClr val="FFFF00"/>
                </a:solidFill>
                <a:latin typeface="Garamond" pitchFamily="18" charset="0"/>
              </a:rPr>
              <a:t>Жду Ваших вопросов</a:t>
            </a:r>
            <a:endParaRPr lang="ru-RU" altLang="ru-RU" sz="4000" dirty="0">
              <a:solidFill>
                <a:srgbClr val="FFFF00"/>
              </a:solidFill>
              <a:latin typeface="Garamond" pitchFamily="18" charset="0"/>
            </a:endParaRPr>
          </a:p>
        </p:txBody>
      </p:sp>
    </p:spTree>
    <p:extLst>
      <p:ext uri="{BB962C8B-B14F-4D97-AF65-F5344CB8AC3E}">
        <p14:creationId xmlns:p14="http://schemas.microsoft.com/office/powerpoint/2010/main" val="239363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363272" cy="570053"/>
          </a:xfrm>
        </p:spPr>
        <p:txBody>
          <a:bodyPr>
            <a:noAutofit/>
          </a:bodyPr>
          <a:lstStyle/>
          <a:p>
            <a:pPr algn="ctr"/>
            <a:r>
              <a:rPr lang="ru-RU" sz="3600" dirty="0"/>
              <a:t>Структура КИМ </a:t>
            </a:r>
            <a:r>
              <a:rPr lang="ru-RU" sz="3600" dirty="0" smtClean="0"/>
              <a:t>ЕГЭ-2018  </a:t>
            </a:r>
            <a:r>
              <a:rPr lang="ru-RU" sz="3600" dirty="0"/>
              <a:t>по физике</a:t>
            </a:r>
          </a:p>
        </p:txBody>
      </p:sp>
      <p:sp>
        <p:nvSpPr>
          <p:cNvPr id="3" name="Текст 2"/>
          <p:cNvSpPr>
            <a:spLocks noGrp="1"/>
          </p:cNvSpPr>
          <p:nvPr>
            <p:ph type="body" sz="half" idx="2"/>
          </p:nvPr>
        </p:nvSpPr>
        <p:spPr>
          <a:xfrm>
            <a:off x="251521" y="692696"/>
            <a:ext cx="8892479" cy="6165304"/>
          </a:xfrm>
        </p:spPr>
        <p:txBody>
          <a:bodyPr>
            <a:normAutofit/>
          </a:bodyPr>
          <a:lstStyle/>
          <a:p>
            <a:pPr lvl="0" algn="ctr">
              <a:buClrTx/>
              <a:buSzTx/>
              <a:defRPr/>
            </a:pPr>
            <a:r>
              <a:rPr lang="ru-RU" sz="2800" b="1" kern="0" dirty="0">
                <a:solidFill>
                  <a:schemeClr val="bg1"/>
                </a:solidFill>
                <a:latin typeface="Times New Roman"/>
              </a:rPr>
              <a:t>Часть 1</a:t>
            </a:r>
            <a:r>
              <a:rPr lang="ru-RU" sz="2400" b="1" kern="0" dirty="0">
                <a:solidFill>
                  <a:srgbClr val="DFD6C3">
                    <a:lumMod val="25000"/>
                  </a:srgbClr>
                </a:solidFill>
                <a:latin typeface="Times New Roman"/>
              </a:rPr>
              <a:t> </a:t>
            </a:r>
          </a:p>
          <a:p>
            <a:pPr marL="342900" lvl="0" indent="-342900" algn="just">
              <a:buClrTx/>
              <a:buSzTx/>
              <a:buFont typeface="Wingdings" panose="05000000000000000000" pitchFamily="2" charset="2"/>
              <a:buChar char="q"/>
              <a:defRPr/>
            </a:pPr>
            <a:r>
              <a:rPr lang="ru-RU" sz="2400" b="1" kern="0" dirty="0">
                <a:solidFill>
                  <a:srgbClr val="DFD6C3">
                    <a:lumMod val="25000"/>
                  </a:srgbClr>
                </a:solidFill>
                <a:latin typeface="Times New Roman"/>
              </a:rPr>
              <a:t> </a:t>
            </a:r>
            <a:r>
              <a:rPr lang="ru-RU" sz="2400" b="1" kern="0" dirty="0" smtClean="0">
                <a:solidFill>
                  <a:srgbClr val="DFD6C3">
                    <a:lumMod val="25000"/>
                  </a:srgbClr>
                </a:solidFill>
                <a:latin typeface="Times New Roman"/>
              </a:rPr>
              <a:t>24 </a:t>
            </a:r>
            <a:r>
              <a:rPr lang="ru-RU" sz="2400" b="1" kern="0" dirty="0">
                <a:solidFill>
                  <a:srgbClr val="DFD6C3">
                    <a:lumMod val="25000"/>
                  </a:srgbClr>
                </a:solidFill>
                <a:latin typeface="Times New Roman"/>
              </a:rPr>
              <a:t>задания </a:t>
            </a:r>
            <a:r>
              <a:rPr lang="ru-RU" sz="2400" kern="0" dirty="0" smtClean="0">
                <a:solidFill>
                  <a:srgbClr val="DFD6C3">
                    <a:lumMod val="25000"/>
                  </a:srgbClr>
                </a:solidFill>
                <a:latin typeface="Times New Roman"/>
              </a:rPr>
              <a:t> с  кратким ответом.  </a:t>
            </a:r>
            <a:r>
              <a:rPr lang="ru-RU" sz="2400" b="1" i="1" kern="0" dirty="0" smtClean="0">
                <a:solidFill>
                  <a:srgbClr val="DFD6C3">
                    <a:lumMod val="25000"/>
                  </a:srgbClr>
                </a:solidFill>
                <a:latin typeface="Times New Roman"/>
              </a:rPr>
              <a:t>Из них: </a:t>
            </a:r>
          </a:p>
          <a:p>
            <a:pPr lvl="0" algn="just">
              <a:buClrTx/>
              <a:buSzTx/>
              <a:defRPr/>
            </a:pPr>
            <a:r>
              <a:rPr lang="ru-RU" sz="2400" kern="0" dirty="0">
                <a:solidFill>
                  <a:srgbClr val="DFD6C3">
                    <a:lumMod val="25000"/>
                  </a:srgbClr>
                </a:solidFill>
                <a:latin typeface="Times New Roman"/>
              </a:rPr>
              <a:t> </a:t>
            </a:r>
            <a:r>
              <a:rPr lang="ru-RU" sz="2400" kern="0" dirty="0" smtClean="0">
                <a:solidFill>
                  <a:srgbClr val="DFD6C3">
                    <a:lumMod val="25000"/>
                  </a:srgbClr>
                </a:solidFill>
                <a:latin typeface="Times New Roman"/>
              </a:rPr>
              <a:t>     </a:t>
            </a:r>
            <a:r>
              <a:rPr lang="ru-RU" sz="2400" u="sng" kern="0" dirty="0" smtClean="0">
                <a:solidFill>
                  <a:srgbClr val="0070C0"/>
                </a:solidFill>
                <a:latin typeface="Times New Roman"/>
              </a:rPr>
              <a:t>13 заданий </a:t>
            </a:r>
            <a:r>
              <a:rPr lang="ru-RU" sz="2400" kern="0" dirty="0" smtClean="0">
                <a:solidFill>
                  <a:srgbClr val="DFD6C3">
                    <a:lumMod val="25000"/>
                  </a:srgbClr>
                </a:solidFill>
                <a:latin typeface="Times New Roman"/>
              </a:rPr>
              <a:t>с записью ответа в виде числа, слова или 2-х чисел</a:t>
            </a:r>
          </a:p>
          <a:p>
            <a:pPr lvl="0" algn="just">
              <a:buClrTx/>
              <a:buSzTx/>
              <a:defRPr/>
            </a:pPr>
            <a:r>
              <a:rPr lang="ru-RU" sz="2400" kern="0" dirty="0">
                <a:solidFill>
                  <a:srgbClr val="DFD6C3">
                    <a:lumMod val="25000"/>
                  </a:srgbClr>
                </a:solidFill>
                <a:latin typeface="Times New Roman"/>
              </a:rPr>
              <a:t> </a:t>
            </a:r>
            <a:r>
              <a:rPr lang="ru-RU" sz="2400" kern="0" dirty="0" smtClean="0">
                <a:solidFill>
                  <a:srgbClr val="DFD6C3">
                    <a:lumMod val="25000"/>
                  </a:srgbClr>
                </a:solidFill>
                <a:latin typeface="Times New Roman"/>
              </a:rPr>
              <a:t>     </a:t>
            </a:r>
            <a:r>
              <a:rPr lang="ru-RU" sz="2400" u="sng" kern="0" dirty="0" smtClean="0">
                <a:solidFill>
                  <a:srgbClr val="0070C0"/>
                </a:solidFill>
                <a:latin typeface="Times New Roman"/>
              </a:rPr>
              <a:t>11 заданий</a:t>
            </a:r>
            <a:r>
              <a:rPr lang="ru-RU" sz="2400" kern="0" dirty="0" smtClean="0">
                <a:solidFill>
                  <a:srgbClr val="0070C0"/>
                </a:solidFill>
                <a:latin typeface="Times New Roman"/>
              </a:rPr>
              <a:t>   </a:t>
            </a:r>
            <a:r>
              <a:rPr lang="ru-RU" sz="2400" kern="0" dirty="0" smtClean="0">
                <a:solidFill>
                  <a:srgbClr val="DFD6C3">
                    <a:lumMod val="25000"/>
                  </a:srgbClr>
                </a:solidFill>
                <a:latin typeface="Times New Roman"/>
              </a:rPr>
              <a:t>на установление соответствия и множественный</a:t>
            </a:r>
          </a:p>
          <a:p>
            <a:pPr lvl="0" algn="just">
              <a:buClrTx/>
              <a:buSzTx/>
              <a:defRPr/>
            </a:pPr>
            <a:r>
              <a:rPr lang="ru-RU" sz="2400" kern="0" dirty="0">
                <a:solidFill>
                  <a:srgbClr val="DFD6C3">
                    <a:lumMod val="25000"/>
                  </a:srgbClr>
                </a:solidFill>
                <a:latin typeface="Times New Roman"/>
              </a:rPr>
              <a:t> </a:t>
            </a:r>
            <a:r>
              <a:rPr lang="ru-RU" sz="2400" kern="0" dirty="0" smtClean="0">
                <a:solidFill>
                  <a:srgbClr val="DFD6C3">
                    <a:lumMod val="25000"/>
                  </a:srgbClr>
                </a:solidFill>
                <a:latin typeface="Times New Roman"/>
              </a:rPr>
              <a:t>          выбор, в которых ответы записывают в виде   </a:t>
            </a:r>
            <a:r>
              <a:rPr lang="ru-RU" sz="2400" kern="0" dirty="0" err="1" smtClean="0">
                <a:solidFill>
                  <a:srgbClr val="DFD6C3">
                    <a:lumMod val="25000"/>
                  </a:srgbClr>
                </a:solidFill>
                <a:latin typeface="Times New Roman"/>
              </a:rPr>
              <a:t>последовате</a:t>
            </a:r>
            <a:r>
              <a:rPr lang="ru-RU" sz="2400" kern="0" dirty="0" smtClean="0">
                <a:solidFill>
                  <a:srgbClr val="DFD6C3">
                    <a:lumMod val="25000"/>
                  </a:srgbClr>
                </a:solidFill>
                <a:latin typeface="Times New Roman"/>
              </a:rPr>
              <a:t>-</a:t>
            </a:r>
          </a:p>
          <a:p>
            <a:pPr lvl="0" algn="just">
              <a:buClrTx/>
              <a:buSzTx/>
              <a:defRPr/>
            </a:pPr>
            <a:r>
              <a:rPr lang="ru-RU" sz="2400" kern="0" dirty="0" smtClean="0">
                <a:solidFill>
                  <a:srgbClr val="DFD6C3">
                    <a:lumMod val="25000"/>
                  </a:srgbClr>
                </a:solidFill>
                <a:latin typeface="Times New Roman"/>
              </a:rPr>
              <a:t>           </a:t>
            </a:r>
            <a:r>
              <a:rPr lang="ru-RU" sz="2400" kern="0" dirty="0" err="1" smtClean="0">
                <a:solidFill>
                  <a:srgbClr val="DFD6C3">
                    <a:lumMod val="25000"/>
                  </a:srgbClr>
                </a:solidFill>
                <a:latin typeface="Times New Roman"/>
              </a:rPr>
              <a:t>льности</a:t>
            </a:r>
            <a:r>
              <a:rPr lang="ru-RU" sz="2400" kern="0" dirty="0" smtClean="0">
                <a:solidFill>
                  <a:srgbClr val="DFD6C3">
                    <a:lumMod val="25000"/>
                  </a:srgbClr>
                </a:solidFill>
                <a:latin typeface="Times New Roman"/>
              </a:rPr>
              <a:t> цифр.</a:t>
            </a:r>
            <a:endParaRPr lang="ru-RU" sz="2400" kern="0" dirty="0">
              <a:solidFill>
                <a:srgbClr val="DFD6C3">
                  <a:lumMod val="25000"/>
                </a:srgbClr>
              </a:solidFill>
              <a:latin typeface="Times New Roman"/>
            </a:endParaRPr>
          </a:p>
          <a:p>
            <a:pPr algn="ctr">
              <a:buClrTx/>
              <a:buSzTx/>
              <a:defRPr/>
            </a:pPr>
            <a:r>
              <a:rPr lang="ru-RU" sz="2800" b="1" kern="0" dirty="0" smtClean="0">
                <a:solidFill>
                  <a:schemeClr val="bg1"/>
                </a:solidFill>
                <a:latin typeface="Times New Roman"/>
              </a:rPr>
              <a:t>Часть 2</a:t>
            </a:r>
            <a:endParaRPr lang="ru-RU" sz="2800" b="1" kern="0" dirty="0">
              <a:solidFill>
                <a:srgbClr val="FF0000"/>
              </a:solidFill>
              <a:latin typeface="Times New Roman"/>
            </a:endParaRPr>
          </a:p>
          <a:p>
            <a:pPr marL="342900" lvl="0" indent="-342900">
              <a:buClrTx/>
              <a:buSzTx/>
              <a:buFont typeface="Wingdings" panose="05000000000000000000" pitchFamily="2" charset="2"/>
              <a:buChar char="q"/>
              <a:defRPr/>
            </a:pPr>
            <a:r>
              <a:rPr lang="ru-RU" sz="2400" b="1" kern="0" dirty="0" smtClean="0">
                <a:solidFill>
                  <a:srgbClr val="DFD6C3">
                    <a:lumMod val="25000"/>
                  </a:srgbClr>
                </a:solidFill>
                <a:latin typeface="Times New Roman"/>
              </a:rPr>
              <a:t>8 заданий – </a:t>
            </a:r>
            <a:r>
              <a:rPr lang="ru-RU" sz="2000" b="1" kern="0" dirty="0" smtClean="0">
                <a:solidFill>
                  <a:srgbClr val="FF0000"/>
                </a:solidFill>
                <a:latin typeface="Times New Roman"/>
              </a:rPr>
              <a:t>РЕШЕНИЕ ЗАДАЧ</a:t>
            </a:r>
            <a:endParaRPr lang="ru-RU" sz="2400" b="1" kern="0" dirty="0" smtClean="0">
              <a:solidFill>
                <a:srgbClr val="FF0000"/>
              </a:solidFill>
              <a:latin typeface="Times New Roman"/>
            </a:endParaRPr>
          </a:p>
          <a:p>
            <a:pPr marL="342900" lvl="0" indent="-342900">
              <a:buClrTx/>
              <a:buSzTx/>
              <a:buFont typeface="Wingdings" panose="05000000000000000000" pitchFamily="2" charset="2"/>
              <a:buChar char="q"/>
              <a:defRPr/>
            </a:pPr>
            <a:r>
              <a:rPr lang="ru-RU" sz="2400" b="1" kern="0" dirty="0" smtClean="0">
                <a:solidFill>
                  <a:srgbClr val="DFD6C3">
                    <a:lumMod val="25000"/>
                  </a:srgbClr>
                </a:solidFill>
                <a:latin typeface="Times New Roman"/>
              </a:rPr>
              <a:t>3 </a:t>
            </a:r>
            <a:r>
              <a:rPr lang="ru-RU" sz="2400" b="1" kern="0" dirty="0">
                <a:solidFill>
                  <a:srgbClr val="DFD6C3">
                    <a:lumMod val="25000"/>
                  </a:srgbClr>
                </a:solidFill>
                <a:latin typeface="Times New Roman"/>
              </a:rPr>
              <a:t>задания </a:t>
            </a:r>
            <a:r>
              <a:rPr lang="ru-RU" sz="2400" kern="0" dirty="0">
                <a:solidFill>
                  <a:srgbClr val="DFD6C3">
                    <a:lumMod val="25000"/>
                  </a:srgbClr>
                </a:solidFill>
                <a:latin typeface="Times New Roman"/>
              </a:rPr>
              <a:t>– расчетные задачи с кратким </a:t>
            </a:r>
            <a:r>
              <a:rPr lang="ru-RU" sz="2400" kern="0" dirty="0" smtClean="0">
                <a:solidFill>
                  <a:srgbClr val="DFD6C3">
                    <a:lumMod val="25000"/>
                  </a:srgbClr>
                </a:solidFill>
                <a:latin typeface="Times New Roman"/>
              </a:rPr>
              <a:t>ответом (</a:t>
            </a:r>
            <a:r>
              <a:rPr lang="ru-RU" sz="2400" kern="0" dirty="0" smtClean="0">
                <a:solidFill>
                  <a:srgbClr val="C00000"/>
                </a:solidFill>
                <a:latin typeface="Times New Roman"/>
              </a:rPr>
              <a:t>№№: 25-27</a:t>
            </a:r>
            <a:r>
              <a:rPr lang="ru-RU" sz="2400" kern="0" dirty="0" smtClean="0">
                <a:solidFill>
                  <a:srgbClr val="DFD6C3">
                    <a:lumMod val="25000"/>
                  </a:srgbClr>
                </a:solidFill>
                <a:latin typeface="Times New Roman"/>
              </a:rPr>
              <a:t>)</a:t>
            </a:r>
          </a:p>
          <a:p>
            <a:pPr lvl="0" algn="ctr">
              <a:buClrTx/>
              <a:buSzTx/>
              <a:defRPr/>
            </a:pPr>
            <a:r>
              <a:rPr lang="ru-RU" sz="2400" u="sng" kern="0" dirty="0" smtClean="0">
                <a:solidFill>
                  <a:srgbClr val="FF0000"/>
                </a:solidFill>
                <a:latin typeface="Times New Roman"/>
              </a:rPr>
              <a:t>Задачи с развернутым ответом</a:t>
            </a:r>
            <a:endParaRPr lang="ru-RU" sz="2400" u="sng" kern="0" dirty="0">
              <a:solidFill>
                <a:srgbClr val="FF0000"/>
              </a:solidFill>
              <a:latin typeface="Times New Roman"/>
            </a:endParaRPr>
          </a:p>
          <a:p>
            <a:pPr marL="342900" lvl="0" indent="-342900">
              <a:buClrTx/>
              <a:buSzTx/>
              <a:buFont typeface="Wingdings" panose="05000000000000000000" pitchFamily="2" charset="2"/>
              <a:buChar char="q"/>
              <a:defRPr/>
            </a:pPr>
            <a:r>
              <a:rPr lang="ru-RU" sz="2400" b="1" kern="0" dirty="0">
                <a:solidFill>
                  <a:srgbClr val="DFD6C3">
                    <a:lumMod val="25000"/>
                  </a:srgbClr>
                </a:solidFill>
                <a:latin typeface="Times New Roman"/>
              </a:rPr>
              <a:t>1 задание </a:t>
            </a:r>
            <a:r>
              <a:rPr lang="ru-RU" sz="2400" kern="0" dirty="0">
                <a:solidFill>
                  <a:srgbClr val="DFD6C3">
                    <a:lumMod val="25000"/>
                  </a:srgbClr>
                </a:solidFill>
                <a:latin typeface="Times New Roman"/>
              </a:rPr>
              <a:t>– качественная задача </a:t>
            </a:r>
            <a:r>
              <a:rPr lang="ru-RU" sz="2400" kern="0" dirty="0" smtClean="0">
                <a:solidFill>
                  <a:srgbClr val="DFD6C3">
                    <a:lumMod val="25000"/>
                  </a:srgbClr>
                </a:solidFill>
                <a:latin typeface="Times New Roman"/>
              </a:rPr>
              <a:t>  </a:t>
            </a:r>
            <a:r>
              <a:rPr lang="ru-RU" sz="2400" kern="0" dirty="0" smtClean="0">
                <a:solidFill>
                  <a:srgbClr val="C00000"/>
                </a:solidFill>
                <a:latin typeface="Times New Roman"/>
              </a:rPr>
              <a:t>№ 28</a:t>
            </a:r>
            <a:endParaRPr lang="ru-RU" sz="2400" kern="0" dirty="0">
              <a:solidFill>
                <a:srgbClr val="C00000"/>
              </a:solidFill>
              <a:latin typeface="Times New Roman"/>
            </a:endParaRPr>
          </a:p>
          <a:p>
            <a:pPr marL="342900" lvl="0" indent="-342900">
              <a:buClrTx/>
              <a:buSzTx/>
              <a:buFont typeface="Wingdings" panose="05000000000000000000" pitchFamily="2" charset="2"/>
              <a:buChar char="q"/>
              <a:defRPr/>
            </a:pPr>
            <a:r>
              <a:rPr lang="ru-RU" sz="2400" b="1" kern="0" dirty="0">
                <a:solidFill>
                  <a:srgbClr val="DFD6C3">
                    <a:lumMod val="25000"/>
                  </a:srgbClr>
                </a:solidFill>
                <a:latin typeface="Times New Roman"/>
              </a:rPr>
              <a:t>4 задания </a:t>
            </a:r>
            <a:r>
              <a:rPr lang="ru-RU" sz="2400" kern="0" dirty="0">
                <a:solidFill>
                  <a:srgbClr val="DFD6C3">
                    <a:lumMod val="25000"/>
                  </a:srgbClr>
                </a:solidFill>
                <a:latin typeface="Times New Roman"/>
              </a:rPr>
              <a:t>– расчетные </a:t>
            </a:r>
            <a:r>
              <a:rPr lang="ru-RU" sz="2400" kern="0" dirty="0" smtClean="0">
                <a:solidFill>
                  <a:srgbClr val="DFD6C3">
                    <a:lumMod val="25000"/>
                  </a:srgbClr>
                </a:solidFill>
                <a:latin typeface="Times New Roman"/>
              </a:rPr>
              <a:t>задачи    </a:t>
            </a:r>
            <a:r>
              <a:rPr lang="ru-RU" sz="2400" kern="0" dirty="0" smtClean="0">
                <a:solidFill>
                  <a:srgbClr val="C00000"/>
                </a:solidFill>
                <a:latin typeface="Times New Roman"/>
              </a:rPr>
              <a:t>№№:  29 - 32</a:t>
            </a:r>
            <a:endParaRPr lang="ru-RU" sz="2400" kern="0" dirty="0">
              <a:solidFill>
                <a:srgbClr val="C00000"/>
              </a:solidFill>
              <a:latin typeface="Times New Roman"/>
            </a:endParaRPr>
          </a:p>
          <a:p>
            <a:endParaRPr lang="ru-RU" dirty="0">
              <a:solidFill>
                <a:srgbClr val="002060"/>
              </a:solidFill>
            </a:endParaRPr>
          </a:p>
        </p:txBody>
      </p:sp>
    </p:spTree>
    <p:extLst>
      <p:ext uri="{BB962C8B-B14F-4D97-AF65-F5344CB8AC3E}">
        <p14:creationId xmlns:p14="http://schemas.microsoft.com/office/powerpoint/2010/main" val="417418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363272" cy="570053"/>
          </a:xfrm>
        </p:spPr>
        <p:txBody>
          <a:bodyPr>
            <a:noAutofit/>
          </a:bodyPr>
          <a:lstStyle/>
          <a:p>
            <a:pPr algn="ctr"/>
            <a:r>
              <a:rPr lang="ru-RU" sz="3600" dirty="0"/>
              <a:t>Структура КИМ </a:t>
            </a:r>
            <a:r>
              <a:rPr lang="ru-RU" sz="3600" dirty="0" smtClean="0"/>
              <a:t>ЕГЭ-2018  </a:t>
            </a:r>
            <a:r>
              <a:rPr lang="ru-RU" sz="3600" dirty="0"/>
              <a:t>по физике</a:t>
            </a:r>
          </a:p>
        </p:txBody>
      </p:sp>
      <p:sp>
        <p:nvSpPr>
          <p:cNvPr id="3" name="Текст 2"/>
          <p:cNvSpPr>
            <a:spLocks noGrp="1"/>
          </p:cNvSpPr>
          <p:nvPr>
            <p:ph type="body" sz="half" idx="2"/>
          </p:nvPr>
        </p:nvSpPr>
        <p:spPr>
          <a:xfrm>
            <a:off x="251521" y="692696"/>
            <a:ext cx="8892479" cy="6165304"/>
          </a:xfrm>
        </p:spPr>
        <p:txBody>
          <a:bodyPr>
            <a:normAutofit lnSpcReduction="10000"/>
          </a:bodyPr>
          <a:lstStyle/>
          <a:p>
            <a:pPr lvl="0" algn="ctr">
              <a:buClrTx/>
              <a:buSzTx/>
              <a:defRPr/>
            </a:pPr>
            <a:r>
              <a:rPr lang="ru-RU" sz="2800" b="1" kern="0" dirty="0">
                <a:solidFill>
                  <a:schemeClr val="bg1"/>
                </a:solidFill>
                <a:latin typeface="Times New Roman"/>
              </a:rPr>
              <a:t>Часть 1</a:t>
            </a:r>
            <a:r>
              <a:rPr lang="ru-RU" sz="2400" b="1" kern="0" dirty="0">
                <a:solidFill>
                  <a:srgbClr val="DFD6C3">
                    <a:lumMod val="25000"/>
                  </a:srgbClr>
                </a:solidFill>
                <a:latin typeface="Times New Roman"/>
              </a:rPr>
              <a:t> </a:t>
            </a:r>
          </a:p>
          <a:p>
            <a:pPr marL="342900" lvl="0" indent="-342900" algn="just">
              <a:buClrTx/>
              <a:buSzTx/>
              <a:buFont typeface="Wingdings" panose="05000000000000000000" pitchFamily="2" charset="2"/>
              <a:buChar char="q"/>
              <a:defRPr/>
            </a:pPr>
            <a:r>
              <a:rPr lang="ru-RU" sz="2400" b="1" kern="0" dirty="0">
                <a:solidFill>
                  <a:srgbClr val="DFD6C3">
                    <a:lumMod val="25000"/>
                  </a:srgbClr>
                </a:solidFill>
                <a:latin typeface="Times New Roman"/>
              </a:rPr>
              <a:t> </a:t>
            </a:r>
            <a:r>
              <a:rPr lang="ru-RU" sz="2400" b="1" kern="0" dirty="0" smtClean="0">
                <a:solidFill>
                  <a:srgbClr val="DFD6C3">
                    <a:lumMod val="25000"/>
                  </a:srgbClr>
                </a:solidFill>
                <a:latin typeface="Times New Roman"/>
              </a:rPr>
              <a:t>21 </a:t>
            </a:r>
            <a:r>
              <a:rPr lang="ru-RU" sz="2400" b="1" kern="0" dirty="0">
                <a:solidFill>
                  <a:srgbClr val="DFD6C3">
                    <a:lumMod val="25000"/>
                  </a:srgbClr>
                </a:solidFill>
                <a:latin typeface="Times New Roman"/>
              </a:rPr>
              <a:t>задания </a:t>
            </a:r>
            <a:r>
              <a:rPr lang="ru-RU" sz="2400" kern="0" dirty="0">
                <a:solidFill>
                  <a:srgbClr val="DFD6C3">
                    <a:lumMod val="25000"/>
                  </a:srgbClr>
                </a:solidFill>
                <a:latin typeface="Times New Roman"/>
              </a:rPr>
              <a:t>– </a:t>
            </a:r>
            <a:r>
              <a:rPr lang="ru-RU" sz="2400" kern="0" dirty="0" smtClean="0">
                <a:solidFill>
                  <a:srgbClr val="DFD6C3">
                    <a:lumMod val="25000"/>
                  </a:srgbClr>
                </a:solidFill>
                <a:latin typeface="Times New Roman"/>
              </a:rPr>
              <a:t>понятийный аппарат школьного курса физики:</a:t>
            </a:r>
            <a:endParaRPr lang="ru-RU" sz="2400" kern="0" dirty="0">
              <a:solidFill>
                <a:srgbClr val="DFD6C3">
                  <a:lumMod val="25000"/>
                </a:srgbClr>
              </a:solidFill>
              <a:latin typeface="Times New Roman"/>
            </a:endParaRPr>
          </a:p>
          <a:p>
            <a:pPr marL="742950" lvl="1" indent="-285750">
              <a:buClr>
                <a:srgbClr val="D69B80"/>
              </a:buClr>
              <a:buSzTx/>
              <a:buFont typeface="Wingdings" pitchFamily="2" charset="2"/>
              <a:buChar char="ü"/>
              <a:defRPr/>
            </a:pPr>
            <a:r>
              <a:rPr lang="ru-RU" sz="2400" kern="0" dirty="0">
                <a:solidFill>
                  <a:srgbClr val="DFD6C3">
                    <a:lumMod val="25000"/>
                  </a:srgbClr>
                </a:solidFill>
                <a:latin typeface="Times New Roman"/>
              </a:rPr>
              <a:t>механика – 7 </a:t>
            </a:r>
            <a:r>
              <a:rPr lang="ru-RU" sz="2400" kern="0" dirty="0" smtClean="0">
                <a:solidFill>
                  <a:srgbClr val="DFD6C3">
                    <a:lumMod val="25000"/>
                  </a:srgbClr>
                </a:solidFill>
                <a:latin typeface="Times New Roman"/>
              </a:rPr>
              <a:t>заданий        (</a:t>
            </a:r>
            <a:r>
              <a:rPr lang="ru-RU" sz="2400" kern="0" dirty="0" smtClean="0">
                <a:solidFill>
                  <a:srgbClr val="C00000"/>
                </a:solidFill>
                <a:latin typeface="Times New Roman"/>
              </a:rPr>
              <a:t>№№: 1 - 7</a:t>
            </a:r>
            <a:r>
              <a:rPr lang="ru-RU" sz="2400" kern="0" dirty="0" smtClean="0">
                <a:solidFill>
                  <a:srgbClr val="DFD6C3">
                    <a:lumMod val="25000"/>
                  </a:srgbClr>
                </a:solidFill>
                <a:latin typeface="Times New Roman"/>
              </a:rPr>
              <a:t>)</a:t>
            </a:r>
            <a:endParaRPr lang="ru-RU" sz="2400" kern="0" dirty="0">
              <a:solidFill>
                <a:srgbClr val="DFD6C3">
                  <a:lumMod val="25000"/>
                </a:srgbClr>
              </a:solidFill>
              <a:latin typeface="Times New Roman"/>
            </a:endParaRPr>
          </a:p>
          <a:p>
            <a:pPr marL="742950" lvl="1" indent="-285750">
              <a:buClr>
                <a:srgbClr val="D69B80"/>
              </a:buClr>
              <a:buSzTx/>
              <a:buFont typeface="Wingdings" pitchFamily="2" charset="2"/>
              <a:buChar char="ü"/>
              <a:defRPr/>
            </a:pPr>
            <a:r>
              <a:rPr lang="ru-RU" sz="2400" kern="0" dirty="0">
                <a:solidFill>
                  <a:srgbClr val="DFD6C3">
                    <a:lumMod val="25000"/>
                  </a:srgbClr>
                </a:solidFill>
                <a:latin typeface="Times New Roman"/>
              </a:rPr>
              <a:t>молекулярная физика – 5 заданий </a:t>
            </a:r>
            <a:r>
              <a:rPr lang="ru-RU" sz="2400" kern="0" dirty="0" smtClean="0">
                <a:solidFill>
                  <a:srgbClr val="DFD6C3">
                    <a:lumMod val="25000"/>
                  </a:srgbClr>
                </a:solidFill>
                <a:latin typeface="Times New Roman"/>
              </a:rPr>
              <a:t>  (</a:t>
            </a:r>
            <a:r>
              <a:rPr lang="ru-RU" sz="2400" kern="0" dirty="0" smtClean="0">
                <a:solidFill>
                  <a:srgbClr val="C00000"/>
                </a:solidFill>
                <a:latin typeface="Times New Roman"/>
              </a:rPr>
              <a:t>№№:  8 - 12</a:t>
            </a:r>
            <a:r>
              <a:rPr lang="ru-RU" sz="2400" kern="0" dirty="0" smtClean="0">
                <a:solidFill>
                  <a:srgbClr val="DFD6C3">
                    <a:lumMod val="25000"/>
                  </a:srgbClr>
                </a:solidFill>
                <a:latin typeface="Times New Roman"/>
              </a:rPr>
              <a:t>)</a:t>
            </a:r>
            <a:endParaRPr lang="ru-RU" sz="2400" kern="0" dirty="0">
              <a:solidFill>
                <a:srgbClr val="DFD6C3">
                  <a:lumMod val="25000"/>
                </a:srgbClr>
              </a:solidFill>
              <a:latin typeface="Times New Roman"/>
            </a:endParaRPr>
          </a:p>
          <a:p>
            <a:pPr marL="742950" lvl="1" indent="-285750">
              <a:buClr>
                <a:srgbClr val="D69B80"/>
              </a:buClr>
              <a:buSzTx/>
              <a:buFont typeface="Wingdings" pitchFamily="2" charset="2"/>
              <a:buChar char="ü"/>
              <a:defRPr/>
            </a:pPr>
            <a:r>
              <a:rPr lang="ru-RU" sz="2400" kern="0" dirty="0">
                <a:solidFill>
                  <a:srgbClr val="DFD6C3">
                    <a:lumMod val="25000"/>
                  </a:srgbClr>
                </a:solidFill>
                <a:latin typeface="Times New Roman"/>
              </a:rPr>
              <a:t>электродинамика – 6 заданий </a:t>
            </a:r>
            <a:r>
              <a:rPr lang="ru-RU" sz="2400" kern="0" dirty="0" smtClean="0">
                <a:solidFill>
                  <a:srgbClr val="DFD6C3">
                    <a:lumMod val="25000"/>
                  </a:srgbClr>
                </a:solidFill>
                <a:latin typeface="Times New Roman"/>
              </a:rPr>
              <a:t>  (</a:t>
            </a:r>
            <a:r>
              <a:rPr lang="ru-RU" sz="2400" kern="0" dirty="0" smtClean="0">
                <a:solidFill>
                  <a:srgbClr val="C00000"/>
                </a:solidFill>
                <a:latin typeface="Times New Roman"/>
              </a:rPr>
              <a:t>№№:  13 – 18</a:t>
            </a:r>
            <a:r>
              <a:rPr lang="ru-RU" sz="2400" kern="0" dirty="0" smtClean="0">
                <a:solidFill>
                  <a:srgbClr val="DFD6C3">
                    <a:lumMod val="25000"/>
                  </a:srgbClr>
                </a:solidFill>
                <a:latin typeface="Times New Roman"/>
              </a:rPr>
              <a:t>) </a:t>
            </a:r>
            <a:endParaRPr lang="ru-RU" sz="2400" kern="0" dirty="0">
              <a:solidFill>
                <a:srgbClr val="DFD6C3">
                  <a:lumMod val="25000"/>
                </a:srgbClr>
              </a:solidFill>
              <a:latin typeface="Times New Roman"/>
            </a:endParaRPr>
          </a:p>
          <a:p>
            <a:pPr marL="742950" lvl="1" indent="-285750">
              <a:buClr>
                <a:srgbClr val="D69B80"/>
              </a:buClr>
              <a:buSzTx/>
              <a:buFont typeface="Wingdings" pitchFamily="2" charset="2"/>
              <a:buChar char="ü"/>
              <a:defRPr/>
            </a:pPr>
            <a:r>
              <a:rPr lang="ru-RU" sz="2400" kern="0" dirty="0">
                <a:solidFill>
                  <a:srgbClr val="DFD6C3">
                    <a:lumMod val="25000"/>
                  </a:srgbClr>
                </a:solidFill>
                <a:latin typeface="Times New Roman"/>
              </a:rPr>
              <a:t>квантовая физика – </a:t>
            </a:r>
            <a:r>
              <a:rPr lang="ru-RU" sz="2400" kern="0" dirty="0" smtClean="0">
                <a:solidFill>
                  <a:srgbClr val="DFD6C3">
                    <a:lumMod val="25000"/>
                  </a:srgbClr>
                </a:solidFill>
                <a:latin typeface="Times New Roman"/>
              </a:rPr>
              <a:t>3 </a:t>
            </a:r>
            <a:r>
              <a:rPr lang="ru-RU" sz="2400" kern="0" dirty="0">
                <a:solidFill>
                  <a:srgbClr val="DFD6C3">
                    <a:lumMod val="25000"/>
                  </a:srgbClr>
                </a:solidFill>
                <a:latin typeface="Times New Roman"/>
              </a:rPr>
              <a:t>задания </a:t>
            </a:r>
            <a:r>
              <a:rPr lang="ru-RU" sz="2400" kern="0" dirty="0" smtClean="0">
                <a:solidFill>
                  <a:srgbClr val="DFD6C3">
                    <a:lumMod val="25000"/>
                  </a:srgbClr>
                </a:solidFill>
                <a:latin typeface="Times New Roman"/>
              </a:rPr>
              <a:t>  (</a:t>
            </a:r>
            <a:r>
              <a:rPr lang="ru-RU" sz="2400" kern="0" dirty="0" smtClean="0">
                <a:solidFill>
                  <a:srgbClr val="C00000"/>
                </a:solidFill>
                <a:latin typeface="Times New Roman"/>
              </a:rPr>
              <a:t>№№:  19 - 21</a:t>
            </a:r>
            <a:r>
              <a:rPr lang="ru-RU" sz="2400" kern="0" dirty="0" smtClean="0">
                <a:solidFill>
                  <a:srgbClr val="DFD6C3">
                    <a:lumMod val="25000"/>
                  </a:srgbClr>
                </a:solidFill>
                <a:latin typeface="Times New Roman"/>
              </a:rPr>
              <a:t>)</a:t>
            </a:r>
            <a:endParaRPr lang="ru-RU" sz="2400" kern="0" dirty="0">
              <a:solidFill>
                <a:srgbClr val="DFD6C3">
                  <a:lumMod val="25000"/>
                </a:srgbClr>
              </a:solidFill>
              <a:latin typeface="Times New Roman"/>
            </a:endParaRPr>
          </a:p>
          <a:p>
            <a:pPr marL="342900" lvl="0" indent="-342900">
              <a:buClrTx/>
              <a:buSzTx/>
              <a:buFont typeface="Wingdings" panose="05000000000000000000" pitchFamily="2" charset="2"/>
              <a:buChar char="q"/>
              <a:defRPr/>
            </a:pPr>
            <a:r>
              <a:rPr lang="ru-RU" sz="2400" b="1" kern="0" dirty="0">
                <a:solidFill>
                  <a:srgbClr val="DFD6C3">
                    <a:lumMod val="25000"/>
                  </a:srgbClr>
                </a:solidFill>
                <a:latin typeface="Times New Roman"/>
              </a:rPr>
              <a:t>2 задания </a:t>
            </a:r>
            <a:r>
              <a:rPr lang="ru-RU" sz="2400" kern="0" dirty="0">
                <a:solidFill>
                  <a:srgbClr val="DFD6C3">
                    <a:lumMod val="25000"/>
                  </a:srgbClr>
                </a:solidFill>
                <a:latin typeface="Times New Roman"/>
              </a:rPr>
              <a:t>– умения </a:t>
            </a:r>
            <a:r>
              <a:rPr lang="ru-RU" sz="2400" kern="0" dirty="0" smtClean="0">
                <a:solidFill>
                  <a:srgbClr val="DFD6C3">
                    <a:lumMod val="25000"/>
                  </a:srgbClr>
                </a:solidFill>
                <a:latin typeface="Times New Roman"/>
              </a:rPr>
              <a:t>проводить измерения </a:t>
            </a:r>
            <a:r>
              <a:rPr lang="ru-RU" sz="2400" kern="0" dirty="0">
                <a:solidFill>
                  <a:srgbClr val="DFD6C3">
                    <a:lumMod val="25000"/>
                  </a:srgbClr>
                </a:solidFill>
                <a:latin typeface="Times New Roman"/>
              </a:rPr>
              <a:t>и опыты </a:t>
            </a:r>
            <a:r>
              <a:rPr lang="ru-RU" sz="2400" kern="0" dirty="0" smtClean="0">
                <a:solidFill>
                  <a:srgbClr val="DFD6C3">
                    <a:lumMod val="25000"/>
                  </a:srgbClr>
                </a:solidFill>
                <a:latin typeface="Times New Roman"/>
              </a:rPr>
              <a:t>(</a:t>
            </a:r>
            <a:r>
              <a:rPr lang="ru-RU" sz="2400" kern="0" dirty="0" smtClean="0">
                <a:solidFill>
                  <a:srgbClr val="C00000"/>
                </a:solidFill>
                <a:latin typeface="Times New Roman"/>
              </a:rPr>
              <a:t>№: 22-23</a:t>
            </a:r>
            <a:r>
              <a:rPr lang="ru-RU" sz="2400" kern="0" dirty="0" smtClean="0">
                <a:solidFill>
                  <a:srgbClr val="DFD6C3">
                    <a:lumMod val="25000"/>
                  </a:srgbClr>
                </a:solidFill>
                <a:latin typeface="Times New Roman"/>
              </a:rPr>
              <a:t>)</a:t>
            </a:r>
          </a:p>
          <a:p>
            <a:pPr marL="342900" lvl="0" indent="-342900">
              <a:buClrTx/>
              <a:buSzTx/>
              <a:buFont typeface="Wingdings" panose="05000000000000000000" pitchFamily="2" charset="2"/>
              <a:buChar char="q"/>
              <a:defRPr/>
            </a:pPr>
            <a:r>
              <a:rPr lang="ru-RU" sz="2400" b="1" kern="0" dirty="0" smtClean="0">
                <a:solidFill>
                  <a:srgbClr val="DFD6C3">
                    <a:lumMod val="25000"/>
                  </a:srgbClr>
                </a:solidFill>
                <a:latin typeface="Times New Roman"/>
              </a:rPr>
              <a:t>1 задание </a:t>
            </a:r>
            <a:r>
              <a:rPr lang="ru-RU" sz="2400" kern="0" dirty="0" smtClean="0">
                <a:solidFill>
                  <a:srgbClr val="0070C0"/>
                </a:solidFill>
                <a:latin typeface="Times New Roman"/>
              </a:rPr>
              <a:t>по элементам астрофизике  </a:t>
            </a:r>
            <a:r>
              <a:rPr lang="ru-RU" sz="2400" kern="0" dirty="0" smtClean="0">
                <a:solidFill>
                  <a:srgbClr val="DFD6C3">
                    <a:lumMod val="25000"/>
                  </a:srgbClr>
                </a:solidFill>
                <a:latin typeface="Times New Roman"/>
              </a:rPr>
              <a:t>(</a:t>
            </a:r>
            <a:r>
              <a:rPr lang="ru-RU" sz="2400" b="1" kern="0" dirty="0" smtClean="0">
                <a:solidFill>
                  <a:srgbClr val="C00000"/>
                </a:solidFill>
                <a:latin typeface="Times New Roman"/>
              </a:rPr>
              <a:t>№: 24</a:t>
            </a:r>
            <a:r>
              <a:rPr lang="ru-RU" sz="2400" kern="0" dirty="0" smtClean="0">
                <a:solidFill>
                  <a:srgbClr val="DFD6C3">
                    <a:lumMod val="25000"/>
                  </a:srgbClr>
                </a:solidFill>
                <a:latin typeface="Times New Roman"/>
              </a:rPr>
              <a:t>)</a:t>
            </a:r>
            <a:endParaRPr lang="ru-RU" sz="2400" b="1" kern="0" dirty="0">
              <a:solidFill>
                <a:srgbClr val="DFD6C3">
                  <a:lumMod val="25000"/>
                </a:srgbClr>
              </a:solidFill>
              <a:latin typeface="Times New Roman"/>
            </a:endParaRPr>
          </a:p>
          <a:p>
            <a:pPr lvl="0" algn="ctr">
              <a:buClrTx/>
              <a:buSzTx/>
              <a:defRPr/>
            </a:pPr>
            <a:r>
              <a:rPr lang="ru-RU" sz="2800" b="1" kern="0" dirty="0" smtClean="0">
                <a:solidFill>
                  <a:schemeClr val="bg1"/>
                </a:solidFill>
                <a:latin typeface="Times New Roman"/>
              </a:rPr>
              <a:t>Часть </a:t>
            </a:r>
            <a:r>
              <a:rPr lang="ru-RU" sz="2800" b="1" kern="0" dirty="0">
                <a:solidFill>
                  <a:schemeClr val="bg1"/>
                </a:solidFill>
                <a:latin typeface="Times New Roman"/>
              </a:rPr>
              <a:t>2</a:t>
            </a:r>
          </a:p>
          <a:p>
            <a:pPr lvl="0" algn="ctr">
              <a:buClrTx/>
              <a:buSzTx/>
              <a:defRPr/>
            </a:pPr>
            <a:r>
              <a:rPr lang="ru-RU" sz="2400" b="1" kern="0" dirty="0">
                <a:solidFill>
                  <a:srgbClr val="FF0000"/>
                </a:solidFill>
                <a:latin typeface="Times New Roman"/>
              </a:rPr>
              <a:t>Решение задач</a:t>
            </a:r>
          </a:p>
          <a:p>
            <a:pPr marL="342900" lvl="0" indent="-342900">
              <a:buClrTx/>
              <a:buSzTx/>
              <a:buFont typeface="Wingdings" panose="05000000000000000000" pitchFamily="2" charset="2"/>
              <a:buChar char="q"/>
              <a:defRPr/>
            </a:pPr>
            <a:r>
              <a:rPr lang="ru-RU" sz="2400" b="1" kern="0" dirty="0">
                <a:solidFill>
                  <a:srgbClr val="DFD6C3">
                    <a:lumMod val="25000"/>
                  </a:srgbClr>
                </a:solidFill>
                <a:latin typeface="Times New Roman"/>
              </a:rPr>
              <a:t>3 задания </a:t>
            </a:r>
            <a:r>
              <a:rPr lang="ru-RU" sz="2400" kern="0" dirty="0">
                <a:solidFill>
                  <a:srgbClr val="DFD6C3">
                    <a:lumMod val="25000"/>
                  </a:srgbClr>
                </a:solidFill>
                <a:latin typeface="Times New Roman"/>
              </a:rPr>
              <a:t>– расчетные задачи с кратким </a:t>
            </a:r>
            <a:r>
              <a:rPr lang="ru-RU" sz="2400" kern="0" dirty="0" smtClean="0">
                <a:solidFill>
                  <a:srgbClr val="DFD6C3">
                    <a:lumMod val="25000"/>
                  </a:srgbClr>
                </a:solidFill>
                <a:latin typeface="Times New Roman"/>
              </a:rPr>
              <a:t>ответом (</a:t>
            </a:r>
            <a:r>
              <a:rPr lang="ru-RU" sz="2400" kern="0" dirty="0" smtClean="0">
                <a:solidFill>
                  <a:srgbClr val="C00000"/>
                </a:solidFill>
                <a:latin typeface="Times New Roman"/>
              </a:rPr>
              <a:t>№№: 25-27</a:t>
            </a:r>
            <a:r>
              <a:rPr lang="ru-RU" sz="2400" kern="0" dirty="0" smtClean="0">
                <a:solidFill>
                  <a:srgbClr val="DFD6C3">
                    <a:lumMod val="25000"/>
                  </a:srgbClr>
                </a:solidFill>
                <a:latin typeface="Times New Roman"/>
              </a:rPr>
              <a:t>)</a:t>
            </a:r>
          </a:p>
          <a:p>
            <a:pPr lvl="0" algn="ctr">
              <a:buClrTx/>
              <a:buSzTx/>
              <a:defRPr/>
            </a:pPr>
            <a:r>
              <a:rPr lang="ru-RU" sz="2400" u="sng" kern="0" dirty="0" smtClean="0">
                <a:solidFill>
                  <a:srgbClr val="FF0000"/>
                </a:solidFill>
                <a:latin typeface="Times New Roman"/>
              </a:rPr>
              <a:t>Задачи с развернутым ответом</a:t>
            </a:r>
            <a:endParaRPr lang="ru-RU" sz="2400" u="sng" kern="0" dirty="0">
              <a:solidFill>
                <a:srgbClr val="FF0000"/>
              </a:solidFill>
              <a:latin typeface="Times New Roman"/>
            </a:endParaRPr>
          </a:p>
          <a:p>
            <a:pPr marL="342900" lvl="0" indent="-342900">
              <a:buClrTx/>
              <a:buSzTx/>
              <a:buFont typeface="Wingdings" panose="05000000000000000000" pitchFamily="2" charset="2"/>
              <a:buChar char="q"/>
              <a:defRPr/>
            </a:pPr>
            <a:r>
              <a:rPr lang="ru-RU" sz="2400" b="1" kern="0" dirty="0">
                <a:solidFill>
                  <a:srgbClr val="DFD6C3">
                    <a:lumMod val="25000"/>
                  </a:srgbClr>
                </a:solidFill>
                <a:latin typeface="Times New Roman"/>
              </a:rPr>
              <a:t>1 задание </a:t>
            </a:r>
            <a:r>
              <a:rPr lang="ru-RU" sz="2400" kern="0" dirty="0">
                <a:solidFill>
                  <a:srgbClr val="DFD6C3">
                    <a:lumMod val="25000"/>
                  </a:srgbClr>
                </a:solidFill>
                <a:latin typeface="Times New Roman"/>
              </a:rPr>
              <a:t>– качественная задача </a:t>
            </a:r>
            <a:r>
              <a:rPr lang="ru-RU" sz="2400" kern="0" dirty="0" smtClean="0">
                <a:solidFill>
                  <a:srgbClr val="DFD6C3">
                    <a:lumMod val="25000"/>
                  </a:srgbClr>
                </a:solidFill>
                <a:latin typeface="Times New Roman"/>
              </a:rPr>
              <a:t>  </a:t>
            </a:r>
            <a:r>
              <a:rPr lang="ru-RU" sz="2400" kern="0" dirty="0" smtClean="0">
                <a:solidFill>
                  <a:srgbClr val="C00000"/>
                </a:solidFill>
                <a:latin typeface="Times New Roman"/>
              </a:rPr>
              <a:t>№ 28</a:t>
            </a:r>
            <a:endParaRPr lang="ru-RU" sz="2400" kern="0" dirty="0">
              <a:solidFill>
                <a:srgbClr val="C00000"/>
              </a:solidFill>
              <a:latin typeface="Times New Roman"/>
            </a:endParaRPr>
          </a:p>
          <a:p>
            <a:pPr marL="342900" lvl="0" indent="-342900">
              <a:buClrTx/>
              <a:buSzTx/>
              <a:buFont typeface="Wingdings" panose="05000000000000000000" pitchFamily="2" charset="2"/>
              <a:buChar char="q"/>
              <a:defRPr/>
            </a:pPr>
            <a:r>
              <a:rPr lang="ru-RU" sz="2400" b="1" kern="0" dirty="0">
                <a:solidFill>
                  <a:srgbClr val="DFD6C3">
                    <a:lumMod val="25000"/>
                  </a:srgbClr>
                </a:solidFill>
                <a:latin typeface="Times New Roman"/>
              </a:rPr>
              <a:t>4 задания </a:t>
            </a:r>
            <a:r>
              <a:rPr lang="ru-RU" sz="2400" kern="0" dirty="0">
                <a:solidFill>
                  <a:srgbClr val="DFD6C3">
                    <a:lumMod val="25000"/>
                  </a:srgbClr>
                </a:solidFill>
                <a:latin typeface="Times New Roman"/>
              </a:rPr>
              <a:t>– расчетные </a:t>
            </a:r>
            <a:r>
              <a:rPr lang="ru-RU" sz="2400" kern="0" dirty="0" smtClean="0">
                <a:solidFill>
                  <a:srgbClr val="DFD6C3">
                    <a:lumMod val="25000"/>
                  </a:srgbClr>
                </a:solidFill>
                <a:latin typeface="Times New Roman"/>
              </a:rPr>
              <a:t>задачи    </a:t>
            </a:r>
            <a:r>
              <a:rPr lang="ru-RU" sz="2400" kern="0" dirty="0" smtClean="0">
                <a:solidFill>
                  <a:srgbClr val="C00000"/>
                </a:solidFill>
                <a:latin typeface="Times New Roman"/>
              </a:rPr>
              <a:t>№№:  29 - 32</a:t>
            </a:r>
            <a:endParaRPr lang="ru-RU" sz="2400" kern="0" dirty="0">
              <a:solidFill>
                <a:srgbClr val="C00000"/>
              </a:solidFill>
              <a:latin typeface="Times New Roman"/>
            </a:endParaRPr>
          </a:p>
          <a:p>
            <a:endParaRPr lang="ru-RU" dirty="0">
              <a:solidFill>
                <a:srgbClr val="002060"/>
              </a:solidFill>
            </a:endParaRPr>
          </a:p>
        </p:txBody>
      </p:sp>
    </p:spTree>
    <p:extLst>
      <p:ext uri="{BB962C8B-B14F-4D97-AF65-F5344CB8AC3E}">
        <p14:creationId xmlns:p14="http://schemas.microsoft.com/office/powerpoint/2010/main" val="1217377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363272" cy="576064"/>
          </a:xfrm>
        </p:spPr>
        <p:txBody>
          <a:bodyPr>
            <a:noAutofit/>
          </a:bodyPr>
          <a:lstStyle/>
          <a:p>
            <a:pPr algn="ctr"/>
            <a:r>
              <a:rPr lang="ru-RU" sz="3600" dirty="0" smtClean="0"/>
              <a:t>Часть 1.  Структура по форме</a:t>
            </a:r>
            <a:endParaRPr lang="ru-RU" sz="3600" dirty="0"/>
          </a:p>
        </p:txBody>
      </p:sp>
      <p:sp>
        <p:nvSpPr>
          <p:cNvPr id="3" name="Текст 2"/>
          <p:cNvSpPr>
            <a:spLocks noGrp="1"/>
          </p:cNvSpPr>
          <p:nvPr>
            <p:ph type="body" sz="half" idx="2"/>
          </p:nvPr>
        </p:nvSpPr>
        <p:spPr>
          <a:xfrm>
            <a:off x="179512" y="692696"/>
            <a:ext cx="8712967" cy="5904656"/>
          </a:xfrm>
          <a:ln>
            <a:solidFill>
              <a:schemeClr val="tx1">
                <a:alpha val="6000"/>
              </a:schemeClr>
            </a:solidFill>
          </a:ln>
        </p:spPr>
        <p:txBody>
          <a:bodyPr>
            <a:noAutofit/>
          </a:bodyPr>
          <a:lstStyle/>
          <a:p>
            <a:pPr eaLnBrk="1" hangingPunct="1">
              <a:lnSpc>
                <a:spcPct val="90000"/>
              </a:lnSpc>
              <a:buClrTx/>
              <a:buSzTx/>
            </a:pPr>
            <a:r>
              <a:rPr lang="ru-RU" altLang="ru-RU" sz="2800" u="sng" kern="0" dirty="0" smtClean="0">
                <a:solidFill>
                  <a:schemeClr val="bg1"/>
                </a:solidFill>
                <a:latin typeface="Times New Roman"/>
              </a:rPr>
              <a:t>Примеры заданий</a:t>
            </a:r>
            <a:r>
              <a:rPr lang="ru-RU" altLang="ru-RU" sz="2400" kern="0" dirty="0" smtClean="0">
                <a:solidFill>
                  <a:srgbClr val="000000"/>
                </a:solidFill>
                <a:latin typeface="Times New Roman"/>
              </a:rPr>
              <a:t> </a:t>
            </a:r>
            <a:r>
              <a:rPr lang="ru-RU" altLang="ru-RU" sz="2400" kern="0" dirty="0" smtClean="0">
                <a:solidFill>
                  <a:schemeClr val="accent2">
                    <a:lumMod val="50000"/>
                  </a:schemeClr>
                </a:solidFill>
                <a:latin typeface="Times New Roman"/>
              </a:rPr>
              <a:t>с выбором </a:t>
            </a:r>
            <a:r>
              <a:rPr lang="ru-RU" altLang="ru-RU" sz="2400" kern="0" dirty="0" smtClean="0">
                <a:solidFill>
                  <a:schemeClr val="bg1"/>
                </a:solidFill>
                <a:latin typeface="Times New Roman"/>
              </a:rPr>
              <a:t>одного верного </a:t>
            </a:r>
            <a:r>
              <a:rPr lang="ru-RU" altLang="ru-RU" sz="2400" kern="0" dirty="0" smtClean="0">
                <a:solidFill>
                  <a:schemeClr val="accent2">
                    <a:lumMod val="50000"/>
                  </a:schemeClr>
                </a:solidFill>
                <a:latin typeface="Times New Roman"/>
              </a:rPr>
              <a:t>ответа</a:t>
            </a:r>
          </a:p>
          <a:p>
            <a:pPr eaLnBrk="1" hangingPunct="1">
              <a:lnSpc>
                <a:spcPct val="90000"/>
              </a:lnSpc>
              <a:buClrTx/>
              <a:buSzTx/>
            </a:pPr>
            <a:r>
              <a:rPr lang="ru-RU" altLang="ru-RU" sz="2400" kern="0" dirty="0" smtClean="0">
                <a:solidFill>
                  <a:schemeClr val="bg1"/>
                </a:solidFill>
                <a:latin typeface="Times New Roman"/>
              </a:rPr>
              <a:t>№ 1.</a:t>
            </a:r>
            <a:r>
              <a:rPr lang="ru-RU" altLang="ru-RU" sz="2400" kern="0" dirty="0" smtClean="0">
                <a:solidFill>
                  <a:srgbClr val="000000"/>
                </a:solidFill>
                <a:latin typeface="Times New Roman"/>
              </a:rPr>
              <a:t> На рисунке приведён график </a:t>
            </a:r>
            <a:r>
              <a:rPr lang="ru-RU" altLang="ru-RU" sz="2400" kern="0" dirty="0" err="1" smtClean="0">
                <a:solidFill>
                  <a:srgbClr val="000000"/>
                </a:solidFill>
                <a:latin typeface="Times New Roman"/>
              </a:rPr>
              <a:t>зависи</a:t>
            </a:r>
            <a:r>
              <a:rPr lang="ru-RU" altLang="ru-RU" sz="2400" kern="0" dirty="0" smtClean="0">
                <a:solidFill>
                  <a:srgbClr val="000000"/>
                </a:solidFill>
                <a:latin typeface="Times New Roman"/>
              </a:rPr>
              <a:t>-</a:t>
            </a:r>
          </a:p>
          <a:p>
            <a:pPr eaLnBrk="1" hangingPunct="1">
              <a:lnSpc>
                <a:spcPct val="90000"/>
              </a:lnSpc>
              <a:buClrTx/>
              <a:buSzTx/>
            </a:pPr>
            <a:r>
              <a:rPr lang="ru-RU" altLang="ru-RU" sz="2400" kern="0" dirty="0" smtClean="0">
                <a:solidFill>
                  <a:srgbClr val="000000"/>
                </a:solidFill>
                <a:latin typeface="Times New Roman"/>
              </a:rPr>
              <a:t>мости  проекции скорости тела </a:t>
            </a:r>
            <a:r>
              <a:rPr lang="ru-RU" altLang="ru-RU" sz="2400" b="1" i="1" kern="0" dirty="0" smtClean="0">
                <a:solidFill>
                  <a:srgbClr val="000000"/>
                </a:solidFill>
                <a:latin typeface="Times New Roman"/>
              </a:rPr>
              <a:t>vₓ</a:t>
            </a:r>
            <a:r>
              <a:rPr lang="ru-RU" altLang="ru-RU" sz="2400" kern="0" dirty="0" smtClean="0">
                <a:solidFill>
                  <a:srgbClr val="000000"/>
                </a:solidFill>
                <a:latin typeface="Times New Roman"/>
              </a:rPr>
              <a:t> от </a:t>
            </a:r>
          </a:p>
          <a:p>
            <a:pPr eaLnBrk="1" hangingPunct="1">
              <a:lnSpc>
                <a:spcPct val="90000"/>
              </a:lnSpc>
              <a:buClrTx/>
              <a:buSzTx/>
            </a:pPr>
            <a:r>
              <a:rPr lang="ru-RU" altLang="ru-RU" sz="2400" kern="0" dirty="0" smtClean="0">
                <a:solidFill>
                  <a:srgbClr val="000000"/>
                </a:solidFill>
                <a:latin typeface="Times New Roman"/>
              </a:rPr>
              <a:t>времени.</a:t>
            </a:r>
          </a:p>
          <a:p>
            <a:pPr eaLnBrk="1" hangingPunct="1">
              <a:lnSpc>
                <a:spcPct val="90000"/>
              </a:lnSpc>
              <a:buClrTx/>
              <a:buSzTx/>
            </a:pPr>
            <a:endParaRPr lang="ru-RU" altLang="ru-RU" sz="2400" kern="0" dirty="0" smtClean="0">
              <a:solidFill>
                <a:srgbClr val="000000"/>
              </a:solidFill>
              <a:latin typeface="Times New Roman"/>
            </a:endParaRPr>
          </a:p>
          <a:p>
            <a:pPr eaLnBrk="1" hangingPunct="1">
              <a:lnSpc>
                <a:spcPct val="90000"/>
              </a:lnSpc>
              <a:buClrTx/>
              <a:buSzTx/>
            </a:pPr>
            <a:endParaRPr lang="ru-RU" altLang="ru-RU" sz="2400" kern="0" dirty="0" smtClean="0">
              <a:solidFill>
                <a:srgbClr val="000000"/>
              </a:solidFill>
              <a:latin typeface="Times New Roman"/>
            </a:endParaRPr>
          </a:p>
          <a:p>
            <a:pPr eaLnBrk="1" hangingPunct="1">
              <a:lnSpc>
                <a:spcPct val="90000"/>
              </a:lnSpc>
              <a:buClrTx/>
              <a:buSzTx/>
            </a:pPr>
            <a:r>
              <a:rPr lang="ru-RU" altLang="ru-RU" sz="2400" kern="0" dirty="0" smtClean="0">
                <a:solidFill>
                  <a:srgbClr val="000000"/>
                </a:solidFill>
                <a:latin typeface="Times New Roman"/>
              </a:rPr>
              <a:t>График </a:t>
            </a:r>
            <a:r>
              <a:rPr lang="ru-RU" altLang="ru-RU" sz="2400" kern="0" dirty="0">
                <a:solidFill>
                  <a:srgbClr val="000000"/>
                </a:solidFill>
                <a:latin typeface="Times New Roman"/>
              </a:rPr>
              <a:t>зависимости от времени проекции ускорения этого тела  </a:t>
            </a:r>
            <a:r>
              <a:rPr lang="ru-RU" altLang="ru-RU" sz="2400" b="1" i="1" kern="0" dirty="0">
                <a:solidFill>
                  <a:srgbClr val="000000"/>
                </a:solidFill>
                <a:latin typeface="Times New Roman"/>
              </a:rPr>
              <a:t>аₓ</a:t>
            </a:r>
            <a:r>
              <a:rPr lang="ru-RU" altLang="ru-RU" sz="2400" kern="0" dirty="0">
                <a:solidFill>
                  <a:srgbClr val="000000"/>
                </a:solidFill>
                <a:latin typeface="Times New Roman"/>
              </a:rPr>
              <a:t> в интервале времени от 0 до 10 с  совпадает с графиком</a:t>
            </a:r>
          </a:p>
          <a:p>
            <a:pPr eaLnBrk="1" hangingPunct="1">
              <a:lnSpc>
                <a:spcPct val="90000"/>
              </a:lnSpc>
              <a:buClrTx/>
              <a:buSzTx/>
            </a:pPr>
            <a:r>
              <a:rPr lang="ru-RU" altLang="ru-RU" sz="2400" kern="0" dirty="0">
                <a:solidFill>
                  <a:srgbClr val="000000"/>
                </a:solidFill>
                <a:latin typeface="Times New Roman"/>
              </a:rPr>
              <a:t> </a:t>
            </a:r>
          </a:p>
          <a:p>
            <a:pPr eaLnBrk="1" hangingPunct="1">
              <a:lnSpc>
                <a:spcPct val="90000"/>
              </a:lnSpc>
              <a:buClrTx/>
              <a:buSzTx/>
            </a:pPr>
            <a:endParaRPr lang="ru-RU" altLang="ru-RU" sz="2400" kern="0" dirty="0">
              <a:solidFill>
                <a:srgbClr val="000000"/>
              </a:solidFill>
              <a:latin typeface="Times New Roman"/>
            </a:endParaRPr>
          </a:p>
          <a:p>
            <a:pPr eaLnBrk="1" hangingPunct="1">
              <a:lnSpc>
                <a:spcPct val="90000"/>
              </a:lnSpc>
              <a:buClrTx/>
              <a:buSzTx/>
            </a:pPr>
            <a:endParaRPr lang="ru-RU" altLang="ru-RU" sz="2400" kern="0" dirty="0" smtClean="0">
              <a:solidFill>
                <a:srgbClr val="000000"/>
              </a:solidFill>
              <a:latin typeface="Times New Roman"/>
            </a:endParaRPr>
          </a:p>
          <a:p>
            <a:pPr eaLnBrk="1" hangingPunct="1">
              <a:lnSpc>
                <a:spcPct val="90000"/>
              </a:lnSpc>
              <a:buClrTx/>
              <a:buSzTx/>
            </a:pPr>
            <a:endParaRPr lang="ru-RU" altLang="ru-RU" sz="2400" kern="0" dirty="0">
              <a:solidFill>
                <a:srgbClr val="000000"/>
              </a:solidFill>
              <a:latin typeface="Times New Roman"/>
            </a:endParaRPr>
          </a:p>
          <a:p>
            <a:pPr eaLnBrk="1" hangingPunct="1">
              <a:lnSpc>
                <a:spcPct val="90000"/>
              </a:lnSpc>
              <a:buClrTx/>
              <a:buSzTx/>
            </a:pPr>
            <a:r>
              <a:rPr lang="ru-RU" altLang="ru-RU" sz="2400" kern="0" dirty="0" smtClean="0">
                <a:solidFill>
                  <a:srgbClr val="000000"/>
                </a:solidFill>
                <a:latin typeface="Times New Roman"/>
              </a:rPr>
              <a:t>                                                                                          </a:t>
            </a:r>
          </a:p>
          <a:p>
            <a:pPr eaLnBrk="1" hangingPunct="1">
              <a:lnSpc>
                <a:spcPct val="90000"/>
              </a:lnSpc>
              <a:buClrTx/>
              <a:buSzTx/>
            </a:pPr>
            <a:r>
              <a:rPr lang="ru-RU" altLang="ru-RU" sz="2400" kern="0" dirty="0" smtClean="0">
                <a:solidFill>
                  <a:srgbClr val="000000"/>
                </a:solidFill>
                <a:latin typeface="Times New Roman"/>
              </a:rPr>
              <a:t>                                                                  Ответ:   </a:t>
            </a:r>
            <a:endParaRPr lang="ru-RU" altLang="ru-RU" sz="2400" kern="0" dirty="0">
              <a:solidFill>
                <a:srgbClr val="000000"/>
              </a:solidFill>
              <a:latin typeface="Times New Roman"/>
            </a:endParaRPr>
          </a:p>
          <a:p>
            <a:pPr eaLnBrk="1" hangingPunct="1">
              <a:lnSpc>
                <a:spcPct val="90000"/>
              </a:lnSpc>
              <a:buClrTx/>
              <a:buSzTx/>
            </a:pPr>
            <a:endParaRPr lang="ru-RU" altLang="ru-RU" sz="2400" kern="0" dirty="0" smtClean="0">
              <a:solidFill>
                <a:srgbClr val="000000"/>
              </a:solidFill>
              <a:latin typeface="Times New Roman"/>
            </a:endParaRPr>
          </a:p>
          <a:p>
            <a:pPr lvl="0" eaLnBrk="1" hangingPunct="1">
              <a:lnSpc>
                <a:spcPct val="90000"/>
              </a:lnSpc>
              <a:buClrTx/>
              <a:buSzTx/>
            </a:pPr>
            <a:endParaRPr lang="ru-RU" altLang="ru-RU" sz="2400" kern="0" dirty="0">
              <a:solidFill>
                <a:srgbClr val="000000"/>
              </a:solidFill>
              <a:latin typeface="Times New Roman"/>
            </a:endParaRPr>
          </a:p>
          <a:p>
            <a:pPr marL="342900" lvl="0" indent="-342900" eaLnBrk="1" hangingPunct="1">
              <a:lnSpc>
                <a:spcPct val="90000"/>
              </a:lnSpc>
              <a:buClrTx/>
              <a:buSzTx/>
              <a:buFont typeface="Wingdings" pitchFamily="2" charset="2"/>
              <a:buChar char="q"/>
            </a:pPr>
            <a:endParaRPr lang="ru-RU" altLang="ru-RU" sz="2400" kern="0" dirty="0" smtClean="0">
              <a:solidFill>
                <a:srgbClr val="000000"/>
              </a:solidFill>
              <a:latin typeface="Times New Roman"/>
            </a:endParaRPr>
          </a:p>
          <a:p>
            <a:pPr marL="342900" lvl="0" indent="-342900" eaLnBrk="1" hangingPunct="1">
              <a:lnSpc>
                <a:spcPct val="90000"/>
              </a:lnSpc>
              <a:buClrTx/>
              <a:buSzTx/>
              <a:buFont typeface="Wingdings" pitchFamily="2" charset="2"/>
              <a:buChar char="q"/>
            </a:pPr>
            <a:endParaRPr lang="ru-RU" altLang="ru-RU" sz="2400" kern="0" dirty="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endParaRPr lang="ru-RU" sz="2400" dirty="0">
              <a:solidFill>
                <a:srgbClr val="002060"/>
              </a:solidFill>
            </a:endParaRPr>
          </a:p>
        </p:txBody>
      </p:sp>
      <p:pic>
        <p:nvPicPr>
          <p:cNvPr id="5" name="Рисунок 4"/>
          <p:cNvPicPr/>
          <p:nvPr/>
        </p:nvPicPr>
        <p:blipFill>
          <a:blip r:embed="rId2"/>
          <a:stretch>
            <a:fillRect/>
          </a:stretch>
        </p:blipFill>
        <p:spPr>
          <a:xfrm>
            <a:off x="5857586" y="1268760"/>
            <a:ext cx="3168352" cy="1909388"/>
          </a:xfrm>
          <a:prstGeom prst="rect">
            <a:avLst/>
          </a:prstGeom>
        </p:spPr>
      </p:pic>
      <p:pic>
        <p:nvPicPr>
          <p:cNvPr id="6" name="Рисунок 5"/>
          <p:cNvPicPr/>
          <p:nvPr/>
        </p:nvPicPr>
        <p:blipFill>
          <a:blip r:embed="rId3"/>
          <a:stretch>
            <a:fillRect/>
          </a:stretch>
        </p:blipFill>
        <p:spPr>
          <a:xfrm>
            <a:off x="467544" y="3861048"/>
            <a:ext cx="4516780" cy="2736304"/>
          </a:xfrm>
          <a:prstGeom prst="rect">
            <a:avLst/>
          </a:prstGeom>
        </p:spPr>
      </p:pic>
      <p:sp>
        <p:nvSpPr>
          <p:cNvPr id="7" name="Поле 4"/>
          <p:cNvSpPr txBox="1"/>
          <p:nvPr/>
        </p:nvSpPr>
        <p:spPr>
          <a:xfrm>
            <a:off x="6156176" y="5737648"/>
            <a:ext cx="493497" cy="67994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pPr>
            <a:r>
              <a:rPr lang="ru-RU" sz="2400" dirty="0">
                <a:effectLst/>
                <a:ea typeface="Calibri"/>
                <a:cs typeface="Times New Roman"/>
              </a:rPr>
              <a:t>2</a:t>
            </a:r>
          </a:p>
        </p:txBody>
      </p:sp>
    </p:spTree>
    <p:extLst>
      <p:ext uri="{BB962C8B-B14F-4D97-AF65-F5344CB8AC3E}">
        <p14:creationId xmlns:p14="http://schemas.microsoft.com/office/powerpoint/2010/main" val="346854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363272" cy="576064"/>
          </a:xfrm>
        </p:spPr>
        <p:txBody>
          <a:bodyPr>
            <a:noAutofit/>
          </a:bodyPr>
          <a:lstStyle/>
          <a:p>
            <a:pPr algn="ctr"/>
            <a:r>
              <a:rPr lang="ru-RU" sz="3600" dirty="0" smtClean="0"/>
              <a:t>Часть 1.  Структура по форме</a:t>
            </a:r>
            <a:endParaRPr lang="ru-RU" sz="3600" dirty="0"/>
          </a:p>
        </p:txBody>
      </p:sp>
      <p:sp>
        <p:nvSpPr>
          <p:cNvPr id="3" name="Текст 2"/>
          <p:cNvSpPr>
            <a:spLocks noGrp="1"/>
          </p:cNvSpPr>
          <p:nvPr>
            <p:ph type="body" sz="half" idx="2"/>
          </p:nvPr>
        </p:nvSpPr>
        <p:spPr>
          <a:xfrm>
            <a:off x="179512" y="692695"/>
            <a:ext cx="8712967" cy="5999935"/>
          </a:xfrm>
          <a:ln>
            <a:solidFill>
              <a:schemeClr val="tx1">
                <a:alpha val="6000"/>
              </a:schemeClr>
            </a:solidFill>
          </a:ln>
        </p:spPr>
        <p:txBody>
          <a:bodyPr>
            <a:noAutofit/>
          </a:bodyPr>
          <a:lstStyle/>
          <a:p>
            <a:pPr eaLnBrk="1" hangingPunct="1">
              <a:lnSpc>
                <a:spcPct val="90000"/>
              </a:lnSpc>
              <a:buClrTx/>
              <a:buSzTx/>
            </a:pPr>
            <a:r>
              <a:rPr lang="ru-RU" altLang="ru-RU" sz="2800" u="sng" kern="0" dirty="0" smtClean="0">
                <a:solidFill>
                  <a:schemeClr val="bg1"/>
                </a:solidFill>
                <a:latin typeface="Times New Roman"/>
              </a:rPr>
              <a:t>Примеры заданий</a:t>
            </a:r>
            <a:r>
              <a:rPr lang="ru-RU" altLang="ru-RU" sz="2400" kern="0" dirty="0" smtClean="0">
                <a:solidFill>
                  <a:srgbClr val="000000"/>
                </a:solidFill>
                <a:latin typeface="Times New Roman"/>
              </a:rPr>
              <a:t> </a:t>
            </a:r>
            <a:r>
              <a:rPr lang="ru-RU" altLang="ru-RU" sz="2400" kern="0" dirty="0" smtClean="0">
                <a:solidFill>
                  <a:schemeClr val="accent2">
                    <a:lumMod val="50000"/>
                  </a:schemeClr>
                </a:solidFill>
                <a:latin typeface="Times New Roman"/>
              </a:rPr>
              <a:t>с выбором </a:t>
            </a:r>
            <a:r>
              <a:rPr lang="ru-RU" altLang="ru-RU" sz="2400" kern="0" dirty="0" smtClean="0">
                <a:solidFill>
                  <a:schemeClr val="bg1"/>
                </a:solidFill>
                <a:latin typeface="Times New Roman"/>
              </a:rPr>
              <a:t>одного верного </a:t>
            </a:r>
            <a:r>
              <a:rPr lang="ru-RU" altLang="ru-RU" sz="2400" kern="0" dirty="0" smtClean="0">
                <a:solidFill>
                  <a:schemeClr val="accent2">
                    <a:lumMod val="50000"/>
                  </a:schemeClr>
                </a:solidFill>
                <a:latin typeface="Times New Roman"/>
              </a:rPr>
              <a:t>ответа</a:t>
            </a:r>
          </a:p>
          <a:p>
            <a:pPr eaLnBrk="1" hangingPunct="1">
              <a:lnSpc>
                <a:spcPct val="90000"/>
              </a:lnSpc>
              <a:buClrTx/>
              <a:buSzTx/>
            </a:pPr>
            <a:r>
              <a:rPr lang="ru-RU" altLang="ru-RU" sz="2400" kern="0" dirty="0" smtClean="0">
                <a:solidFill>
                  <a:schemeClr val="bg1"/>
                </a:solidFill>
                <a:latin typeface="Times New Roman"/>
              </a:rPr>
              <a:t>№ 20.</a:t>
            </a:r>
            <a:r>
              <a:rPr lang="ru-RU" altLang="ru-RU" sz="2400" kern="0" dirty="0" smtClean="0">
                <a:solidFill>
                  <a:srgbClr val="000000"/>
                </a:solidFill>
                <a:latin typeface="Times New Roman"/>
              </a:rPr>
              <a:t> </a:t>
            </a:r>
            <a:endParaRPr lang="ru-RU" altLang="ru-RU" sz="2400" kern="0" dirty="0">
              <a:solidFill>
                <a:srgbClr val="000000"/>
              </a:solidFill>
              <a:latin typeface="Times New Roman"/>
            </a:endParaRPr>
          </a:p>
          <a:p>
            <a:pPr eaLnBrk="1" hangingPunct="1">
              <a:lnSpc>
                <a:spcPct val="90000"/>
              </a:lnSpc>
              <a:buClrTx/>
              <a:buSzTx/>
            </a:pPr>
            <a:endParaRPr lang="ru-RU" altLang="ru-RU" sz="2400" kern="0" dirty="0">
              <a:solidFill>
                <a:srgbClr val="000000"/>
              </a:solidFill>
              <a:latin typeface="Times New Roman"/>
            </a:endParaRPr>
          </a:p>
          <a:p>
            <a:pPr eaLnBrk="1" hangingPunct="1">
              <a:lnSpc>
                <a:spcPct val="90000"/>
              </a:lnSpc>
              <a:buClrTx/>
              <a:buSzTx/>
            </a:pPr>
            <a:r>
              <a:rPr lang="ru-RU" altLang="ru-RU" sz="2400" kern="0" dirty="0">
                <a:solidFill>
                  <a:srgbClr val="000000"/>
                </a:solidFill>
                <a:latin typeface="Times New Roman"/>
              </a:rPr>
              <a:t> </a:t>
            </a:r>
            <a:endParaRPr lang="ru-RU" altLang="ru-RU" sz="2400" kern="0" dirty="0" smtClean="0">
              <a:solidFill>
                <a:srgbClr val="000000"/>
              </a:solidFill>
              <a:latin typeface="Times New Roman"/>
            </a:endParaRPr>
          </a:p>
          <a:p>
            <a:pPr eaLnBrk="1" hangingPunct="1">
              <a:lnSpc>
                <a:spcPct val="90000"/>
              </a:lnSpc>
              <a:buClrTx/>
              <a:buSzTx/>
            </a:pPr>
            <a:endParaRPr lang="ru-RU" altLang="ru-RU" sz="2400" kern="0" dirty="0" smtClean="0">
              <a:solidFill>
                <a:srgbClr val="000000"/>
              </a:solidFill>
              <a:latin typeface="Times New Roman"/>
            </a:endParaRPr>
          </a:p>
          <a:p>
            <a:pPr eaLnBrk="1" hangingPunct="1">
              <a:lnSpc>
                <a:spcPct val="90000"/>
              </a:lnSpc>
              <a:spcBef>
                <a:spcPts val="0"/>
              </a:spcBef>
              <a:buClrTx/>
              <a:buSzTx/>
            </a:pPr>
            <a:r>
              <a:rPr lang="ru-RU" altLang="ru-RU" sz="2400" kern="0" dirty="0" smtClean="0">
                <a:solidFill>
                  <a:srgbClr val="000000"/>
                </a:solidFill>
                <a:latin typeface="Times New Roman"/>
              </a:rPr>
              <a:t>Ответ</a:t>
            </a:r>
            <a:r>
              <a:rPr lang="ru-RU" altLang="ru-RU" sz="2400" kern="0" dirty="0">
                <a:solidFill>
                  <a:srgbClr val="000000"/>
                </a:solidFill>
                <a:latin typeface="Times New Roman"/>
              </a:rPr>
              <a:t>:</a:t>
            </a:r>
            <a:r>
              <a:rPr lang="ru-RU" altLang="ru-RU" sz="2400" kern="0" dirty="0" smtClean="0">
                <a:solidFill>
                  <a:srgbClr val="000000"/>
                </a:solidFill>
                <a:latin typeface="Times New Roman"/>
              </a:rPr>
              <a:t>                                                                                     </a:t>
            </a:r>
          </a:p>
          <a:p>
            <a:pPr eaLnBrk="1" hangingPunct="1">
              <a:lnSpc>
                <a:spcPct val="90000"/>
              </a:lnSpc>
              <a:buClrTx/>
              <a:buSzTx/>
            </a:pPr>
            <a:r>
              <a:rPr lang="ru-RU" altLang="ru-RU" sz="2400" kern="0" dirty="0" smtClean="0">
                <a:solidFill>
                  <a:srgbClr val="000000"/>
                </a:solidFill>
                <a:latin typeface="Times New Roman"/>
              </a:rPr>
              <a:t>                                                                 </a:t>
            </a:r>
            <a:endParaRPr lang="ru-RU" altLang="ru-RU" sz="2400" kern="0" dirty="0">
              <a:solidFill>
                <a:srgbClr val="000000"/>
              </a:solidFill>
              <a:latin typeface="Times New Roman"/>
            </a:endParaRPr>
          </a:p>
          <a:p>
            <a:pPr lvl="0" eaLnBrk="1" hangingPunct="1">
              <a:lnSpc>
                <a:spcPct val="90000"/>
              </a:lnSpc>
              <a:spcBef>
                <a:spcPts val="0"/>
              </a:spcBef>
              <a:buClrTx/>
              <a:buSzTx/>
            </a:pPr>
            <a:r>
              <a:rPr lang="ru-RU" altLang="ru-RU" sz="2400" kern="0" dirty="0" smtClean="0">
                <a:solidFill>
                  <a:schemeClr val="bg1"/>
                </a:solidFill>
                <a:latin typeface="Times New Roman"/>
              </a:rPr>
              <a:t>№ 14.  </a:t>
            </a:r>
            <a:endParaRPr lang="ru-RU" altLang="ru-RU" sz="2400" kern="0" dirty="0">
              <a:solidFill>
                <a:schemeClr val="bg1"/>
              </a:solidFill>
              <a:latin typeface="Times New Roman"/>
            </a:endParaRPr>
          </a:p>
          <a:p>
            <a:pPr lvl="0" eaLnBrk="1" hangingPunct="1">
              <a:lnSpc>
                <a:spcPct val="90000"/>
              </a:lnSpc>
              <a:buClrTx/>
              <a:buSzTx/>
            </a:pPr>
            <a:endParaRPr lang="ru-RU" altLang="ru-RU" sz="2400" kern="0" dirty="0" smtClean="0">
              <a:solidFill>
                <a:srgbClr val="000000"/>
              </a:solidFill>
              <a:latin typeface="Times New Roman"/>
            </a:endParaRPr>
          </a:p>
          <a:p>
            <a:pPr marL="342900" lvl="0" indent="-342900" eaLnBrk="1" hangingPunct="1">
              <a:lnSpc>
                <a:spcPct val="90000"/>
              </a:lnSpc>
              <a:buClrTx/>
              <a:buSzTx/>
              <a:buFont typeface="Wingdings" pitchFamily="2" charset="2"/>
              <a:buChar char="q"/>
            </a:pPr>
            <a:endParaRPr lang="ru-RU" altLang="ru-RU" sz="2400" kern="0" dirty="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endParaRPr lang="ru-RU" altLang="ru-RU" sz="2400" kern="0" dirty="0" smtClean="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endParaRPr lang="ru-RU" altLang="ru-RU" sz="2400" kern="0" dirty="0">
              <a:solidFill>
                <a:srgbClr val="000000"/>
              </a:solidFill>
              <a:latin typeface="Times New Roman"/>
            </a:endParaRPr>
          </a:p>
          <a:p>
            <a:pPr marL="742950" lvl="1" indent="-285750" eaLnBrk="1" hangingPunct="1">
              <a:lnSpc>
                <a:spcPct val="90000"/>
              </a:lnSpc>
              <a:buClr>
                <a:srgbClr val="D69B80"/>
              </a:buClr>
              <a:buSzTx/>
              <a:buFont typeface="Wingdings" pitchFamily="2" charset="2"/>
              <a:buChar char="ü"/>
            </a:pPr>
            <a:endParaRPr lang="ru-RU" altLang="ru-RU" sz="2400" kern="0" dirty="0" smtClean="0">
              <a:solidFill>
                <a:srgbClr val="000000"/>
              </a:solidFill>
              <a:latin typeface="Times New Roman"/>
            </a:endParaRPr>
          </a:p>
          <a:p>
            <a:pPr marL="0" lvl="1" eaLnBrk="1" hangingPunct="1">
              <a:lnSpc>
                <a:spcPct val="90000"/>
              </a:lnSpc>
              <a:spcBef>
                <a:spcPts val="0"/>
              </a:spcBef>
              <a:buClr>
                <a:srgbClr val="D69B80"/>
              </a:buClr>
              <a:buSzTx/>
              <a:buFont typeface="Wingdings" pitchFamily="2" charset="2"/>
              <a:buChar char="ü"/>
            </a:pPr>
            <a:endParaRPr lang="ru-RU" altLang="ru-RU" sz="2400" kern="0" dirty="0" smtClean="0">
              <a:solidFill>
                <a:srgbClr val="000000"/>
              </a:solidFill>
              <a:latin typeface="Times New Roman"/>
            </a:endParaRPr>
          </a:p>
          <a:p>
            <a:pPr marL="0" lvl="1" eaLnBrk="1" hangingPunct="1">
              <a:lnSpc>
                <a:spcPct val="90000"/>
              </a:lnSpc>
              <a:spcBef>
                <a:spcPts val="0"/>
              </a:spcBef>
              <a:buClr>
                <a:srgbClr val="D69B80"/>
              </a:buClr>
              <a:buSzTx/>
              <a:buFont typeface="Wingdings" pitchFamily="2" charset="2"/>
              <a:buChar char="ü"/>
            </a:pPr>
            <a:r>
              <a:rPr lang="ru-RU" altLang="ru-RU" sz="2400" kern="0" dirty="0" smtClean="0">
                <a:solidFill>
                  <a:srgbClr val="000000"/>
                </a:solidFill>
                <a:latin typeface="Times New Roman"/>
              </a:rPr>
              <a:t>Ответ</a:t>
            </a:r>
            <a:r>
              <a:rPr lang="ru-RU" altLang="ru-RU" sz="2400" kern="0" dirty="0">
                <a:solidFill>
                  <a:srgbClr val="000000"/>
                </a:solidFill>
                <a:latin typeface="Times New Roman"/>
              </a:rPr>
              <a:t>: </a:t>
            </a:r>
            <a:endParaRPr lang="ru-RU" sz="2400" dirty="0">
              <a:solidFill>
                <a:srgbClr val="002060"/>
              </a:solidFill>
            </a:endParaRPr>
          </a:p>
        </p:txBody>
      </p:sp>
      <p:sp>
        <p:nvSpPr>
          <p:cNvPr id="7" name="Поле 4"/>
          <p:cNvSpPr txBox="1"/>
          <p:nvPr/>
        </p:nvSpPr>
        <p:spPr>
          <a:xfrm>
            <a:off x="1192393" y="2422860"/>
            <a:ext cx="493497" cy="67994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pPr>
            <a:r>
              <a:rPr lang="ru-RU" sz="2400" dirty="0" smtClean="0">
                <a:effectLst/>
                <a:ea typeface="Calibri"/>
                <a:cs typeface="Times New Roman"/>
              </a:rPr>
              <a:t>4</a:t>
            </a:r>
            <a:endParaRPr lang="ru-RU" sz="2400" dirty="0">
              <a:effectLst/>
              <a:ea typeface="Calibri"/>
              <a:cs typeface="Times New Roman"/>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96751"/>
            <a:ext cx="7704856" cy="11849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25" y="3284984"/>
            <a:ext cx="8141975" cy="25922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Поле 4"/>
          <p:cNvSpPr txBox="1"/>
          <p:nvPr/>
        </p:nvSpPr>
        <p:spPr>
          <a:xfrm>
            <a:off x="1423822" y="6012691"/>
            <a:ext cx="493497" cy="67994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pPr>
            <a:r>
              <a:rPr lang="ru-RU" sz="2400" dirty="0">
                <a:ea typeface="Calibri"/>
                <a:cs typeface="Times New Roman"/>
              </a:rPr>
              <a:t>2</a:t>
            </a:r>
            <a:endParaRPr lang="ru-RU" sz="2400" dirty="0">
              <a:effectLst/>
              <a:ea typeface="Calibri"/>
              <a:cs typeface="Times New Roman"/>
            </a:endParaRPr>
          </a:p>
        </p:txBody>
      </p:sp>
    </p:spTree>
    <p:extLst>
      <p:ext uri="{BB962C8B-B14F-4D97-AF65-F5344CB8AC3E}">
        <p14:creationId xmlns:p14="http://schemas.microsoft.com/office/powerpoint/2010/main" val="2959072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Волна">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1_Волна">
      <a:majorFont>
        <a:latin typeface=""/>
        <a:ea typeface=""/>
        <a:cs typeface=""/>
      </a:majorFont>
      <a:minorFont>
        <a:latin typeface=""/>
        <a:ea typeface=""/>
        <a:cs typeface=""/>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2427</TotalTime>
  <Words>2530</Words>
  <Application>Microsoft Office PowerPoint</Application>
  <PresentationFormat>Экран (4:3)</PresentationFormat>
  <Paragraphs>396</Paragraphs>
  <Slides>58</Slides>
  <Notes>29</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58</vt:i4>
      </vt:variant>
    </vt:vector>
  </HeadingPairs>
  <TitlesOfParts>
    <vt:vector size="67" baseType="lpstr">
      <vt:lpstr>Arial</vt:lpstr>
      <vt:lpstr>Calibri</vt:lpstr>
      <vt:lpstr>Cambria Math</vt:lpstr>
      <vt:lpstr>Courier New</vt:lpstr>
      <vt:lpstr>Garamond</vt:lpstr>
      <vt:lpstr>Symbol</vt:lpstr>
      <vt:lpstr>Times New Roman</vt:lpstr>
      <vt:lpstr>Wingdings</vt:lpstr>
      <vt:lpstr>1_Волна</vt:lpstr>
      <vt:lpstr>Особенности КИМ по физике в 2018 г </vt:lpstr>
      <vt:lpstr>Что можно взять на экзамен по физике?</vt:lpstr>
      <vt:lpstr>Структура  КИМ  ЕГЭ-2018</vt:lpstr>
      <vt:lpstr>Структура  КИМ  ЕГЭ-2018 по содержанию</vt:lpstr>
      <vt:lpstr>Структура КИМ ЕГЭ-2018  по физике</vt:lpstr>
      <vt:lpstr>Структура КИМ ЕГЭ-2018  по физике</vt:lpstr>
      <vt:lpstr>Структура КИМ ЕГЭ-2018  по физике</vt:lpstr>
      <vt:lpstr>Часть 1.  Структура по форме</vt:lpstr>
      <vt:lpstr>Часть 1.  Структура по форме</vt:lpstr>
      <vt:lpstr>Часть 1.     Структура по форме</vt:lpstr>
      <vt:lpstr>Часть 1.     Структура по форме</vt:lpstr>
      <vt:lpstr>Часть 1.     Структура по форме</vt:lpstr>
      <vt:lpstr>Часть 1.     Структура по форме</vt:lpstr>
      <vt:lpstr>Часть 1.     Структура по форме</vt:lpstr>
      <vt:lpstr>Часть 1.     Структура по форме</vt:lpstr>
      <vt:lpstr>Структура КИМ ЕГЭ-2018  по физике</vt:lpstr>
      <vt:lpstr>Структура КИМ ЕГЭ-2018  по физике</vt:lpstr>
      <vt:lpstr>Структура КИМ ЕГЭ-2018  по физике</vt:lpstr>
      <vt:lpstr>Структура КИМ ЕГЭ-2018  по физике</vt:lpstr>
      <vt:lpstr>Структура КИМ ЕГЭ-2017  по физике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КИМ ЕГЭ-2018  по физике</vt:lpstr>
      <vt:lpstr>Структура КИМ ЕГЭ-2018  по физике</vt:lpstr>
      <vt:lpstr>Структура КИМ ЕГЭ-2018  по физике</vt:lpstr>
      <vt:lpstr>Презентация PowerPoint</vt:lpstr>
      <vt:lpstr>Презентация PowerPoint</vt:lpstr>
      <vt:lpstr>Презентация PowerPoint</vt:lpstr>
      <vt:lpstr>Часть 2.  пример. №: 29   (С развёрнутым ответом)</vt:lpstr>
      <vt:lpstr>Часть 2.  пример. №: 29   (С развёрнутым ответом)</vt:lpstr>
      <vt:lpstr>Часть 2.  пример. №: 28   (С развёрнутым ответом)</vt:lpstr>
      <vt:lpstr>Часть 2.  пример. №: 29   (С развёрнутым ответом)</vt:lpstr>
      <vt:lpstr>Часть 2.  пример. №: 30   (С развёрнутым ответом)</vt:lpstr>
      <vt:lpstr>Часть 2.  пример. №: 30   (С развёрнутым ответом)</vt:lpstr>
      <vt:lpstr>Часть 2.  пример. №: 30   (С развёрнутым ответом)</vt:lpstr>
      <vt:lpstr>Часть 2.  пример. №: 30   (С развёрнутым ответом)</vt:lpstr>
      <vt:lpstr>Часть 2.  пример. №: 30   (С развёрнутым ответом)</vt:lpstr>
      <vt:lpstr>Часть 2.  пример. №: 31   (С развёрнутым ответом)</vt:lpstr>
      <vt:lpstr>Часть 2.  пример. №: 31   (С развёрнутым ответом)</vt:lpstr>
      <vt:lpstr>Часть 2.  пример. №: 31   (С развёрнутым ответом)</vt:lpstr>
      <vt:lpstr>Часть 2.  пример. №: 31   (С развёрнутым ответом)</vt:lpstr>
      <vt:lpstr>Часть 2.  пример. №: 31   (С развёрнутым ответом)</vt:lpstr>
      <vt:lpstr>Часть 2.  пример. №: 31   (С развёрнутым ответом)</vt:lpstr>
      <vt:lpstr>Часть 2.  пример. №: 30   (С развёрнутым ответом)</vt:lpstr>
      <vt:lpstr>Часть 2.  пример. №: 32   (С развёрнутым ответом)</vt:lpstr>
      <vt:lpstr>Часть 2.  пример. №: 32   (С развёрнутым ответом)</vt:lpstr>
      <vt:lpstr>Часть 2.  пример. №: 32   (С развёрнутым ответом)</vt:lpstr>
      <vt:lpstr>Часть 2.  пример. №: 32   (С развёрнутым ответом)</vt:lpstr>
      <vt:lpstr>Часть 2.  пример. №: 32  (С развёрнутым ответом)</vt:lpstr>
      <vt:lpstr>Шкалирование</vt:lpstr>
      <vt:lpstr>Сроки проведения ЕГЭ по физике в 2018 г</vt:lpstr>
      <vt:lpstr>СПАСИБО ЗА ВНИМАНИЕ! Жду Ваших вопросов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Viktor Kryshtop</cp:lastModifiedBy>
  <cp:revision>147</cp:revision>
  <dcterms:created xsi:type="dcterms:W3CDTF">2016-05-09T18:02:38Z</dcterms:created>
  <dcterms:modified xsi:type="dcterms:W3CDTF">2017-12-18T20:46:02Z</dcterms:modified>
</cp:coreProperties>
</file>